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4"/>
  </p:notesMasterIdLst>
  <p:sldIdLst>
    <p:sldId id="326" r:id="rId2"/>
    <p:sldId id="257" r:id="rId3"/>
    <p:sldId id="259" r:id="rId4"/>
    <p:sldId id="323" r:id="rId5"/>
    <p:sldId id="329" r:id="rId6"/>
    <p:sldId id="327" r:id="rId7"/>
    <p:sldId id="258" r:id="rId8"/>
    <p:sldId id="264" r:id="rId9"/>
    <p:sldId id="265" r:id="rId10"/>
    <p:sldId id="272" r:id="rId11"/>
    <p:sldId id="273" r:id="rId12"/>
    <p:sldId id="268" r:id="rId13"/>
    <p:sldId id="269" r:id="rId14"/>
    <p:sldId id="276" r:id="rId15"/>
    <p:sldId id="279" r:id="rId16"/>
    <p:sldId id="280" r:id="rId17"/>
    <p:sldId id="282" r:id="rId18"/>
    <p:sldId id="274" r:id="rId19"/>
    <p:sldId id="304" r:id="rId20"/>
    <p:sldId id="283" r:id="rId21"/>
    <p:sldId id="328" r:id="rId22"/>
    <p:sldId id="285" r:id="rId23"/>
    <p:sldId id="287" r:id="rId24"/>
    <p:sldId id="288" r:id="rId25"/>
    <p:sldId id="286" r:id="rId26"/>
    <p:sldId id="289" r:id="rId27"/>
    <p:sldId id="290" r:id="rId28"/>
    <p:sldId id="305" r:id="rId29"/>
    <p:sldId id="309" r:id="rId30"/>
    <p:sldId id="291" r:id="rId31"/>
    <p:sldId id="292" r:id="rId32"/>
    <p:sldId id="317" r:id="rId33"/>
    <p:sldId id="324" r:id="rId34"/>
    <p:sldId id="325" r:id="rId35"/>
    <p:sldId id="318" r:id="rId36"/>
    <p:sldId id="319" r:id="rId37"/>
    <p:sldId id="322" r:id="rId38"/>
    <p:sldId id="321" r:id="rId39"/>
    <p:sldId id="320" r:id="rId40"/>
    <p:sldId id="296" r:id="rId41"/>
    <p:sldId id="294" r:id="rId42"/>
    <p:sldId id="297" r:id="rId43"/>
    <p:sldId id="301" r:id="rId44"/>
    <p:sldId id="311" r:id="rId45"/>
    <p:sldId id="312" r:id="rId46"/>
    <p:sldId id="315" r:id="rId47"/>
    <p:sldId id="313" r:id="rId48"/>
    <p:sldId id="314" r:id="rId49"/>
    <p:sldId id="316" r:id="rId50"/>
    <p:sldId id="307" r:id="rId51"/>
    <p:sldId id="302" r:id="rId52"/>
    <p:sldId id="293"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C65A8EEC-83EF-41DF-8BEF-74D73FE75532}">
          <p14:sldIdLst>
            <p14:sldId id="326"/>
            <p14:sldId id="257"/>
          </p14:sldIdLst>
        </p14:section>
        <p14:section name="卫星导航定位技术发展" id="{1126099A-CF28-4344-805C-BDAF8F5847DF}">
          <p14:sldIdLst>
            <p14:sldId id="259"/>
            <p14:sldId id="323"/>
            <p14:sldId id="329"/>
            <p14:sldId id="327"/>
          </p14:sldIdLst>
        </p14:section>
        <p14:section name="GPS卫星导航定位系统" id="{89FA0FB4-8C4E-4901-8DC3-095EF7EEC23A}">
          <p14:sldIdLst>
            <p14:sldId id="258"/>
            <p14:sldId id="264"/>
            <p14:sldId id="265"/>
            <p14:sldId id="272"/>
            <p14:sldId id="273"/>
            <p14:sldId id="268"/>
            <p14:sldId id="269"/>
            <p14:sldId id="276"/>
            <p14:sldId id="279"/>
            <p14:sldId id="280"/>
            <p14:sldId id="282"/>
            <p14:sldId id="274"/>
            <p14:sldId id="304"/>
            <p14:sldId id="283"/>
            <p14:sldId id="328"/>
            <p14:sldId id="285"/>
            <p14:sldId id="287"/>
            <p14:sldId id="288"/>
            <p14:sldId id="286"/>
            <p14:sldId id="289"/>
            <p14:sldId id="290"/>
            <p14:sldId id="305"/>
            <p14:sldId id="309"/>
            <p14:sldId id="291"/>
          </p14:sldIdLst>
        </p14:section>
        <p14:section name="GNSS应用" id="{FAD6CA02-E2AE-4CA4-8FEE-DDD720568633}">
          <p14:sldIdLst>
            <p14:sldId id="292"/>
            <p14:sldId id="317"/>
            <p14:sldId id="324"/>
            <p14:sldId id="325"/>
            <p14:sldId id="318"/>
            <p14:sldId id="319"/>
            <p14:sldId id="322"/>
            <p14:sldId id="321"/>
            <p14:sldId id="320"/>
            <p14:sldId id="296"/>
          </p14:sldIdLst>
        </p14:section>
        <p14:section name="其他卫星导航定位系统介绍" id="{6512EF37-0094-4F71-9CDE-D02C10772162}">
          <p14:sldIdLst>
            <p14:sldId id="294"/>
          </p14:sldIdLst>
        </p14:section>
        <p14:section name="GLONASS" id="{0383D71E-D08B-4532-83A8-9027A7962D5C}">
          <p14:sldIdLst>
            <p14:sldId id="297"/>
            <p14:sldId id="301"/>
            <p14:sldId id="311"/>
            <p14:sldId id="312"/>
            <p14:sldId id="315"/>
            <p14:sldId id="313"/>
            <p14:sldId id="314"/>
            <p14:sldId id="316"/>
            <p14:sldId id="307"/>
          </p14:sldIdLst>
        </p14:section>
        <p14:section name="卫星导航系统分类" id="{EF0557B5-65CA-4E20-BAFE-D7C27223C2A2}">
          <p14:sldIdLst>
            <p14:sldId id="302"/>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00"/>
    <a:srgbClr val="FFCC00"/>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9" autoAdjust="0"/>
    <p:restoredTop sz="95214" autoAdjust="0"/>
  </p:normalViewPr>
  <p:slideViewPr>
    <p:cSldViewPr>
      <p:cViewPr>
        <p:scale>
          <a:sx n="78" d="100"/>
          <a:sy n="78" d="100"/>
        </p:scale>
        <p:origin x="797"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B0FB40A1-92CE-44F6-8AC7-2F62D04C2C4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73731" name="Rectangle 3">
            <a:extLst>
              <a:ext uri="{FF2B5EF4-FFF2-40B4-BE49-F238E27FC236}">
                <a16:creationId xmlns:a16="http://schemas.microsoft.com/office/drawing/2014/main" id="{F48B2D07-9220-4542-9677-6AF9F6D77205}"/>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F4A96602-EE27-416A-A62F-58F7E0D35E3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3733" name="Rectangle 5">
            <a:extLst>
              <a:ext uri="{FF2B5EF4-FFF2-40B4-BE49-F238E27FC236}">
                <a16:creationId xmlns:a16="http://schemas.microsoft.com/office/drawing/2014/main" id="{59A6249E-48C0-40F0-9EE5-0BAFE5289AB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a:extLst>
              <a:ext uri="{FF2B5EF4-FFF2-40B4-BE49-F238E27FC236}">
                <a16:creationId xmlns:a16="http://schemas.microsoft.com/office/drawing/2014/main" id="{9F3B6873-9A49-42E3-9E79-DE68B1DCC75A}"/>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73735" name="Rectangle 7">
            <a:extLst>
              <a:ext uri="{FF2B5EF4-FFF2-40B4-BE49-F238E27FC236}">
                <a16:creationId xmlns:a16="http://schemas.microsoft.com/office/drawing/2014/main" id="{F174DD3C-B8F2-42A3-9CD0-4DC88BF52EF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EB782A02-3854-4283-B35E-147146997C1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gps.gov/systems/gps/control/L-AII/"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gps.gov/systems/gps/control/LADO/" TargetMode="External"/><Relationship Id="rId4" Type="http://schemas.openxmlformats.org/officeDocument/2006/relationships/hyperlink" Target="https://www.gps.gov/systems/gps/control/AEP/"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navipedia.net/index.php/GLONASS_General_Introduc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FF928BF-A12F-4396-9B85-D71FF3085A7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513D22-95C1-4527-BC59-9CAF90117F29}" type="slidenum">
              <a:rPr lang="zh-CN" altLang="en-US" smtClean="0"/>
              <a:pPr>
                <a:spcBef>
                  <a:spcPct val="0"/>
                </a:spcBef>
              </a:pPr>
              <a:t>2</a:t>
            </a:fld>
            <a:endParaRPr lang="en-US" altLang="zh-CN"/>
          </a:p>
        </p:txBody>
      </p:sp>
      <p:sp>
        <p:nvSpPr>
          <p:cNvPr id="7171" name="Rectangle 2">
            <a:extLst>
              <a:ext uri="{FF2B5EF4-FFF2-40B4-BE49-F238E27FC236}">
                <a16:creationId xmlns:a16="http://schemas.microsoft.com/office/drawing/2014/main" id="{4CCF362A-99F2-45BD-968B-F53CC941B2EB}"/>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92600898-3837-4419-B328-F6D9618D4F8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08A7CC0-05DE-43A2-8FDC-95C85762C7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D0F28BE-FDD3-4399-945E-56FCDC1A51B0}" type="slidenum">
              <a:rPr lang="zh-CN" altLang="en-US" smtClean="0"/>
              <a:pPr>
                <a:spcBef>
                  <a:spcPct val="0"/>
                </a:spcBef>
              </a:pPr>
              <a:t>11</a:t>
            </a:fld>
            <a:endParaRPr lang="en-US" altLang="zh-CN"/>
          </a:p>
        </p:txBody>
      </p:sp>
      <p:sp>
        <p:nvSpPr>
          <p:cNvPr id="26627" name="Rectangle 2">
            <a:extLst>
              <a:ext uri="{FF2B5EF4-FFF2-40B4-BE49-F238E27FC236}">
                <a16:creationId xmlns:a16="http://schemas.microsoft.com/office/drawing/2014/main" id="{25C75540-550B-4091-9954-B60763B3681D}"/>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8781D3F7-1203-466C-83F4-A1245ED75AB9}"/>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D0095B4-A7B3-4C85-A384-FBE713B1EE2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3498145-1A2E-4B3B-AC05-F70C4708FA72}" type="slidenum">
              <a:rPr lang="zh-CN" altLang="en-US" smtClean="0"/>
              <a:pPr>
                <a:spcBef>
                  <a:spcPct val="0"/>
                </a:spcBef>
              </a:pPr>
              <a:t>12</a:t>
            </a:fld>
            <a:endParaRPr lang="en-US" altLang="zh-CN"/>
          </a:p>
        </p:txBody>
      </p:sp>
      <p:sp>
        <p:nvSpPr>
          <p:cNvPr id="28675" name="Rectangle 2">
            <a:extLst>
              <a:ext uri="{FF2B5EF4-FFF2-40B4-BE49-F238E27FC236}">
                <a16:creationId xmlns:a16="http://schemas.microsoft.com/office/drawing/2014/main" id="{D61D5BD4-87EC-4236-A57A-0F0015D423A1}"/>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82CDF20-8631-435D-9492-8225F0D970A0}"/>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4B8B653-C6FF-49EC-A0C4-8270B995BAC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8DAD433-F260-4EC5-BB85-738E25331188}" type="slidenum">
              <a:rPr lang="zh-CN" altLang="en-US" smtClean="0"/>
              <a:pPr>
                <a:spcBef>
                  <a:spcPct val="0"/>
                </a:spcBef>
              </a:pPr>
              <a:t>13</a:t>
            </a:fld>
            <a:endParaRPr lang="en-US" altLang="zh-CN"/>
          </a:p>
        </p:txBody>
      </p:sp>
      <p:sp>
        <p:nvSpPr>
          <p:cNvPr id="30723" name="Rectangle 2">
            <a:extLst>
              <a:ext uri="{FF2B5EF4-FFF2-40B4-BE49-F238E27FC236}">
                <a16:creationId xmlns:a16="http://schemas.microsoft.com/office/drawing/2014/main" id="{2B3BCA70-E8D0-41CD-9334-943E93F86CB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53D954A-064D-432B-AC50-FB7D05839BB5}"/>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2E6BAE8-58D1-436B-8F66-AB61DB535A6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0B5DF6A-4D7B-4491-836F-4068C0C6EBD7}" type="slidenum">
              <a:rPr lang="zh-CN" altLang="en-US" smtClean="0"/>
              <a:pPr>
                <a:spcBef>
                  <a:spcPct val="0"/>
                </a:spcBef>
              </a:pPr>
              <a:t>14</a:t>
            </a:fld>
            <a:endParaRPr lang="en-US" altLang="zh-CN"/>
          </a:p>
        </p:txBody>
      </p:sp>
      <p:sp>
        <p:nvSpPr>
          <p:cNvPr id="32771" name="Rectangle 2">
            <a:extLst>
              <a:ext uri="{FF2B5EF4-FFF2-40B4-BE49-F238E27FC236}">
                <a16:creationId xmlns:a16="http://schemas.microsoft.com/office/drawing/2014/main" id="{9010984D-EA82-4195-B633-8721E6E9770C}"/>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104581A7-472E-4622-A471-66016F411037}"/>
              </a:ext>
            </a:extLst>
          </p:cNvPr>
          <p:cNvSpPr>
            <a:spLocks noGrp="1" noChangeArrowheads="1"/>
          </p:cNvSpPr>
          <p:nvPr>
            <p:ph type="body" idx="1"/>
          </p:nvPr>
        </p:nvSpPr>
        <p:spPr>
          <a:noFill/>
        </p:spPr>
        <p:txBody>
          <a:bodyPr/>
          <a:lstStyle/>
          <a:p>
            <a:pPr eaLnBrk="1" hangingPunct="1"/>
            <a:r>
              <a:rPr kumimoji="1" lang="en-US" altLang="zh-CN" b="1">
                <a:solidFill>
                  <a:srgbClr val="FFFFFF"/>
                </a:solidFill>
              </a:rPr>
              <a:t>	Block ⅡA</a:t>
            </a:r>
            <a:r>
              <a:rPr kumimoji="1" lang="zh-CN" altLang="en-US" b="1">
                <a:solidFill>
                  <a:srgbClr val="FFFFFF"/>
                </a:solidFill>
              </a:rPr>
              <a:t>的功能比</a:t>
            </a:r>
            <a:r>
              <a:rPr kumimoji="1" lang="en-US" altLang="zh-CN" b="1">
                <a:solidFill>
                  <a:srgbClr val="FFFFFF"/>
                </a:solidFill>
              </a:rPr>
              <a:t>Block Ⅱ</a:t>
            </a:r>
            <a:r>
              <a:rPr kumimoji="1" lang="zh-CN" altLang="en-US" b="1">
                <a:solidFill>
                  <a:srgbClr val="FFFFFF"/>
                </a:solidFill>
              </a:rPr>
              <a:t>大大增强，表现在军事功能和数据存储容量。</a:t>
            </a:r>
            <a:r>
              <a:rPr kumimoji="1" lang="en-US" altLang="zh-CN" b="1">
                <a:solidFill>
                  <a:srgbClr val="FFFFFF"/>
                </a:solidFill>
              </a:rPr>
              <a:t>Block Ⅱ</a:t>
            </a:r>
            <a:r>
              <a:rPr kumimoji="1" lang="zh-CN" altLang="en-US" b="1">
                <a:solidFill>
                  <a:srgbClr val="FFFFFF"/>
                </a:solidFill>
              </a:rPr>
              <a:t>只能存储供45天用的导航电文，而</a:t>
            </a:r>
            <a:r>
              <a:rPr kumimoji="1" lang="en-US" altLang="zh-CN" b="1">
                <a:solidFill>
                  <a:srgbClr val="FFFFFF"/>
                </a:solidFill>
              </a:rPr>
              <a:t>Block ⅡA</a:t>
            </a:r>
            <a:r>
              <a:rPr kumimoji="1" lang="zh-CN" altLang="en-US" b="1">
                <a:solidFill>
                  <a:srgbClr val="FFFFFF"/>
                </a:solidFill>
              </a:rPr>
              <a:t>则能够存储供180天用的导航电文，以确保在特殊情况下使用</a:t>
            </a:r>
            <a:r>
              <a:rPr kumimoji="1" lang="en-US" altLang="zh-CN" b="1">
                <a:solidFill>
                  <a:srgbClr val="FFFFFF"/>
                </a:solidFill>
              </a:rPr>
              <a:t>GPS</a:t>
            </a:r>
            <a:r>
              <a:rPr kumimoji="1" lang="zh-CN" altLang="en-US" b="1">
                <a:solidFill>
                  <a:srgbClr val="FFFFFF"/>
                </a:solidFill>
              </a:rPr>
              <a:t>卫星。</a:t>
            </a:r>
            <a:endParaRPr kumimoji="1" lang="en-US" altLang="zh-CN" b="1">
              <a:solidFill>
                <a:srgbClr val="FFFFFF"/>
              </a:solidFill>
            </a:endParaRPr>
          </a:p>
          <a:p>
            <a:pPr>
              <a:spcBef>
                <a:spcPts val="400"/>
              </a:spcBef>
            </a:pPr>
            <a:r>
              <a:rPr kumimoji="1" lang="zh-CN" altLang="en-US" sz="1600" b="1">
                <a:solidFill>
                  <a:srgbClr val="99FF99"/>
                </a:solidFill>
              </a:rPr>
              <a:t>第三代卫星</a:t>
            </a:r>
            <a:r>
              <a:rPr kumimoji="1" lang="zh-CN" altLang="en-US" sz="1600" b="1">
                <a:solidFill>
                  <a:srgbClr val="FFFFFF"/>
                </a:solidFill>
              </a:rPr>
              <a:t>，用于取代第二代卫星，改善全球定位系统。</a:t>
            </a:r>
          </a:p>
          <a:p>
            <a:pPr>
              <a:spcBef>
                <a:spcPts val="400"/>
              </a:spcBef>
            </a:pPr>
            <a:r>
              <a:rPr kumimoji="1" lang="zh-CN" altLang="en-US" sz="1600" b="1">
                <a:solidFill>
                  <a:srgbClr val="FFFFFF"/>
                </a:solidFill>
              </a:rPr>
              <a:t>	</a:t>
            </a:r>
            <a:r>
              <a:rPr kumimoji="1" lang="zh-CN" altLang="en-US" b="1">
                <a:solidFill>
                  <a:srgbClr val="FFFFFF"/>
                </a:solidFill>
              </a:rPr>
              <a:t>其特点：可对自己进行自主导航；每颗卫星将使用星载处理器，计算导航参数的修正值，改善导航精度，增强自主能力和生存能力。该卫星在没有与地面联系的情况下可以工作6个月，而其精度可与有地面控制时的精度相当。</a:t>
            </a:r>
            <a:endParaRPr kumimoji="1" lang="zh-CN" altLang="en-US" b="1">
              <a:solidFill>
                <a:schemeClr val="accent2"/>
              </a:solidFill>
            </a:endParaRPr>
          </a:p>
          <a:p>
            <a:pPr eaLnBrk="1" hangingPunct="1"/>
            <a:endParaRPr kumimoji="1" lang="zh-CN" altLang="en-US" b="1">
              <a:solidFill>
                <a:srgbClr val="FFFFFF"/>
              </a:solidFill>
            </a:endParaRPr>
          </a:p>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E37B828-16BF-4978-B463-9B25DC87C5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AB30FD6-8A41-40ED-9E83-4D13AA50CD3B}" type="slidenum">
              <a:rPr lang="zh-CN" altLang="en-US" smtClean="0"/>
              <a:pPr>
                <a:spcBef>
                  <a:spcPct val="0"/>
                </a:spcBef>
              </a:pPr>
              <a:t>15</a:t>
            </a:fld>
            <a:endParaRPr lang="en-US" altLang="zh-CN"/>
          </a:p>
        </p:txBody>
      </p:sp>
      <p:sp>
        <p:nvSpPr>
          <p:cNvPr id="34819" name="Rectangle 2">
            <a:extLst>
              <a:ext uri="{FF2B5EF4-FFF2-40B4-BE49-F238E27FC236}">
                <a16:creationId xmlns:a16="http://schemas.microsoft.com/office/drawing/2014/main" id="{8A1758AC-A927-4B37-BCD3-136569DB2C04}"/>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437CBCC-76AB-4437-B06F-16FB15E0386D}"/>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DACE8E9A-8527-443B-A254-A56218F2D43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CF009D3-C5CD-438A-B662-904122EAE02E}" type="slidenum">
              <a:rPr lang="zh-CN" altLang="en-US" smtClean="0"/>
              <a:pPr>
                <a:spcBef>
                  <a:spcPct val="0"/>
                </a:spcBef>
              </a:pPr>
              <a:t>16</a:t>
            </a:fld>
            <a:endParaRPr lang="en-US" altLang="zh-CN"/>
          </a:p>
        </p:txBody>
      </p:sp>
      <p:sp>
        <p:nvSpPr>
          <p:cNvPr id="36867" name="Rectangle 2">
            <a:extLst>
              <a:ext uri="{FF2B5EF4-FFF2-40B4-BE49-F238E27FC236}">
                <a16:creationId xmlns:a16="http://schemas.microsoft.com/office/drawing/2014/main" id="{9A7E48EF-21F1-41C3-8AD0-24648756EBBA}"/>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12BBADA7-6F18-4385-B11D-A706D11A53B7}"/>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EC74487-3CFC-4719-A571-2ED11FA2930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D7CD0A7-6A4D-4400-89EB-21EA596AFA92}" type="slidenum">
              <a:rPr lang="zh-CN" altLang="en-US" smtClean="0"/>
              <a:pPr>
                <a:spcBef>
                  <a:spcPct val="0"/>
                </a:spcBef>
              </a:pPr>
              <a:t>17</a:t>
            </a:fld>
            <a:endParaRPr lang="en-US" altLang="zh-CN"/>
          </a:p>
        </p:txBody>
      </p:sp>
      <p:sp>
        <p:nvSpPr>
          <p:cNvPr id="38915" name="Rectangle 2">
            <a:extLst>
              <a:ext uri="{FF2B5EF4-FFF2-40B4-BE49-F238E27FC236}">
                <a16:creationId xmlns:a16="http://schemas.microsoft.com/office/drawing/2014/main" id="{99AC413A-980D-4AB9-AE81-491EBD7C9E7D}"/>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557B80D2-64FA-4F51-A509-363D6D45F2E1}"/>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B9E3DA5-7E6F-4655-B4B8-C05A605681C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D5D2226-8FF2-4EC7-8BD8-321D771CAB51}" type="slidenum">
              <a:rPr lang="zh-CN" altLang="en-US" smtClean="0"/>
              <a:pPr>
                <a:spcBef>
                  <a:spcPct val="0"/>
                </a:spcBef>
              </a:pPr>
              <a:t>18</a:t>
            </a:fld>
            <a:endParaRPr lang="en-US" altLang="zh-CN"/>
          </a:p>
        </p:txBody>
      </p:sp>
      <p:sp>
        <p:nvSpPr>
          <p:cNvPr id="40963" name="Rectangle 2">
            <a:extLst>
              <a:ext uri="{FF2B5EF4-FFF2-40B4-BE49-F238E27FC236}">
                <a16:creationId xmlns:a16="http://schemas.microsoft.com/office/drawing/2014/main" id="{C5DD12D3-12B8-4736-AF06-1F955D549A88}"/>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CCDC5582-936A-417A-8BEE-A17610A779D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92B637AB-CC9D-430D-ABA9-5E483A40979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310AF92-8252-4581-B82F-434CE4AB2FC0}" type="slidenum">
              <a:rPr lang="zh-CN" altLang="en-US" smtClean="0"/>
              <a:pPr>
                <a:spcBef>
                  <a:spcPct val="0"/>
                </a:spcBef>
              </a:pPr>
              <a:t>19</a:t>
            </a:fld>
            <a:endParaRPr lang="en-US" altLang="zh-CN"/>
          </a:p>
        </p:txBody>
      </p:sp>
      <p:sp>
        <p:nvSpPr>
          <p:cNvPr id="43011" name="Rectangle 2">
            <a:extLst>
              <a:ext uri="{FF2B5EF4-FFF2-40B4-BE49-F238E27FC236}">
                <a16:creationId xmlns:a16="http://schemas.microsoft.com/office/drawing/2014/main" id="{6A65460E-C75E-4C91-B118-7E302C0CE79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17F0208B-D95C-42B5-9576-044B24EBFBF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D0BE67E-BBBC-43C6-82F3-28A676F7A64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515367C-AEDB-42F4-8B89-8C961C44530A}" type="slidenum">
              <a:rPr lang="zh-CN" altLang="en-US" smtClean="0"/>
              <a:pPr>
                <a:spcBef>
                  <a:spcPct val="0"/>
                </a:spcBef>
              </a:pPr>
              <a:t>20</a:t>
            </a:fld>
            <a:endParaRPr lang="en-US" altLang="zh-CN"/>
          </a:p>
        </p:txBody>
      </p:sp>
      <p:sp>
        <p:nvSpPr>
          <p:cNvPr id="45059" name="Rectangle 2">
            <a:extLst>
              <a:ext uri="{FF2B5EF4-FFF2-40B4-BE49-F238E27FC236}">
                <a16:creationId xmlns:a16="http://schemas.microsoft.com/office/drawing/2014/main" id="{C5061947-5B91-41AA-ACD2-E94B5B19180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63511FDC-B9B3-42C3-9CC6-7EFF767F953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E275C955-33E5-4521-8BDA-C11F8160A42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98268C1-526D-4372-8254-01F53C8CAE44}" type="slidenum">
              <a:rPr lang="zh-CN" altLang="en-US" smtClean="0"/>
              <a:pPr>
                <a:spcBef>
                  <a:spcPct val="0"/>
                </a:spcBef>
              </a:pPr>
              <a:t>3</a:t>
            </a:fld>
            <a:endParaRPr lang="en-US" altLang="zh-CN"/>
          </a:p>
        </p:txBody>
      </p:sp>
      <p:sp>
        <p:nvSpPr>
          <p:cNvPr id="9219" name="Rectangle 2">
            <a:extLst>
              <a:ext uri="{FF2B5EF4-FFF2-40B4-BE49-F238E27FC236}">
                <a16:creationId xmlns:a16="http://schemas.microsoft.com/office/drawing/2014/main" id="{A2A78422-2CCB-4A85-BB7C-C14B6897642C}"/>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8D0DB73-CB48-435C-A3EE-EE4112A818A4}"/>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solidFill>
                  <a:srgbClr val="FF0000"/>
                </a:solidFill>
                <a:latin typeface="楷体" panose="02010609060101010101" charset="-122"/>
                <a:ea typeface="楷体" panose="02010609060101010101" charset="-122"/>
                <a:cs typeface="楷体" panose="02010609060101010101" charset="-122"/>
                <a:sym typeface="+mn-ea"/>
              </a:rPr>
              <a:t>子午卫星系统</a:t>
            </a:r>
            <a:r>
              <a:rPr lang="zh-CN" altLang="en-US" sz="1200" dirty="0">
                <a:solidFill>
                  <a:srgbClr val="FF0000"/>
                </a:solidFill>
                <a:latin typeface="楷体" panose="02010609060101010101" charset="-122"/>
                <a:ea typeface="楷体" panose="02010609060101010101" charset="-122"/>
                <a:cs typeface="楷体" panose="02010609060101010101" charset="-122"/>
                <a:sym typeface="+mn-ea"/>
              </a:rPr>
              <a:t>（</a:t>
            </a:r>
            <a:r>
              <a:rPr lang="en-US" altLang="zh-CN" sz="1200" dirty="0">
                <a:solidFill>
                  <a:srgbClr val="FF0000"/>
                </a:solidFill>
                <a:latin typeface="楷体" panose="02010609060101010101" charset="-122"/>
                <a:ea typeface="楷体" panose="02010609060101010101" charset="-122"/>
                <a:cs typeface="楷体" panose="02010609060101010101" charset="-122"/>
                <a:sym typeface="+mn-ea"/>
              </a:rPr>
              <a:t>NNSS</a:t>
            </a:r>
            <a:r>
              <a:rPr lang="zh-CN" altLang="en-US" sz="1200" dirty="0">
                <a:solidFill>
                  <a:srgbClr val="FF0000"/>
                </a:solidFill>
                <a:latin typeface="楷体" panose="02010609060101010101" charset="-122"/>
                <a:ea typeface="楷体" panose="02010609060101010101" charset="-122"/>
                <a:cs typeface="楷体" panose="02010609060101010101" charset="-122"/>
                <a:sym typeface="+mn-ea"/>
              </a:rPr>
              <a:t>）</a:t>
            </a:r>
            <a:r>
              <a:rPr lang="zh-CN" altLang="en-US" sz="1200" dirty="0">
                <a:latin typeface="楷体" panose="02010609060101010101" charset="-122"/>
                <a:ea typeface="楷体" panose="02010609060101010101" charset="-122"/>
                <a:cs typeface="楷体" panose="02010609060101010101" charset="-122"/>
                <a:sym typeface="+mn-ea"/>
              </a:rPr>
              <a:t>定位原理采用利用多普勒效应进行导航定位，也被称为多普勒定位系统，由美国研制；</a:t>
            </a:r>
            <a:r>
              <a:rPr lang="en-US" altLang="zh-CN" sz="1200" dirty="0">
                <a:latin typeface="楷体" panose="02010609060101010101" charset="-122"/>
                <a:ea typeface="楷体" panose="02010609060101010101" charset="-122"/>
                <a:cs typeface="楷体" panose="02010609060101010101" charset="-122"/>
                <a:sym typeface="+mn-ea"/>
              </a:rPr>
              <a:t>1964</a:t>
            </a:r>
            <a:r>
              <a:rPr lang="zh-CN" altLang="en-US" sz="1200" dirty="0">
                <a:latin typeface="楷体" panose="02010609060101010101" charset="-122"/>
                <a:ea typeface="楷体" panose="02010609060101010101" charset="-122"/>
                <a:cs typeface="楷体" panose="02010609060101010101" charset="-122"/>
                <a:sym typeface="+mn-ea"/>
              </a:rPr>
              <a:t>年</a:t>
            </a:r>
            <a:r>
              <a:rPr lang="en-US" altLang="zh-CN" sz="1200" dirty="0">
                <a:latin typeface="楷体" panose="02010609060101010101" charset="-122"/>
                <a:ea typeface="楷体" panose="02010609060101010101" charset="-122"/>
                <a:cs typeface="楷体" panose="02010609060101010101" charset="-122"/>
                <a:sym typeface="+mn-ea"/>
              </a:rPr>
              <a:t>1</a:t>
            </a:r>
            <a:r>
              <a:rPr lang="zh-CN" altLang="en-US" sz="1200" dirty="0">
                <a:latin typeface="楷体" panose="02010609060101010101" charset="-122"/>
                <a:ea typeface="楷体" panose="02010609060101010101" charset="-122"/>
                <a:cs typeface="楷体" panose="02010609060101010101" charset="-122"/>
                <a:sym typeface="+mn-ea"/>
              </a:rPr>
              <a:t>月建成，</a:t>
            </a:r>
            <a:r>
              <a:rPr lang="en-US" altLang="zh-CN" sz="1200" dirty="0">
                <a:latin typeface="楷体" panose="02010609060101010101" charset="-122"/>
                <a:ea typeface="楷体" panose="02010609060101010101" charset="-122"/>
                <a:cs typeface="楷体" panose="02010609060101010101" charset="-122"/>
                <a:sym typeface="+mn-ea"/>
              </a:rPr>
              <a:t>1967</a:t>
            </a:r>
            <a:r>
              <a:rPr lang="zh-CN" altLang="en-US" sz="1200" dirty="0">
                <a:latin typeface="楷体" panose="02010609060101010101" charset="-122"/>
                <a:ea typeface="楷体" panose="02010609060101010101" charset="-122"/>
                <a:cs typeface="楷体" panose="02010609060101010101" charset="-122"/>
                <a:sym typeface="+mn-ea"/>
              </a:rPr>
              <a:t>年</a:t>
            </a:r>
            <a:r>
              <a:rPr lang="en-US" altLang="zh-CN" sz="1200" dirty="0">
                <a:latin typeface="楷体" panose="02010609060101010101" charset="-122"/>
                <a:ea typeface="楷体" panose="02010609060101010101" charset="-122"/>
                <a:cs typeface="楷体" panose="02010609060101010101" charset="-122"/>
                <a:sym typeface="+mn-ea"/>
              </a:rPr>
              <a:t>7</a:t>
            </a:r>
            <a:r>
              <a:rPr lang="zh-CN" altLang="en-US" sz="1200" dirty="0">
                <a:latin typeface="楷体" panose="02010609060101010101" charset="-122"/>
                <a:ea typeface="楷体" panose="02010609060101010101" charset="-122"/>
                <a:cs typeface="楷体" panose="02010609060101010101" charset="-122"/>
                <a:sym typeface="+mn-ea"/>
              </a:rPr>
              <a:t>月解密供民用。</a:t>
            </a:r>
          </a:p>
          <a:p>
            <a:pPr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https://www.gps.gov/systems/gps/control/</a:t>
            </a:r>
          </a:p>
          <a:p>
            <a:r>
              <a:rPr lang="en-US" altLang="zh-CN" dirty="0"/>
              <a:t>Master Control Station, MCS</a:t>
            </a:r>
            <a:r>
              <a:rPr lang="zh-CN" altLang="en-US" dirty="0"/>
              <a:t>主控站</a:t>
            </a:r>
            <a:endParaRPr lang="en-US" altLang="zh-CN" dirty="0"/>
          </a:p>
          <a:p>
            <a:r>
              <a:rPr lang="en-US" altLang="zh-CN" dirty="0"/>
              <a:t>Alternate Master Control Station</a:t>
            </a:r>
            <a:r>
              <a:rPr lang="zh-CN" altLang="en-US" dirty="0"/>
              <a:t>，备用主控站</a:t>
            </a:r>
            <a:endParaRPr lang="en-US" altLang="zh-CN" dirty="0"/>
          </a:p>
          <a:p>
            <a:r>
              <a:rPr lang="en-US" altLang="zh-CN" dirty="0"/>
              <a:t>Monitor Station</a:t>
            </a:r>
            <a:r>
              <a:rPr lang="zh-CN" altLang="en-US" dirty="0"/>
              <a:t>，现在划计划之前</a:t>
            </a:r>
            <a:r>
              <a:rPr lang="en-US" altLang="zh-CN" dirty="0"/>
              <a:t>5</a:t>
            </a:r>
            <a:r>
              <a:rPr lang="zh-CN" altLang="en-US" dirty="0"/>
              <a:t>个美国空军建设和维护的</a:t>
            </a:r>
            <a:r>
              <a:rPr lang="en-US" altLang="zh-CN" dirty="0"/>
              <a:t>5</a:t>
            </a:r>
            <a:r>
              <a:rPr lang="zh-CN" altLang="en-US" dirty="0"/>
              <a:t>个站点，</a:t>
            </a:r>
            <a:r>
              <a:rPr lang="en-US" altLang="zh-CN" dirty="0"/>
              <a:t>2001</a:t>
            </a:r>
            <a:r>
              <a:rPr lang="zh-CN" altLang="en-US" dirty="0"/>
              <a:t>年加入空军的新监测站点</a:t>
            </a:r>
            <a:r>
              <a:rPr lang="en-US" altLang="zh-CN" dirty="0"/>
              <a:t>Cape Canaveral (Florida)</a:t>
            </a:r>
            <a:r>
              <a:rPr lang="zh-CN" altLang="en-US" dirty="0"/>
              <a:t>；随着现代化计划的实施，</a:t>
            </a:r>
            <a:r>
              <a:rPr lang="en-US" altLang="zh-CN" dirty="0"/>
              <a:t>2005</a:t>
            </a:r>
            <a:r>
              <a:rPr lang="zh-CN" altLang="en-US" dirty="0"/>
              <a:t>年加入</a:t>
            </a:r>
            <a:r>
              <a:rPr lang="en-US" altLang="zh-CN" dirty="0"/>
              <a:t>6</a:t>
            </a:r>
            <a:r>
              <a:rPr lang="zh-CN" altLang="en-US" dirty="0"/>
              <a:t>个美国国家地理空间情报局（</a:t>
            </a:r>
            <a:r>
              <a:rPr lang="en-US" altLang="zh-CN" dirty="0"/>
              <a:t>NGA</a:t>
            </a:r>
            <a:r>
              <a:rPr lang="zh-CN" altLang="en-US" dirty="0"/>
              <a:t>）的</a:t>
            </a:r>
            <a:r>
              <a:rPr lang="en-US" altLang="zh-CN" dirty="0"/>
              <a:t>6</a:t>
            </a:r>
            <a:r>
              <a:rPr lang="zh-CN" altLang="en-US" dirty="0"/>
              <a:t>个，</a:t>
            </a:r>
            <a:r>
              <a:rPr lang="en-US" altLang="zh-CN" dirty="0"/>
              <a:t>2006</a:t>
            </a:r>
            <a:r>
              <a:rPr lang="zh-CN" altLang="en-US" dirty="0"/>
              <a:t>年又纳入</a:t>
            </a:r>
            <a:r>
              <a:rPr lang="en-US" altLang="zh-CN" dirty="0"/>
              <a:t>5</a:t>
            </a:r>
            <a:r>
              <a:rPr lang="zh-CN" altLang="en-US" dirty="0"/>
              <a:t>个（</a:t>
            </a:r>
            <a:r>
              <a:rPr lang="en-US" altLang="zh-CN" dirty="0"/>
              <a:t>Papeete (Tahiti)</a:t>
            </a:r>
            <a:r>
              <a:rPr lang="zh-CN" altLang="en-US" dirty="0"/>
              <a:t>现在又取消了）。基于该监测站的数量与分布，可以保证每科卫星都有</a:t>
            </a:r>
            <a:r>
              <a:rPr lang="en-US" altLang="zh-CN" dirty="0"/>
              <a:t>3</a:t>
            </a:r>
            <a:r>
              <a:rPr lang="zh-CN" altLang="en-US" dirty="0"/>
              <a:t>个监测站可以接收其数据，提高星历数据的精度。</a:t>
            </a:r>
            <a:endParaRPr lang="en-US" altLang="zh-CN" dirty="0"/>
          </a:p>
          <a:p>
            <a:r>
              <a:rPr lang="en-US" altLang="zh-CN" dirty="0"/>
              <a:t>Ground Antenna</a:t>
            </a:r>
            <a:r>
              <a:rPr lang="zh-CN" altLang="en-US" dirty="0"/>
              <a:t>，注入站。</a:t>
            </a:r>
            <a:endParaRPr lang="en-US" altLang="zh-CN" dirty="0"/>
          </a:p>
          <a:p>
            <a:r>
              <a:rPr lang="zh-CN" altLang="en-US" b="0" i="0" dirty="0">
                <a:solidFill>
                  <a:srgbClr val="05073B"/>
                </a:solidFill>
                <a:effectLst/>
                <a:latin typeface="-apple-system"/>
              </a:rPr>
              <a:t>目前的运行控制段（</a:t>
            </a:r>
            <a:r>
              <a:rPr lang="en-US" altLang="zh-CN" b="0" i="0" dirty="0">
                <a:solidFill>
                  <a:srgbClr val="05073B"/>
                </a:solidFill>
                <a:effectLst/>
                <a:latin typeface="-apple-system"/>
              </a:rPr>
              <a:t>OCS</a:t>
            </a:r>
            <a:r>
              <a:rPr lang="zh-CN" altLang="en-US" b="0" i="0" dirty="0">
                <a:solidFill>
                  <a:srgbClr val="05073B"/>
                </a:solidFill>
                <a:effectLst/>
                <a:latin typeface="-apple-system"/>
              </a:rPr>
              <a:t>）包括一个主控制站、一个备用主控制站、</a:t>
            </a:r>
            <a:r>
              <a:rPr lang="en-US" altLang="zh-CN" b="0" i="0" dirty="0">
                <a:solidFill>
                  <a:srgbClr val="05073B"/>
                </a:solidFill>
                <a:effectLst/>
                <a:latin typeface="-apple-system"/>
              </a:rPr>
              <a:t>11</a:t>
            </a:r>
            <a:r>
              <a:rPr lang="zh-CN" altLang="en-US" b="0" i="0" dirty="0">
                <a:solidFill>
                  <a:srgbClr val="05073B"/>
                </a:solidFill>
                <a:effectLst/>
                <a:latin typeface="-apple-system"/>
              </a:rPr>
              <a:t>个指挥和控制天线和</a:t>
            </a:r>
            <a:r>
              <a:rPr lang="en-US" altLang="zh-CN" b="0" i="0" dirty="0">
                <a:solidFill>
                  <a:srgbClr val="05073B"/>
                </a:solidFill>
                <a:effectLst/>
                <a:latin typeface="-apple-system"/>
              </a:rPr>
              <a:t>16</a:t>
            </a:r>
            <a:r>
              <a:rPr lang="zh-CN" altLang="en-US" b="0" i="0" dirty="0">
                <a:solidFill>
                  <a:srgbClr val="05073B"/>
                </a:solidFill>
                <a:effectLst/>
                <a:latin typeface="-apple-system"/>
              </a:rPr>
              <a:t>个监测站。这些设施的位置显示在上面的地图上。</a:t>
            </a:r>
            <a:endParaRPr lang="en-US" altLang="zh-CN" b="0" i="0" dirty="0">
              <a:solidFill>
                <a:srgbClr val="05073B"/>
              </a:solidFill>
              <a:effectLst/>
              <a:latin typeface="-apple-system"/>
            </a:endParaRPr>
          </a:p>
          <a:p>
            <a:r>
              <a:rPr lang="en-US" altLang="zh-CN" b="0" i="0" dirty="0">
                <a:solidFill>
                  <a:srgbClr val="05073B"/>
                </a:solidFill>
                <a:effectLst/>
                <a:latin typeface="-apple-system"/>
              </a:rPr>
              <a:t>Air Force Satellite Control Network (AFSCN) remote tracking </a:t>
            </a:r>
            <a:r>
              <a:rPr lang="en-US" altLang="zh-CN" b="0" i="0" dirty="0" err="1">
                <a:solidFill>
                  <a:srgbClr val="05073B"/>
                </a:solidFill>
                <a:effectLst/>
                <a:latin typeface="-apple-system"/>
              </a:rPr>
              <a:t>stationsAir</a:t>
            </a:r>
            <a:r>
              <a:rPr lang="en-US" altLang="zh-CN" b="0" i="0" dirty="0">
                <a:solidFill>
                  <a:srgbClr val="05073B"/>
                </a:solidFill>
                <a:effectLst/>
                <a:latin typeface="-apple-system"/>
              </a:rPr>
              <a:t> Force Satellite Control Network (AFSCN) remote tracking stations</a:t>
            </a:r>
            <a:endParaRPr lang="en-US" altLang="zh-CN" dirty="0"/>
          </a:p>
          <a:p>
            <a:endParaRPr lang="en-US" altLang="zh-CN" dirty="0"/>
          </a:p>
          <a:p>
            <a:pPr algn="ctr"/>
            <a:endParaRPr lang="en-US" altLang="zh-CN" b="1" i="0" dirty="0">
              <a:solidFill>
                <a:srgbClr val="000000"/>
              </a:solidFill>
              <a:effectLst/>
              <a:latin typeface="Trebuchet MS" panose="020B0603020202020204" pitchFamily="34" charset="0"/>
            </a:endParaRPr>
          </a:p>
          <a:p>
            <a:pPr algn="ctr"/>
            <a:r>
              <a:rPr lang="en-US" altLang="zh-CN" b="1" i="0" dirty="0">
                <a:solidFill>
                  <a:srgbClr val="000000"/>
                </a:solidFill>
                <a:effectLst/>
                <a:latin typeface="Trebuchet MS" panose="020B0603020202020204" pitchFamily="34" charset="0"/>
              </a:rPr>
              <a:t>Monitor Stations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Track GPS satellites as they pass overhead</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Collect navigation signals, range/carrier measurements, and atmospheric data</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Feed observations to the master control station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Utilize sophisticated GPS receivers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Provide global coverage via 16 sites: 6 from the Air Force </a:t>
            </a:r>
            <a:r>
              <a:rPr lang="en-US" altLang="zh-CN" b="1" i="0" u="none" strike="noStrike" dirty="0">
                <a:solidFill>
                  <a:srgbClr val="0055AA"/>
                </a:solidFill>
                <a:effectLst/>
                <a:latin typeface="Trebuchet MS" panose="020B0603020202020204" pitchFamily="34" charset="0"/>
                <a:hlinkClick r:id="rId3"/>
              </a:rPr>
              <a:t>plus 10 from NGA</a:t>
            </a:r>
            <a:endParaRPr lang="en-US" altLang="zh-CN" b="0" i="0" dirty="0">
              <a:solidFill>
                <a:srgbClr val="000000"/>
              </a:solidFill>
              <a:effectLst/>
              <a:latin typeface="Trebuchet MS" panose="020B0603020202020204" pitchFamily="34" charset="0"/>
            </a:endParaRPr>
          </a:p>
          <a:p>
            <a:pPr algn="ctr"/>
            <a:r>
              <a:rPr lang="en-US" altLang="zh-CN" b="1" i="0" dirty="0">
                <a:solidFill>
                  <a:srgbClr val="000000"/>
                </a:solidFill>
                <a:effectLst/>
                <a:latin typeface="Trebuchet MS" panose="020B0603020202020204" pitchFamily="34" charset="0"/>
              </a:rPr>
              <a:t>Master Control Station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Provides command and control of the GPS constellation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Uses global monitor station data to compute the precise locations of the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Generates navigation messages for upload to the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Monitors satellite broadcasts and system integrity to ensure constellation health and accuracy</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Performs satellite maintenance and anomaly resolution, including repositioning satellites to maintain optimal constellation</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Currently uses separate systems (</a:t>
            </a:r>
            <a:r>
              <a:rPr lang="en-US" altLang="zh-CN" b="1" i="0" u="none" strike="noStrike" dirty="0">
                <a:solidFill>
                  <a:srgbClr val="0055AA"/>
                </a:solidFill>
                <a:effectLst/>
                <a:latin typeface="Trebuchet MS" panose="020B0603020202020204" pitchFamily="34" charset="0"/>
                <a:hlinkClick r:id="rId4"/>
              </a:rPr>
              <a:t>AEP</a:t>
            </a:r>
            <a:r>
              <a:rPr lang="en-US" altLang="zh-CN" b="0" i="0" dirty="0">
                <a:solidFill>
                  <a:srgbClr val="000000"/>
                </a:solidFill>
                <a:effectLst/>
                <a:latin typeface="Trebuchet MS" panose="020B0603020202020204" pitchFamily="34" charset="0"/>
              </a:rPr>
              <a:t> &amp; </a:t>
            </a:r>
            <a:r>
              <a:rPr lang="en-US" altLang="zh-CN" b="1" i="0" u="none" strike="noStrike" dirty="0">
                <a:solidFill>
                  <a:srgbClr val="0055AA"/>
                </a:solidFill>
                <a:effectLst/>
                <a:latin typeface="Trebuchet MS" panose="020B0603020202020204" pitchFamily="34" charset="0"/>
                <a:hlinkClick r:id="rId5"/>
              </a:rPr>
              <a:t>LADO</a:t>
            </a:r>
            <a:r>
              <a:rPr lang="en-US" altLang="zh-CN" b="0" i="0" dirty="0">
                <a:solidFill>
                  <a:srgbClr val="000000"/>
                </a:solidFill>
                <a:effectLst/>
                <a:latin typeface="Trebuchet MS" panose="020B0603020202020204" pitchFamily="34" charset="0"/>
              </a:rPr>
              <a:t>) to control operational and non-operational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Backed up by a fully operational alternate master control station</a:t>
            </a:r>
          </a:p>
          <a:p>
            <a:endParaRPr lang="en-US" altLang="zh-CN" dirty="0"/>
          </a:p>
          <a:p>
            <a:pPr algn="ctr"/>
            <a:r>
              <a:rPr lang="en-US" altLang="zh-CN" b="1" i="0" dirty="0">
                <a:solidFill>
                  <a:srgbClr val="000000"/>
                </a:solidFill>
                <a:effectLst/>
                <a:latin typeface="Trebuchet MS" panose="020B0603020202020204" pitchFamily="34" charset="0"/>
              </a:rPr>
              <a:t>Ground Antennas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Send commands, navigation data uploads, and processor program loads to the satellites</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Collect telemetry</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Communicate via S-band and perform S-band ranging to provide anomaly resolution and early orbit support</a:t>
            </a:r>
          </a:p>
          <a:p>
            <a:pPr algn="l">
              <a:buFont typeface="Arial" panose="020B0604020202020204" pitchFamily="34" charset="0"/>
              <a:buChar char="•"/>
            </a:pPr>
            <a:r>
              <a:rPr lang="en-US" altLang="zh-CN" b="0" i="0" dirty="0">
                <a:solidFill>
                  <a:srgbClr val="000000"/>
                </a:solidFill>
                <a:effectLst/>
                <a:latin typeface="Trebuchet MS" panose="020B0603020202020204" pitchFamily="34" charset="0"/>
              </a:rPr>
              <a:t>Consist of 4 dedicated GPS ground antennas plus 7 Air Force Satellite Control Network (AFSCN</a:t>
            </a:r>
            <a:r>
              <a:rPr lang="zh-CN" altLang="en-US" b="0" i="0" dirty="0">
                <a:solidFill>
                  <a:srgbClr val="2A2B2E"/>
                </a:solidFill>
                <a:effectLst/>
                <a:latin typeface="PingFang SC"/>
              </a:rPr>
              <a:t>空军卫星控制网络</a:t>
            </a:r>
            <a:r>
              <a:rPr lang="en-US" altLang="zh-CN" b="0" i="0" dirty="0">
                <a:solidFill>
                  <a:srgbClr val="000000"/>
                </a:solidFill>
                <a:effectLst/>
                <a:latin typeface="Trebuchet MS" panose="020B0603020202020204" pitchFamily="34" charset="0"/>
              </a:rPr>
              <a:t>) remote tracking stations</a:t>
            </a:r>
          </a:p>
          <a:p>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21</a:t>
            </a:fld>
            <a:endParaRPr lang="en-US" altLang="zh-CN"/>
          </a:p>
        </p:txBody>
      </p:sp>
    </p:spTree>
    <p:extLst>
      <p:ext uri="{BB962C8B-B14F-4D97-AF65-F5344CB8AC3E}">
        <p14:creationId xmlns:p14="http://schemas.microsoft.com/office/powerpoint/2010/main" val="274757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2597985-7488-434B-B1DB-A1CD5383A38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44CC446-B98F-4DDD-82AF-F5A0DD458D10}" type="slidenum">
              <a:rPr lang="zh-CN" altLang="en-US" smtClean="0"/>
              <a:pPr>
                <a:spcBef>
                  <a:spcPct val="0"/>
                </a:spcBef>
              </a:pPr>
              <a:t>22</a:t>
            </a:fld>
            <a:endParaRPr lang="en-US" altLang="zh-CN"/>
          </a:p>
        </p:txBody>
      </p:sp>
      <p:sp>
        <p:nvSpPr>
          <p:cNvPr id="47107" name="Rectangle 2">
            <a:extLst>
              <a:ext uri="{FF2B5EF4-FFF2-40B4-BE49-F238E27FC236}">
                <a16:creationId xmlns:a16="http://schemas.microsoft.com/office/drawing/2014/main" id="{7FAEF7C0-2F31-4D35-9546-CE5B80635612}"/>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4F291D2-593E-452C-9713-58D854350A7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6C48952-5A7D-4072-A86A-1FFB13F6961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10DCF0A-397C-40F5-8DDD-5238EDE6C5E8}" type="slidenum">
              <a:rPr lang="zh-CN" altLang="en-US" smtClean="0"/>
              <a:pPr>
                <a:spcBef>
                  <a:spcPct val="0"/>
                </a:spcBef>
              </a:pPr>
              <a:t>23</a:t>
            </a:fld>
            <a:endParaRPr lang="en-US" altLang="zh-CN"/>
          </a:p>
        </p:txBody>
      </p:sp>
      <p:sp>
        <p:nvSpPr>
          <p:cNvPr id="49155" name="Rectangle 2">
            <a:extLst>
              <a:ext uri="{FF2B5EF4-FFF2-40B4-BE49-F238E27FC236}">
                <a16:creationId xmlns:a16="http://schemas.microsoft.com/office/drawing/2014/main" id="{8FF2CC2C-7220-49F4-9FA1-64FE09046249}"/>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81E1C3F-C399-46BE-BB8D-9E9BD3192BA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55FA9C9-DB63-4698-875A-A5480F223A6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3171FC-A818-4AFE-BA95-FF0AB3269F81}" type="slidenum">
              <a:rPr lang="zh-CN" altLang="en-US" smtClean="0"/>
              <a:pPr>
                <a:spcBef>
                  <a:spcPct val="0"/>
                </a:spcBef>
              </a:pPr>
              <a:t>24</a:t>
            </a:fld>
            <a:endParaRPr lang="en-US" altLang="zh-CN"/>
          </a:p>
        </p:txBody>
      </p:sp>
      <p:sp>
        <p:nvSpPr>
          <p:cNvPr id="51203" name="Rectangle 2">
            <a:extLst>
              <a:ext uri="{FF2B5EF4-FFF2-40B4-BE49-F238E27FC236}">
                <a16:creationId xmlns:a16="http://schemas.microsoft.com/office/drawing/2014/main" id="{1656CB9F-3DA4-4C91-9586-ABE9E98AB241}"/>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CFBF4E90-E133-425E-97F6-AC671743630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A93A25B3-BB9C-4B8C-9A85-87CF41EE7A9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BC5D66C-B244-4F29-8FD4-4C13FF503D82}" type="slidenum">
              <a:rPr lang="zh-CN" altLang="en-US" smtClean="0"/>
              <a:pPr>
                <a:spcBef>
                  <a:spcPct val="0"/>
                </a:spcBef>
              </a:pPr>
              <a:t>25</a:t>
            </a:fld>
            <a:endParaRPr lang="en-US" altLang="zh-CN"/>
          </a:p>
        </p:txBody>
      </p:sp>
      <p:sp>
        <p:nvSpPr>
          <p:cNvPr id="53251" name="Rectangle 2">
            <a:extLst>
              <a:ext uri="{FF2B5EF4-FFF2-40B4-BE49-F238E27FC236}">
                <a16:creationId xmlns:a16="http://schemas.microsoft.com/office/drawing/2014/main" id="{354CFE93-64DD-47EC-990F-9F4CA7CD44F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78B9CA3-83F7-488D-8F32-4F0A7D3BBC0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3C4C3A8-F583-4FAD-A6C4-805F48D1707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AFF60BD-AC40-4532-AA1C-F1816BADC43F}" type="slidenum">
              <a:rPr lang="zh-CN" altLang="en-US" smtClean="0"/>
              <a:pPr>
                <a:spcBef>
                  <a:spcPct val="0"/>
                </a:spcBef>
              </a:pPr>
              <a:t>26</a:t>
            </a:fld>
            <a:endParaRPr lang="en-US" altLang="zh-CN"/>
          </a:p>
        </p:txBody>
      </p:sp>
      <p:sp>
        <p:nvSpPr>
          <p:cNvPr id="55299" name="Rectangle 2">
            <a:extLst>
              <a:ext uri="{FF2B5EF4-FFF2-40B4-BE49-F238E27FC236}">
                <a16:creationId xmlns:a16="http://schemas.microsoft.com/office/drawing/2014/main" id="{777C886B-1D26-436B-BFA6-9B582B7B5B0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CB8891A7-1DE2-40FD-A671-1B4A79B9E341}"/>
              </a:ext>
            </a:extLst>
          </p:cNvPr>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183C3B7-1EFC-419D-B749-028A383EEF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1B85048-0E67-4301-827C-9C9EAABDC796}" type="slidenum">
              <a:rPr lang="zh-CN" altLang="en-US" smtClean="0"/>
              <a:pPr>
                <a:spcBef>
                  <a:spcPct val="0"/>
                </a:spcBef>
              </a:pPr>
              <a:t>27</a:t>
            </a:fld>
            <a:endParaRPr lang="en-US" altLang="zh-CN"/>
          </a:p>
        </p:txBody>
      </p:sp>
      <p:sp>
        <p:nvSpPr>
          <p:cNvPr id="57347" name="Rectangle 2">
            <a:extLst>
              <a:ext uri="{FF2B5EF4-FFF2-40B4-BE49-F238E27FC236}">
                <a16:creationId xmlns:a16="http://schemas.microsoft.com/office/drawing/2014/main" id="{F6BC3788-84F9-41FD-B0BE-01491C4FC5A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513DAFE9-97E7-4389-A41B-B413C91E92A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3F09791-BE43-4379-A2B2-7C3079E419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F891C1C-6A1F-4955-82EE-FF2888C2827A}" type="slidenum">
              <a:rPr lang="zh-CN" altLang="en-US" smtClean="0"/>
              <a:pPr>
                <a:spcBef>
                  <a:spcPct val="0"/>
                </a:spcBef>
              </a:pPr>
              <a:t>28</a:t>
            </a:fld>
            <a:endParaRPr lang="en-US" altLang="zh-CN"/>
          </a:p>
        </p:txBody>
      </p:sp>
      <p:sp>
        <p:nvSpPr>
          <p:cNvPr id="59395" name="Rectangle 2">
            <a:extLst>
              <a:ext uri="{FF2B5EF4-FFF2-40B4-BE49-F238E27FC236}">
                <a16:creationId xmlns:a16="http://schemas.microsoft.com/office/drawing/2014/main" id="{1376B2FD-11B8-4EC8-BF90-60ED8D0C9BE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62515926-54AC-4AB8-929A-4A440C6ECBE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C08F98F-A821-4AEB-B5EC-DFC586374432}"/>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183AF40-48FF-492E-BBA7-A53A6DD64CFC}" type="slidenum">
              <a:rPr lang="zh-CN" altLang="en-US" smtClean="0"/>
              <a:pPr>
                <a:spcBef>
                  <a:spcPct val="0"/>
                </a:spcBef>
              </a:pPr>
              <a:t>29</a:t>
            </a:fld>
            <a:endParaRPr lang="en-US" altLang="zh-CN"/>
          </a:p>
        </p:txBody>
      </p:sp>
      <p:sp>
        <p:nvSpPr>
          <p:cNvPr id="61443" name="Rectangle 2">
            <a:extLst>
              <a:ext uri="{FF2B5EF4-FFF2-40B4-BE49-F238E27FC236}">
                <a16:creationId xmlns:a16="http://schemas.microsoft.com/office/drawing/2014/main" id="{2FE83807-7486-4B44-8A63-8D5DC5BF4605}"/>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CAEC8771-FB20-4D7C-8FCB-E141F1288FB2}"/>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5B69BA9-A39D-4747-9186-E4C19C7E569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FADDB78-C713-46F1-8F50-E66EA4EBD8E5}" type="slidenum">
              <a:rPr lang="zh-CN" altLang="en-US" smtClean="0"/>
              <a:pPr>
                <a:spcBef>
                  <a:spcPct val="0"/>
                </a:spcBef>
              </a:pPr>
              <a:t>30</a:t>
            </a:fld>
            <a:endParaRPr lang="en-US" altLang="zh-CN"/>
          </a:p>
        </p:txBody>
      </p:sp>
      <p:sp>
        <p:nvSpPr>
          <p:cNvPr id="63491" name="Rectangle 2">
            <a:extLst>
              <a:ext uri="{FF2B5EF4-FFF2-40B4-BE49-F238E27FC236}">
                <a16:creationId xmlns:a16="http://schemas.microsoft.com/office/drawing/2014/main" id="{0AB59EB7-A06C-4D30-BC64-04FE26153041}"/>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501B6126-9CCD-4618-9340-24942B8B4053}"/>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NavIC</a:t>
            </a:r>
            <a:r>
              <a:rPr lang="en-US" altLang="zh-CN" dirty="0"/>
              <a:t>/IRNSS Navigation with Indian Constellation/Indian Regional Navigation Satellite System: RNSS of the Republic of India.</a:t>
            </a:r>
          </a:p>
          <a:p>
            <a:r>
              <a:rPr lang="en-US" altLang="zh-CN" dirty="0"/>
              <a:t>https://www.isro.gov.in/IRNSS_Programme.html</a:t>
            </a:r>
          </a:p>
          <a:p>
            <a:r>
              <a:rPr lang="en-US" altLang="zh-CN" b="0" i="0" dirty="0">
                <a:solidFill>
                  <a:srgbClr val="000000"/>
                </a:solidFill>
                <a:effectLst/>
                <a:latin typeface="Helvetica" panose="020B0604020202020204" pitchFamily="34" charset="0"/>
              </a:rPr>
              <a:t>GPS Aided Geo Augmented Navigation (GAGAN) system GPS </a:t>
            </a:r>
            <a:r>
              <a:rPr lang="zh-CN" altLang="en-US" b="0" i="0" dirty="0">
                <a:solidFill>
                  <a:srgbClr val="000000"/>
                </a:solidFill>
                <a:effectLst/>
                <a:latin typeface="Helvetica" panose="020B0604020202020204" pitchFamily="34" charset="0"/>
              </a:rPr>
              <a:t>辅助地理增强导航系统 </a:t>
            </a:r>
            <a:r>
              <a:rPr lang="en-US" altLang="zh-CN" b="0" i="0" dirty="0">
                <a:solidFill>
                  <a:srgbClr val="000000"/>
                </a:solidFill>
                <a:effectLst/>
                <a:latin typeface="Helvetica" panose="020B0604020202020204" pitchFamily="34" charset="0"/>
              </a:rPr>
              <a:t> is a Satellite Based Augmentation System (SBAS) </a:t>
            </a:r>
            <a:r>
              <a:rPr lang="zh-CN" altLang="en-US" b="0" i="0" dirty="0">
                <a:solidFill>
                  <a:srgbClr val="000000"/>
                </a:solidFill>
                <a:effectLst/>
                <a:latin typeface="Helvetica" panose="020B0604020202020204" pitchFamily="34" charset="0"/>
              </a:rPr>
              <a:t>。</a:t>
            </a:r>
            <a:r>
              <a:rPr lang="en-US" altLang="zh-CN" b="0" i="0" dirty="0">
                <a:solidFill>
                  <a:srgbClr val="000000"/>
                </a:solidFill>
                <a:effectLst/>
                <a:latin typeface="Helvetica" panose="020B0604020202020204" pitchFamily="34" charset="0"/>
              </a:rPr>
              <a:t>GAGAN </a:t>
            </a:r>
            <a:r>
              <a:rPr lang="zh-CN" altLang="en-US" b="0" i="0" dirty="0">
                <a:solidFill>
                  <a:srgbClr val="000000"/>
                </a:solidFill>
                <a:effectLst/>
                <a:latin typeface="Helvetica" panose="020B0604020202020204" pitchFamily="34" charset="0"/>
              </a:rPr>
              <a:t>的主要目标是提供民用航空应用所需的准确性和完整性的卫星导航服务，并在印度空域提供更好的空中交通管理。该系统将与其他国际 </a:t>
            </a:r>
            <a:r>
              <a:rPr lang="en-US" altLang="zh-CN" b="0" i="0" dirty="0">
                <a:solidFill>
                  <a:srgbClr val="000000"/>
                </a:solidFill>
                <a:effectLst/>
                <a:latin typeface="Helvetica" panose="020B0604020202020204" pitchFamily="34" charset="0"/>
              </a:rPr>
              <a:t>SBAS </a:t>
            </a:r>
            <a:r>
              <a:rPr lang="zh-CN" altLang="en-US" b="0" i="0" dirty="0">
                <a:solidFill>
                  <a:srgbClr val="000000"/>
                </a:solidFill>
                <a:effectLst/>
                <a:latin typeface="Helvetica" panose="020B0604020202020204" pitchFamily="34" charset="0"/>
              </a:rPr>
              <a:t>系统互作，并提供跨区域边界的无缝导航。</a:t>
            </a:r>
            <a:r>
              <a:rPr lang="en-US" altLang="zh-CN" b="0" i="0" dirty="0">
                <a:solidFill>
                  <a:srgbClr val="000000"/>
                </a:solidFill>
                <a:effectLst/>
                <a:latin typeface="Helvetica" panose="020B0604020202020204" pitchFamily="34" charset="0"/>
              </a:rPr>
              <a:t>GAGAN </a:t>
            </a:r>
            <a:r>
              <a:rPr lang="zh-CN" altLang="en-US" b="0" i="0" dirty="0">
                <a:solidFill>
                  <a:srgbClr val="000000"/>
                </a:solidFill>
                <a:effectLst/>
                <a:latin typeface="Helvetica" panose="020B0604020202020204" pitchFamily="34" charset="0"/>
              </a:rPr>
              <a:t>空间信号 （</a:t>
            </a:r>
            <a:r>
              <a:rPr lang="en-US" altLang="zh-CN" b="0" i="0" dirty="0">
                <a:solidFill>
                  <a:srgbClr val="000000"/>
                </a:solidFill>
                <a:effectLst/>
                <a:latin typeface="Helvetica" panose="020B0604020202020204" pitchFamily="34" charset="0"/>
              </a:rPr>
              <a:t>SIS</a:t>
            </a:r>
            <a:r>
              <a:rPr lang="zh-CN" altLang="en-US" b="0" i="0" dirty="0">
                <a:solidFill>
                  <a:srgbClr val="000000"/>
                </a:solidFill>
                <a:effectLst/>
                <a:latin typeface="Helvetica" panose="020B0604020202020204" pitchFamily="34" charset="0"/>
              </a:rPr>
              <a:t>，</a:t>
            </a:r>
            <a:r>
              <a:rPr lang="en-US" altLang="zh-CN" b="0" i="0" dirty="0">
                <a:solidFill>
                  <a:srgbClr val="000000"/>
                </a:solidFill>
                <a:effectLst/>
                <a:latin typeface="Helvetica" panose="020B0604020202020204" pitchFamily="34" charset="0"/>
              </a:rPr>
              <a:t>Signal-In-Space</a:t>
            </a:r>
            <a:r>
              <a:rPr lang="zh-CN" altLang="en-US" b="0" i="0" dirty="0">
                <a:solidFill>
                  <a:srgbClr val="000000"/>
                </a:solidFill>
                <a:effectLst/>
                <a:latin typeface="Helvetica" panose="020B0604020202020204" pitchFamily="34" charset="0"/>
              </a:rPr>
              <a:t>） 可通过 </a:t>
            </a:r>
            <a:r>
              <a:rPr lang="en-US" altLang="zh-CN" b="0" i="0" dirty="0">
                <a:solidFill>
                  <a:srgbClr val="000000"/>
                </a:solidFill>
                <a:effectLst/>
                <a:latin typeface="Helvetica" panose="020B0604020202020204" pitchFamily="34" charset="0"/>
              </a:rPr>
              <a:t>GSAT-8 </a:t>
            </a:r>
            <a:r>
              <a:rPr lang="zh-CN" altLang="en-US" b="0" i="0" dirty="0">
                <a:solidFill>
                  <a:srgbClr val="000000"/>
                </a:solidFill>
                <a:effectLst/>
                <a:latin typeface="Helvetica" panose="020B0604020202020204" pitchFamily="34" charset="0"/>
              </a:rPr>
              <a:t>和 </a:t>
            </a:r>
            <a:r>
              <a:rPr lang="en-US" altLang="zh-CN" b="0" i="0" dirty="0">
                <a:solidFill>
                  <a:srgbClr val="000000"/>
                </a:solidFill>
                <a:effectLst/>
                <a:latin typeface="Helvetica" panose="020B0604020202020204" pitchFamily="34" charset="0"/>
              </a:rPr>
              <a:t>GSAT-10 </a:t>
            </a:r>
            <a:r>
              <a:rPr lang="zh-CN" altLang="en-US" b="0" i="0" dirty="0">
                <a:solidFill>
                  <a:srgbClr val="000000"/>
                </a:solidFill>
                <a:effectLst/>
                <a:latin typeface="Helvetica" panose="020B0604020202020204" pitchFamily="34" charset="0"/>
              </a:rPr>
              <a:t>获得。</a:t>
            </a:r>
            <a:endParaRPr lang="en-US" altLang="zh-CN" b="0" i="0" dirty="0">
              <a:solidFill>
                <a:srgbClr val="000000"/>
              </a:solidFill>
              <a:effectLst/>
              <a:latin typeface="Helvetica" panose="020B0604020202020204" pitchFamily="34" charset="0"/>
            </a:endParaRPr>
          </a:p>
          <a:p>
            <a:r>
              <a:rPr lang="en-US" altLang="zh-CN" b="0" i="0" dirty="0">
                <a:solidFill>
                  <a:srgbClr val="000000"/>
                </a:solidFill>
                <a:effectLst/>
                <a:latin typeface="Helvetica" panose="020B0604020202020204" pitchFamily="34" charset="0"/>
              </a:rPr>
              <a:t>Indian Regional Navigation Satellite System (IRNSS</a:t>
            </a:r>
            <a:r>
              <a:rPr lang="zh-CN" altLang="en-US" b="0" i="0" dirty="0">
                <a:solidFill>
                  <a:srgbClr val="000000"/>
                </a:solidFill>
                <a:effectLst/>
                <a:latin typeface="Helvetica" panose="020B0604020202020204" pitchFamily="34" charset="0"/>
              </a:rPr>
              <a:t>）印度区域导航卫星系统。迄今为止，</a:t>
            </a:r>
            <a:r>
              <a:rPr lang="en-US" altLang="zh-CN" b="0" i="0" dirty="0">
                <a:solidFill>
                  <a:srgbClr val="000000"/>
                </a:solidFill>
                <a:effectLst/>
                <a:latin typeface="Helvetica" panose="020B0604020202020204" pitchFamily="34" charset="0"/>
              </a:rPr>
              <a:t>ISRO </a:t>
            </a:r>
            <a:r>
              <a:rPr lang="zh-CN" altLang="en-US" b="0" i="0" dirty="0">
                <a:solidFill>
                  <a:srgbClr val="000000"/>
                </a:solidFill>
                <a:effectLst/>
                <a:latin typeface="Helvetica" panose="020B0604020202020204" pitchFamily="34" charset="0"/>
              </a:rPr>
              <a:t>共建造了 </a:t>
            </a:r>
            <a:r>
              <a:rPr lang="en-US" altLang="zh-CN" b="0" i="0" dirty="0">
                <a:solidFill>
                  <a:srgbClr val="000000"/>
                </a:solidFill>
                <a:effectLst/>
                <a:latin typeface="Helvetica" panose="020B0604020202020204" pitchFamily="34" charset="0"/>
              </a:rPr>
              <a:t>9 </a:t>
            </a:r>
            <a:r>
              <a:rPr lang="zh-CN" altLang="en-US" b="0" i="0" dirty="0">
                <a:solidFill>
                  <a:srgbClr val="000000"/>
                </a:solidFill>
                <a:effectLst/>
                <a:latin typeface="Helvetica" panose="020B0604020202020204" pitchFamily="34" charset="0"/>
              </a:rPr>
              <a:t>颗 </a:t>
            </a:r>
            <a:r>
              <a:rPr lang="en-US" altLang="zh-CN" b="0" i="0" dirty="0">
                <a:solidFill>
                  <a:srgbClr val="000000"/>
                </a:solidFill>
                <a:effectLst/>
                <a:latin typeface="Helvetica" panose="020B0604020202020204" pitchFamily="34" charset="0"/>
              </a:rPr>
              <a:t>IRNSS </a:t>
            </a:r>
            <a:r>
              <a:rPr lang="zh-CN" altLang="en-US" b="0" i="0" dirty="0">
                <a:solidFill>
                  <a:srgbClr val="000000"/>
                </a:solidFill>
                <a:effectLst/>
                <a:latin typeface="Helvetica" panose="020B0604020202020204" pitchFamily="34" charset="0"/>
              </a:rPr>
              <a:t>系列卫星</a:t>
            </a:r>
            <a:r>
              <a:rPr lang="en-US" altLang="zh-CN" b="0" i="0" dirty="0">
                <a:solidFill>
                  <a:srgbClr val="000000"/>
                </a:solidFill>
                <a:effectLst/>
                <a:latin typeface="Helvetica" panose="020B0604020202020204" pitchFamily="34" charset="0"/>
              </a:rPr>
              <a:t>;</a:t>
            </a:r>
            <a:r>
              <a:rPr lang="zh-CN" altLang="en-US" b="0" i="0" dirty="0">
                <a:solidFill>
                  <a:srgbClr val="000000"/>
                </a:solidFill>
                <a:effectLst/>
                <a:latin typeface="Helvetica" panose="020B0604020202020204" pitchFamily="34" charset="0"/>
              </a:rPr>
              <a:t>目前有</a:t>
            </a:r>
            <a:r>
              <a:rPr lang="en-US" altLang="zh-CN" b="0" i="0" dirty="0">
                <a:solidFill>
                  <a:srgbClr val="000000"/>
                </a:solidFill>
                <a:effectLst/>
                <a:latin typeface="Helvetica" panose="020B0604020202020204" pitchFamily="34" charset="0"/>
              </a:rPr>
              <a:t>8 </a:t>
            </a:r>
            <a:r>
              <a:rPr lang="zh-CN" altLang="en-US" b="0" i="0" dirty="0">
                <a:solidFill>
                  <a:srgbClr val="000000"/>
                </a:solidFill>
                <a:effectLst/>
                <a:latin typeface="Helvetica" panose="020B0604020202020204" pitchFamily="34" charset="0"/>
              </a:rPr>
              <a:t>颗在轨，其中</a:t>
            </a:r>
            <a:r>
              <a:rPr lang="en-US" altLang="zh-CN" b="0" i="0" dirty="0">
                <a:solidFill>
                  <a:srgbClr val="000000"/>
                </a:solidFill>
                <a:effectLst/>
                <a:latin typeface="Helvetica" panose="020B0604020202020204" pitchFamily="34" charset="0"/>
              </a:rPr>
              <a:t>3 </a:t>
            </a:r>
            <a:r>
              <a:rPr lang="zh-CN" altLang="en-US" b="0" i="0" dirty="0">
                <a:solidFill>
                  <a:srgbClr val="000000"/>
                </a:solidFill>
                <a:effectLst/>
                <a:latin typeface="Helvetica" panose="020B0604020202020204" pitchFamily="34" charset="0"/>
              </a:rPr>
              <a:t>颗卫星位于地球静止轨道 （</a:t>
            </a:r>
            <a:r>
              <a:rPr lang="en-US" altLang="zh-CN" b="0" i="0" dirty="0">
                <a:solidFill>
                  <a:srgbClr val="000000"/>
                </a:solidFill>
                <a:effectLst/>
                <a:latin typeface="Helvetica" panose="020B0604020202020204" pitchFamily="34" charset="0"/>
              </a:rPr>
              <a:t>GEO</a:t>
            </a:r>
            <a:r>
              <a:rPr lang="zh-CN" altLang="en-US" b="0" i="0" dirty="0">
                <a:solidFill>
                  <a:srgbClr val="000000"/>
                </a:solidFill>
                <a:effectLst/>
                <a:latin typeface="Helvetica" panose="020B0604020202020204" pitchFamily="34" charset="0"/>
              </a:rPr>
              <a:t>）上，其余卫星位于与赤道平面保持</a:t>
            </a:r>
            <a:r>
              <a:rPr lang="en-US" altLang="zh-CN" b="0" i="0" dirty="0">
                <a:solidFill>
                  <a:srgbClr val="000000"/>
                </a:solidFill>
                <a:effectLst/>
                <a:latin typeface="Helvetica" panose="020B0604020202020204" pitchFamily="34" charset="0"/>
              </a:rPr>
              <a:t>29° </a:t>
            </a:r>
            <a:r>
              <a:rPr lang="zh-CN" altLang="en-US" b="0" i="0" dirty="0">
                <a:solidFill>
                  <a:srgbClr val="000000"/>
                </a:solidFill>
                <a:effectLst/>
                <a:latin typeface="Helvetica" panose="020B0604020202020204" pitchFamily="34" charset="0"/>
              </a:rPr>
              <a:t>倾角的地球同步轨道（</a:t>
            </a:r>
            <a:r>
              <a:rPr lang="en-US" altLang="zh-CN" b="0" i="0" dirty="0">
                <a:solidFill>
                  <a:srgbClr val="000000"/>
                </a:solidFill>
                <a:effectLst/>
                <a:latin typeface="Helvetica" panose="020B0604020202020204" pitchFamily="34" charset="0"/>
              </a:rPr>
              <a:t>GSO</a:t>
            </a:r>
            <a:r>
              <a:rPr lang="zh-CN" altLang="en-US" b="0" i="0" dirty="0">
                <a:solidFill>
                  <a:srgbClr val="000000"/>
                </a:solidFill>
                <a:effectLst/>
                <a:latin typeface="Helvetica" panose="020B0604020202020204" pitchFamily="34" charset="0"/>
              </a:rPr>
              <a:t>）中。</a:t>
            </a:r>
            <a:r>
              <a:rPr lang="en-US" altLang="zh-CN" b="0" i="0" dirty="0">
                <a:solidFill>
                  <a:srgbClr val="000000"/>
                </a:solidFill>
                <a:effectLst/>
                <a:latin typeface="Helvetica" panose="020B0604020202020204" pitchFamily="34" charset="0"/>
              </a:rPr>
              <a:t>IRNSS </a:t>
            </a:r>
            <a:r>
              <a:rPr lang="zh-CN" altLang="en-US" b="0" i="0" dirty="0">
                <a:solidFill>
                  <a:srgbClr val="000000"/>
                </a:solidFill>
                <a:effectLst/>
                <a:latin typeface="Helvetica" panose="020B0604020202020204" pitchFamily="34" charset="0"/>
              </a:rPr>
              <a:t>星座被其总理纳伦德拉</a:t>
            </a:r>
            <a:r>
              <a:rPr lang="en-US" altLang="zh-CN" b="0" i="0" dirty="0">
                <a:solidFill>
                  <a:srgbClr val="000000"/>
                </a:solidFill>
                <a:effectLst/>
                <a:latin typeface="Helvetica" panose="020B0604020202020204" pitchFamily="34" charset="0"/>
              </a:rPr>
              <a:t>·</a:t>
            </a:r>
            <a:r>
              <a:rPr lang="zh-CN" altLang="en-US" b="0" i="0" dirty="0">
                <a:solidFill>
                  <a:srgbClr val="000000"/>
                </a:solidFill>
                <a:effectLst/>
                <a:latin typeface="Helvetica" panose="020B0604020202020204" pitchFamily="34" charset="0"/>
              </a:rPr>
              <a:t>莫迪先生命名为“</a:t>
            </a:r>
            <a:r>
              <a:rPr lang="en-US" altLang="zh-CN" b="0" i="0" dirty="0" err="1">
                <a:solidFill>
                  <a:srgbClr val="000000"/>
                </a:solidFill>
                <a:effectLst/>
                <a:latin typeface="Helvetica" panose="020B0604020202020204" pitchFamily="34" charset="0"/>
              </a:rPr>
              <a:t>NavIC</a:t>
            </a:r>
            <a:r>
              <a:rPr lang="en-US" altLang="zh-CN" b="0" i="0" dirty="0">
                <a:solidFill>
                  <a:srgbClr val="000000"/>
                </a:solidFill>
                <a:effectLst/>
                <a:latin typeface="Helvetica" panose="020B0604020202020204" pitchFamily="34" charset="0"/>
              </a:rPr>
              <a:t>”</a:t>
            </a:r>
            <a:r>
              <a:rPr lang="zh-CN" altLang="en-US" b="0" i="0" dirty="0">
                <a:solidFill>
                  <a:srgbClr val="000000"/>
                </a:solidFill>
                <a:effectLst/>
                <a:latin typeface="Helvetica" panose="020B0604020202020204" pitchFamily="34" charset="0"/>
              </a:rPr>
              <a:t>（印度星座导航，</a:t>
            </a:r>
            <a:r>
              <a:rPr lang="en-US" altLang="zh-CN" b="0" i="0" dirty="0">
                <a:solidFill>
                  <a:srgbClr val="000000"/>
                </a:solidFill>
                <a:effectLst/>
                <a:latin typeface="Helvetica" panose="020B0604020202020204" pitchFamily="34" charset="0"/>
              </a:rPr>
              <a:t>Navigation with Indian Constellation</a:t>
            </a:r>
            <a:r>
              <a:rPr lang="zh-CN" altLang="en-US" b="0" i="0" dirty="0">
                <a:solidFill>
                  <a:srgbClr val="000000"/>
                </a:solidFill>
                <a:effectLst/>
                <a:latin typeface="Helvetica" panose="020B0604020202020204" pitchFamily="34" charset="0"/>
              </a:rPr>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QZSS Quasi-Zenith Satellite System</a:t>
            </a:r>
            <a:r>
              <a:rPr lang="zh-CN" altLang="en-US" dirty="0"/>
              <a:t>（</a:t>
            </a:r>
            <a:r>
              <a:rPr lang="zh-CN" altLang="en-US" dirty="0">
                <a:latin typeface="楷体" panose="02010609060101010101" charset="-122"/>
                <a:ea typeface="楷体" panose="02010609060101010101" charset="-122"/>
                <a:cs typeface="楷体" panose="02010609060101010101" charset="-122"/>
              </a:rPr>
              <a:t>准天顶卫星系</a:t>
            </a:r>
            <a:r>
              <a:rPr lang="zh-CN" altLang="en-US" dirty="0"/>
              <a:t>）</a:t>
            </a:r>
            <a:r>
              <a:rPr lang="en-US" altLang="zh-CN" dirty="0"/>
              <a:t>: RNSS of Japan</a:t>
            </a:r>
          </a:p>
          <a:p>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4</a:t>
            </a:fld>
            <a:endParaRPr lang="en-US" altLang="zh-CN"/>
          </a:p>
        </p:txBody>
      </p:sp>
    </p:spTree>
    <p:extLst>
      <p:ext uri="{BB962C8B-B14F-4D97-AF65-F5344CB8AC3E}">
        <p14:creationId xmlns:p14="http://schemas.microsoft.com/office/powerpoint/2010/main" val="3845465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84549AD-0081-4C39-83AB-B3FC0C3660C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9300EF2-E320-4D01-841B-66CF4982E1A5}" type="slidenum">
              <a:rPr lang="zh-CN" altLang="en-US" smtClean="0"/>
              <a:pPr>
                <a:spcBef>
                  <a:spcPct val="0"/>
                </a:spcBef>
              </a:pPr>
              <a:t>31</a:t>
            </a:fld>
            <a:endParaRPr lang="en-US" altLang="zh-CN"/>
          </a:p>
        </p:txBody>
      </p:sp>
      <p:sp>
        <p:nvSpPr>
          <p:cNvPr id="65539" name="Rectangle 2">
            <a:extLst>
              <a:ext uri="{FF2B5EF4-FFF2-40B4-BE49-F238E27FC236}">
                <a16:creationId xmlns:a16="http://schemas.microsoft.com/office/drawing/2014/main" id="{F02DAA6B-67F8-4924-BFB8-04EF729E20AA}"/>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2EA3FB2-3530-4F9F-9313-273BCC249EE6}"/>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395B781-4EC0-4CFA-B09F-D8FDC894EF8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B7A970D-D90C-439F-ACE9-8430F5C9B83F}" type="slidenum">
              <a:rPr lang="zh-CN" altLang="en-US" smtClean="0"/>
              <a:pPr>
                <a:spcBef>
                  <a:spcPct val="0"/>
                </a:spcBef>
              </a:pPr>
              <a:t>40</a:t>
            </a:fld>
            <a:endParaRPr lang="en-US" altLang="zh-CN"/>
          </a:p>
        </p:txBody>
      </p:sp>
      <p:sp>
        <p:nvSpPr>
          <p:cNvPr id="75779" name="Rectangle 2">
            <a:extLst>
              <a:ext uri="{FF2B5EF4-FFF2-40B4-BE49-F238E27FC236}">
                <a16:creationId xmlns:a16="http://schemas.microsoft.com/office/drawing/2014/main" id="{E0F1EAF3-2A29-41D5-8E80-91F3ABEA647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DF4F1C9-600E-4B41-A9F9-6C6F6CA0EE61}"/>
              </a:ext>
            </a:extLst>
          </p:cNvPr>
          <p:cNvSpPr>
            <a:spLocks noGrp="1" noChangeArrowheads="1"/>
          </p:cNvSpPr>
          <p:nvPr>
            <p:ph type="body" idx="1"/>
          </p:nvPr>
        </p:nvSpPr>
        <p:spPr>
          <a:noFill/>
        </p:spPr>
        <p:txBody>
          <a:bodyPr/>
          <a:lstStyle/>
          <a:p>
            <a:pPr eaLnBrk="1" hangingPunct="1"/>
            <a:r>
              <a:rPr lang="en-US" altLang="zh-CN" dirty="0"/>
              <a:t>http://news.3snews.net/2015/overseas_0413/38136_2.html</a:t>
            </a:r>
          </a:p>
          <a:p>
            <a:pPr eaLnBrk="1" hangingPunct="1"/>
            <a:r>
              <a:rPr lang="en-US" altLang="zh-CN" dirty="0"/>
              <a:t>http://news.3snews.net/2015/0407/38103.html</a:t>
            </a:r>
          </a:p>
          <a:p>
            <a:pPr eaLnBrk="1" hangingPunct="1"/>
            <a:r>
              <a:rPr lang="en-US" altLang="zh-CN" dirty="0"/>
              <a:t>http://news.3snews.net/2015/0403/38098.html</a:t>
            </a: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E4CB079-E37D-4552-962C-5D755950A08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69C0AB3-6042-4748-8DC6-179933F794EF}" type="slidenum">
              <a:rPr lang="zh-CN" altLang="en-US" smtClean="0"/>
              <a:pPr>
                <a:spcBef>
                  <a:spcPct val="0"/>
                </a:spcBef>
              </a:pPr>
              <a:t>41</a:t>
            </a:fld>
            <a:endParaRPr lang="en-US" altLang="zh-CN"/>
          </a:p>
        </p:txBody>
      </p:sp>
      <p:sp>
        <p:nvSpPr>
          <p:cNvPr id="79875" name="Rectangle 2">
            <a:extLst>
              <a:ext uri="{FF2B5EF4-FFF2-40B4-BE49-F238E27FC236}">
                <a16:creationId xmlns:a16="http://schemas.microsoft.com/office/drawing/2014/main" id="{CD739529-1DF9-4B3F-968A-1FAE7453D4D3}"/>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B967A0C-1102-4581-B18D-7C9D05C505A7}"/>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421B02-46F2-4054-81DF-33208498A92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2FB03D-46FE-4B07-8957-8D78CD1FEC80}" type="slidenum">
              <a:rPr lang="zh-CN" altLang="en-US" smtClean="0"/>
              <a:pPr>
                <a:spcBef>
                  <a:spcPct val="0"/>
                </a:spcBef>
              </a:pPr>
              <a:t>42</a:t>
            </a:fld>
            <a:endParaRPr lang="en-US" altLang="zh-CN"/>
          </a:p>
        </p:txBody>
      </p:sp>
      <p:sp>
        <p:nvSpPr>
          <p:cNvPr id="81923" name="Rectangle 2">
            <a:extLst>
              <a:ext uri="{FF2B5EF4-FFF2-40B4-BE49-F238E27FC236}">
                <a16:creationId xmlns:a16="http://schemas.microsoft.com/office/drawing/2014/main" id="{6845D763-70F2-4944-A0B6-1A6EC11A3190}"/>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AABBA786-EF3E-4225-9FB4-3294CC258F4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DBCD4F71-94AA-431D-BA22-6828DA55491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0071231-B162-44E1-88E9-6B1113A9E1CF}" type="slidenum">
              <a:rPr lang="zh-CN" altLang="en-US" smtClean="0"/>
              <a:pPr>
                <a:spcBef>
                  <a:spcPct val="0"/>
                </a:spcBef>
              </a:pPr>
              <a:t>43</a:t>
            </a:fld>
            <a:endParaRPr lang="en-US" altLang="zh-CN"/>
          </a:p>
        </p:txBody>
      </p:sp>
      <p:sp>
        <p:nvSpPr>
          <p:cNvPr id="83971" name="Rectangle 2">
            <a:extLst>
              <a:ext uri="{FF2B5EF4-FFF2-40B4-BE49-F238E27FC236}">
                <a16:creationId xmlns:a16="http://schemas.microsoft.com/office/drawing/2014/main" id="{FA969F8F-AD11-44A7-99A8-0B0FA6875B54}"/>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A23803AC-590B-4D7F-844D-1E17F8973123}"/>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D94D2F35-8071-4B46-AC90-0C7B0B9805AA}"/>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95A20272-FFD9-44D2-9BF4-E5C9505E2C67}"/>
              </a:ext>
            </a:extLst>
          </p:cNvPr>
          <p:cNvSpPr>
            <a:spLocks noGrp="1"/>
          </p:cNvSpPr>
          <p:nvPr>
            <p:ph type="body" idx="1"/>
          </p:nvPr>
        </p:nvSpPr>
        <p:spPr>
          <a:noFill/>
        </p:spPr>
        <p:txBody>
          <a:bodyPr/>
          <a:lstStyle/>
          <a:p>
            <a:pPr eaLnBrk="1" hangingPunct="1"/>
            <a:r>
              <a:rPr lang="en-US" altLang="zh-CN"/>
              <a:t>The SPACE segment of GLONASS, is formed by 24 satellites located on three orbital planes. Each satellite is identified by its slot number, which defines the orbital plane (1-8, 9-16,17-24) and the location within the plane. The three orbital planes are separated 120 degrees. Within a three orbital plane, the eight satellites are separated by 45 degrees. The GLONASS orbits are circular orbits of 19,140 km, with an inclination of 64.8 degrees and a period of 11 hours 15 minutes 44 seconds. </a:t>
            </a:r>
          </a:p>
          <a:p>
            <a:pPr eaLnBrk="1" hangingPunct="1"/>
            <a:r>
              <a:rPr lang="zh-CN" altLang="en-US" b="1">
                <a:solidFill>
                  <a:schemeClr val="bg1"/>
                </a:solidFill>
                <a:latin typeface="华文细黑" panose="02010600040101010101" pitchFamily="2" charset="-122"/>
                <a:ea typeface="华文细黑" panose="02010600040101010101" pitchFamily="2" charset="-122"/>
              </a:rPr>
              <a:t> 由</a:t>
            </a:r>
            <a:r>
              <a:rPr lang="en-US" altLang="zh-CN" b="1">
                <a:solidFill>
                  <a:schemeClr val="bg1"/>
                </a:solidFill>
                <a:latin typeface="华文细黑" panose="02010600040101010101" pitchFamily="2" charset="-122"/>
                <a:ea typeface="华文细黑" panose="02010600040101010101" pitchFamily="2" charset="-122"/>
              </a:rPr>
              <a:t>24</a:t>
            </a:r>
            <a:r>
              <a:rPr lang="zh-CN" altLang="en-US" b="1">
                <a:solidFill>
                  <a:schemeClr val="bg1"/>
                </a:solidFill>
                <a:latin typeface="华文细黑" panose="02010600040101010101" pitchFamily="2" charset="-122"/>
                <a:ea typeface="华文细黑" panose="02010600040101010101" pitchFamily="2" charset="-122"/>
              </a:rPr>
              <a:t>颗卫星构成，分布于</a:t>
            </a:r>
            <a:r>
              <a:rPr lang="en-US" altLang="zh-CN" b="1">
                <a:solidFill>
                  <a:srgbClr val="FFFF00"/>
                </a:solidFill>
                <a:latin typeface="华文细黑" panose="02010600040101010101" pitchFamily="2" charset="-122"/>
                <a:ea typeface="华文细黑" panose="02010600040101010101" pitchFamily="2" charset="-122"/>
              </a:rPr>
              <a:t>3</a:t>
            </a:r>
            <a:r>
              <a:rPr lang="zh-CN" altLang="en-US" b="1">
                <a:solidFill>
                  <a:srgbClr val="FFFF00"/>
                </a:solidFill>
                <a:latin typeface="华文细黑" panose="02010600040101010101" pitchFamily="2" charset="-122"/>
                <a:ea typeface="华文细黑" panose="02010600040101010101" pitchFamily="2" charset="-122"/>
              </a:rPr>
              <a:t>个轨道面</a:t>
            </a:r>
            <a:r>
              <a:rPr lang="zh-CN" altLang="en-US" b="1">
                <a:solidFill>
                  <a:schemeClr val="bg1"/>
                </a:solidFill>
                <a:latin typeface="华文细黑" panose="02010600040101010101" pitchFamily="2" charset="-122"/>
                <a:ea typeface="华文细黑" panose="02010600040101010101" pitchFamily="2" charset="-122"/>
              </a:rPr>
              <a:t>，轨道面之间的夹角</a:t>
            </a:r>
            <a:r>
              <a:rPr lang="en-US" altLang="zh-CN" b="1">
                <a:solidFill>
                  <a:schemeClr val="bg1"/>
                </a:solidFill>
                <a:latin typeface="华文细黑" panose="02010600040101010101" pitchFamily="2" charset="-122"/>
                <a:ea typeface="华文细黑" panose="02010600040101010101" pitchFamily="2" charset="-122"/>
              </a:rPr>
              <a:t>120</a:t>
            </a:r>
            <a:r>
              <a:rPr lang="zh-CN" altLang="en-US" b="1">
                <a:solidFill>
                  <a:schemeClr val="bg1"/>
                </a:solidFill>
                <a:latin typeface="华文细黑" panose="02010600040101010101" pitchFamily="2" charset="-122"/>
                <a:ea typeface="华文细黑" panose="02010600040101010101" pitchFamily="2" charset="-122"/>
              </a:rPr>
              <a:t>度，每个轨道分布</a:t>
            </a:r>
            <a:r>
              <a:rPr lang="en-US" altLang="zh-CN" b="1">
                <a:solidFill>
                  <a:schemeClr val="bg1"/>
                </a:solidFill>
                <a:latin typeface="华文细黑" panose="02010600040101010101" pitchFamily="2" charset="-122"/>
                <a:ea typeface="华文细黑" panose="02010600040101010101" pitchFamily="2" charset="-122"/>
              </a:rPr>
              <a:t>8</a:t>
            </a:r>
            <a:r>
              <a:rPr lang="zh-CN" altLang="en-US" b="1">
                <a:solidFill>
                  <a:schemeClr val="bg1"/>
                </a:solidFill>
                <a:latin typeface="华文细黑" panose="02010600040101010101" pitchFamily="2" charset="-122"/>
                <a:ea typeface="华文细黑" panose="02010600040101010101" pitchFamily="2" charset="-122"/>
              </a:rPr>
              <a:t>颗卫星，卫星间相差</a:t>
            </a:r>
            <a:r>
              <a:rPr lang="en-US" altLang="zh-CN" b="1">
                <a:solidFill>
                  <a:schemeClr val="bg1"/>
                </a:solidFill>
                <a:latin typeface="华文细黑" panose="02010600040101010101" pitchFamily="2" charset="-122"/>
                <a:ea typeface="华文细黑" panose="02010600040101010101" pitchFamily="2" charset="-122"/>
              </a:rPr>
              <a:t>45°</a:t>
            </a:r>
            <a:r>
              <a:rPr lang="zh-CN" altLang="en-US" b="1">
                <a:solidFill>
                  <a:schemeClr val="bg1"/>
                </a:solidFill>
                <a:latin typeface="华文细黑" panose="02010600040101010101" pitchFamily="2" charset="-122"/>
                <a:ea typeface="华文细黑" panose="02010600040101010101" pitchFamily="2" charset="-122"/>
              </a:rPr>
              <a:t>，平均轨道高度</a:t>
            </a:r>
            <a:r>
              <a:rPr lang="en-US" altLang="zh-CN" b="1">
                <a:solidFill>
                  <a:schemeClr val="bg1"/>
                </a:solidFill>
                <a:latin typeface="华文细黑" panose="02010600040101010101" pitchFamily="2" charset="-122"/>
                <a:ea typeface="华文细黑" panose="02010600040101010101" pitchFamily="2" charset="-122"/>
              </a:rPr>
              <a:t>19100km</a:t>
            </a:r>
            <a:r>
              <a:rPr lang="zh-CN" altLang="en-US" b="1">
                <a:solidFill>
                  <a:schemeClr val="bg1"/>
                </a:solidFill>
                <a:latin typeface="华文细黑" panose="02010600040101010101" pitchFamily="2" charset="-122"/>
                <a:ea typeface="华文细黑" panose="02010600040101010101" pitchFamily="2" charset="-122"/>
              </a:rPr>
              <a:t>，轨道</a:t>
            </a:r>
            <a:r>
              <a:rPr lang="zh-CN" altLang="en-US" b="1">
                <a:solidFill>
                  <a:srgbClr val="FFFF00"/>
                </a:solidFill>
                <a:latin typeface="华文细黑" panose="02010600040101010101" pitchFamily="2" charset="-122"/>
                <a:ea typeface="华文细黑" panose="02010600040101010101" pitchFamily="2" charset="-122"/>
              </a:rPr>
              <a:t>倾角</a:t>
            </a:r>
            <a:r>
              <a:rPr lang="en-US" altLang="zh-CN" b="1">
                <a:solidFill>
                  <a:schemeClr val="bg1"/>
                </a:solidFill>
                <a:latin typeface="华文细黑" panose="02010600040101010101" pitchFamily="2" charset="-122"/>
                <a:ea typeface="华文细黑" panose="02010600040101010101" pitchFamily="2" charset="-122"/>
              </a:rPr>
              <a:t>64.8</a:t>
            </a:r>
            <a:r>
              <a:rPr lang="en-US" altLang="zh-CN" b="1">
                <a:solidFill>
                  <a:schemeClr val="bg1"/>
                </a:solidFill>
                <a:latin typeface="华文细黑" panose="02010600040101010101" pitchFamily="2" charset="-122"/>
                <a:ea typeface="华文细黑" panose="02010600040101010101" pitchFamily="2" charset="-122"/>
                <a:sym typeface="Symbol" panose="05050102010706020507" pitchFamily="18" charset="2"/>
              </a:rPr>
              <a:t></a:t>
            </a:r>
            <a:r>
              <a:rPr lang="zh-CN" altLang="en-US" b="1">
                <a:solidFill>
                  <a:schemeClr val="bg1"/>
                </a:solidFill>
                <a:latin typeface="华文细黑" panose="02010600040101010101" pitchFamily="2" charset="-122"/>
                <a:ea typeface="华文细黑" panose="02010600040101010101" pitchFamily="2" charset="-122"/>
                <a:sym typeface="Symbol" panose="05050102010706020507" pitchFamily="18" charset="2"/>
              </a:rPr>
              <a:t>，</a:t>
            </a:r>
            <a:r>
              <a:rPr lang="zh-CN" altLang="en-US" b="1">
                <a:solidFill>
                  <a:srgbClr val="FFFF00"/>
                </a:solidFill>
                <a:latin typeface="华文细黑" panose="02010600040101010101" pitchFamily="2" charset="-122"/>
                <a:ea typeface="华文细黑" panose="02010600040101010101" pitchFamily="2" charset="-122"/>
                <a:sym typeface="Symbol" panose="05050102010706020507" pitchFamily="18" charset="2"/>
              </a:rPr>
              <a:t>周期</a:t>
            </a:r>
            <a:r>
              <a:rPr lang="en-US" altLang="zh-CN" b="1">
                <a:solidFill>
                  <a:schemeClr val="bg1"/>
                </a:solidFill>
                <a:latin typeface="华文细黑" panose="02010600040101010101" pitchFamily="2" charset="-122"/>
                <a:ea typeface="华文细黑" panose="02010600040101010101" pitchFamily="2" charset="-122"/>
                <a:sym typeface="Symbol" panose="05050102010706020507" pitchFamily="18" charset="2"/>
              </a:rPr>
              <a:t>11</a:t>
            </a:r>
            <a:r>
              <a:rPr lang="en-US" altLang="zh-CN" b="1" baseline="30000">
                <a:solidFill>
                  <a:schemeClr val="bg1"/>
                </a:solidFill>
                <a:latin typeface="华文细黑" panose="02010600040101010101" pitchFamily="2" charset="-122"/>
                <a:ea typeface="华文细黑" panose="02010600040101010101" pitchFamily="2" charset="-122"/>
                <a:sym typeface="Symbol" panose="05050102010706020507" pitchFamily="18" charset="2"/>
              </a:rPr>
              <a:t>h</a:t>
            </a:r>
            <a:r>
              <a:rPr lang="en-US" altLang="zh-CN" b="1">
                <a:solidFill>
                  <a:schemeClr val="bg1"/>
                </a:solidFill>
                <a:latin typeface="华文细黑" panose="02010600040101010101" pitchFamily="2" charset="-122"/>
                <a:ea typeface="华文细黑" panose="02010600040101010101" pitchFamily="2" charset="-122"/>
                <a:sym typeface="Symbol" panose="05050102010706020507" pitchFamily="18" charset="2"/>
              </a:rPr>
              <a:t> 15</a:t>
            </a:r>
            <a:r>
              <a:rPr lang="en-US" altLang="zh-CN" b="1" baseline="30000">
                <a:solidFill>
                  <a:schemeClr val="bg1"/>
                </a:solidFill>
                <a:latin typeface="华文细黑" panose="02010600040101010101" pitchFamily="2" charset="-122"/>
                <a:ea typeface="华文细黑" panose="02010600040101010101" pitchFamily="2" charset="-122"/>
                <a:sym typeface="Symbol" panose="05050102010706020507" pitchFamily="18" charset="2"/>
              </a:rPr>
              <a:t>min</a:t>
            </a:r>
            <a:endParaRPr lang="en-US" altLang="zh-CN"/>
          </a:p>
          <a:p>
            <a:pPr eaLnBrk="1" hangingPunct="1"/>
            <a:endPar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endParaRPr>
          </a:p>
          <a:p>
            <a:pPr eaLnBrk="1" hangingPunct="1"/>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截止到</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2004</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6</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GLONASS</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卫星星座目前在轨工作卫星为</a:t>
            </a:r>
            <a:r>
              <a:rPr lang="zh-CN" altLang="en-US">
                <a:solidFill>
                  <a:schemeClr val="hlink"/>
                </a:solidFill>
                <a:latin typeface="华文新魏" panose="02010800040101010101" pitchFamily="2" charset="-122"/>
                <a:ea typeface="华文新魏" panose="02010800040101010101" pitchFamily="2" charset="-122"/>
                <a:cs typeface="宋体" panose="02010600030101010101" pitchFamily="2" charset="-122"/>
              </a:rPr>
              <a:t>十颗</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，它们的序号分别是：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2,3,4,5,17,18,21,22,23,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和</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24</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。其中有四颗在笫一轨道面工作，其余六颗在笫二轨道面工作。十颗星中有三颗星是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日发射出，有两颗是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2001</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日发射的，有三颗是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25</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日发射的，还有两颗是</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2003</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年</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12</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月</a:t>
            </a:r>
            <a:r>
              <a:rPr lang="en-US" altLang="zh-CN">
                <a:solidFill>
                  <a:srgbClr val="FFFFFF"/>
                </a:solidFill>
                <a:latin typeface="华文新魏" panose="02010800040101010101" pitchFamily="2" charset="-122"/>
                <a:ea typeface="华文新魏" panose="02010800040101010101" pitchFamily="2" charset="-122"/>
                <a:cs typeface="宋体" panose="02010600030101010101" pitchFamily="2" charset="-122"/>
              </a:rPr>
              <a:t>10</a:t>
            </a:r>
            <a:r>
              <a:rPr lang="zh-CN" altLang="en-US">
                <a:solidFill>
                  <a:srgbClr val="FFFFFF"/>
                </a:solidFill>
                <a:latin typeface="华文新魏" panose="02010800040101010101" pitchFamily="2" charset="-122"/>
                <a:ea typeface="华文新魏" panose="02010800040101010101" pitchFamily="2" charset="-122"/>
                <a:cs typeface="宋体" panose="02010600030101010101" pitchFamily="2" charset="-122"/>
              </a:rPr>
              <a:t>日发射的另一颗星尚未投入工作。</a:t>
            </a:r>
            <a:r>
              <a:rPr lang="zh-CN" altLang="en-US" sz="1100">
                <a:solidFill>
                  <a:srgbClr val="FFFFFF"/>
                </a:solidFill>
                <a:ea typeface="华文新魏" panose="02010800040101010101" pitchFamily="2" charset="-122"/>
                <a:cs typeface="宋体" panose="02010600030101010101" pitchFamily="2" charset="-122"/>
              </a:rPr>
              <a:t> </a:t>
            </a:r>
          </a:p>
          <a:p>
            <a:pPr eaLnBrk="1" hangingPunct="1"/>
            <a:endParaRPr lang="zh-CN" altLang="en-US"/>
          </a:p>
        </p:txBody>
      </p:sp>
      <p:sp>
        <p:nvSpPr>
          <p:cNvPr id="86020" name="灯片编号占位符 3">
            <a:extLst>
              <a:ext uri="{FF2B5EF4-FFF2-40B4-BE49-F238E27FC236}">
                <a16:creationId xmlns:a16="http://schemas.microsoft.com/office/drawing/2014/main" id="{E0E89080-A32A-407A-8410-254C3EE55C1B}"/>
              </a:ext>
            </a:extLst>
          </p:cNvPr>
          <p:cNvSpPr>
            <a:spLocks noGrp="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48309CF-EE48-403F-B9D8-1714CFF17847}" type="slidenum">
              <a:rPr lang="zh-CN" altLang="en-US" smtClean="0"/>
              <a:pPr>
                <a:spcBef>
                  <a:spcPct val="0"/>
                </a:spcBef>
              </a:pPr>
              <a:t>44</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Comission</a:t>
            </a:r>
            <a:r>
              <a:rPr lang="zh-CN" altLang="en-US" dirty="0"/>
              <a:t>：调试</a:t>
            </a:r>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45</a:t>
            </a:fld>
            <a:endParaRPr lang="en-US" altLang="zh-CN"/>
          </a:p>
        </p:txBody>
      </p:sp>
    </p:spTree>
    <p:extLst>
      <p:ext uri="{BB962C8B-B14F-4D97-AF65-F5344CB8AC3E}">
        <p14:creationId xmlns:p14="http://schemas.microsoft.com/office/powerpoint/2010/main" val="2882260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95355CED-8595-4C62-AB8D-D0FD00DDE8BA}"/>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6A52EA74-CF92-468D-B828-151347D1037C}"/>
              </a:ext>
            </a:extLst>
          </p:cNvPr>
          <p:cNvSpPr>
            <a:spLocks noGrp="1"/>
          </p:cNvSpPr>
          <p:nvPr>
            <p:ph type="body" idx="1"/>
          </p:nvPr>
        </p:nvSpPr>
        <p:spPr>
          <a:noFill/>
        </p:spPr>
        <p:txBody>
          <a:bodyPr/>
          <a:lstStyle/>
          <a:p>
            <a:pPr eaLnBrk="1" hangingPunct="1"/>
            <a:endParaRPr lang="zh-CN" altLang="en-US"/>
          </a:p>
        </p:txBody>
      </p:sp>
      <p:sp>
        <p:nvSpPr>
          <p:cNvPr id="89092" name="灯片编号占位符 3">
            <a:extLst>
              <a:ext uri="{FF2B5EF4-FFF2-40B4-BE49-F238E27FC236}">
                <a16:creationId xmlns:a16="http://schemas.microsoft.com/office/drawing/2014/main" id="{A3C190D5-574E-48EB-970E-D78C39BF5A17}"/>
              </a:ext>
            </a:extLst>
          </p:cNvPr>
          <p:cNvSpPr>
            <a:spLocks noGrp="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B4E80EA-41E5-40D7-9E92-2BD0F0B6ACF6}" type="slidenum">
              <a:rPr lang="zh-CN" altLang="en-US" smtClean="0"/>
              <a:pPr>
                <a:spcBef>
                  <a:spcPct val="0"/>
                </a:spcBef>
              </a:pPr>
              <a:t>46</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7B8F4DB0-8719-4B04-8048-9F8468E8FB30}"/>
              </a:ext>
            </a:extLst>
          </p:cNvPr>
          <p:cNvSpPr>
            <a:spLocks noGrp="1" noRot="1" noChangeAspect="1" noTextEdit="1"/>
          </p:cNvSpPr>
          <p:nvPr>
            <p:ph type="sldImg"/>
          </p:nvPr>
        </p:nvSpPr>
        <p:spPr>
          <a:ln/>
        </p:spPr>
      </p:sp>
      <p:sp>
        <p:nvSpPr>
          <p:cNvPr id="91139" name="备注占位符 2">
            <a:extLst>
              <a:ext uri="{FF2B5EF4-FFF2-40B4-BE49-F238E27FC236}">
                <a16:creationId xmlns:a16="http://schemas.microsoft.com/office/drawing/2014/main" id="{25A650DE-BB8E-45C2-8D3F-3460BE650E2B}"/>
              </a:ext>
            </a:extLst>
          </p:cNvPr>
          <p:cNvSpPr>
            <a:spLocks noGrp="1"/>
          </p:cNvSpPr>
          <p:nvPr>
            <p:ph type="body" idx="1"/>
          </p:nvPr>
        </p:nvSpPr>
        <p:spPr>
          <a:noFill/>
        </p:spPr>
        <p:txBody>
          <a:bodyPr/>
          <a:lstStyle/>
          <a:p>
            <a:pPr eaLnBrk="1" hangingPunct="1"/>
            <a:r>
              <a:rPr lang="en-US" altLang="zh-CN"/>
              <a:t>The </a:t>
            </a:r>
            <a:r>
              <a:rPr lang="en-US" altLang="zh-CN">
                <a:hlinkClick r:id="rId3" action="ppaction://hlinkfile" tooltip="GLONASS General Introduction"/>
              </a:rPr>
              <a:t>GLONASS</a:t>
            </a:r>
            <a:r>
              <a:rPr lang="en-US" altLang="zh-CN"/>
              <a:t> Ground Segment (also referred to as Control Segment or Operational Control System)</a:t>
            </a:r>
          </a:p>
          <a:p>
            <a:pPr eaLnBrk="1" hangingPunct="1"/>
            <a:r>
              <a:rPr lang="en-US" altLang="zh-CN"/>
              <a:t>the GLONASS Control Segment monitors the status of satellites, determines the ephemerides and satellite clock offsets and, twice a day, uploads the navigation data to the satellites[J. Sanz Subirana, JM. Juan Zornoza and M. Hernández-Pajares, </a:t>
            </a:r>
            <a:r>
              <a:rPr lang="en-US" altLang="zh-CN" i="1"/>
              <a:t>Global Navigation Satellite Systems: Volume I: Fundamentals and Algorithms</a:t>
            </a:r>
            <a:r>
              <a:rPr lang="en-US" altLang="zh-CN"/>
              <a:t>]</a:t>
            </a:r>
          </a:p>
          <a:p>
            <a:pPr eaLnBrk="1" hangingPunct="1"/>
            <a:r>
              <a:rPr lang="en-US" altLang="zh-CN"/>
              <a:t>1</a:t>
            </a:r>
            <a:r>
              <a:rPr lang="zh-CN" altLang="en-US"/>
              <a:t>个系统控制中心（</a:t>
            </a:r>
            <a:r>
              <a:rPr lang="en-US" altLang="zh-CN"/>
              <a:t>SCC:</a:t>
            </a:r>
            <a:r>
              <a:rPr lang="en-US" altLang="zh-CN" b="1"/>
              <a:t>System Control Centre</a:t>
            </a:r>
            <a:r>
              <a:rPr lang="en-US" altLang="zh-CN"/>
              <a:t> </a:t>
            </a:r>
            <a:r>
              <a:rPr lang="zh-CN" altLang="en-US"/>
              <a:t>），位于</a:t>
            </a:r>
            <a:r>
              <a:rPr lang="en-US" altLang="zh-CN"/>
              <a:t>Krasnoznamensk</a:t>
            </a:r>
          </a:p>
          <a:p>
            <a:pPr eaLnBrk="1" hangingPunct="1"/>
            <a:r>
              <a:rPr lang="en-US" altLang="zh-CN"/>
              <a:t>5</a:t>
            </a:r>
            <a:r>
              <a:rPr lang="zh-CN" altLang="en-US"/>
              <a:t>个遥测跟踪、指令中心</a:t>
            </a:r>
            <a:r>
              <a:rPr lang="en-US" altLang="zh-CN"/>
              <a:t>(TT&amp;C</a:t>
            </a:r>
            <a:r>
              <a:rPr lang="zh-CN" altLang="en-US"/>
              <a:t>：</a:t>
            </a:r>
            <a:r>
              <a:rPr lang="en-US" altLang="zh-CN" b="1"/>
              <a:t>Telemetry, Tracking and Command</a:t>
            </a:r>
            <a:r>
              <a:rPr lang="en-US" altLang="zh-CN"/>
              <a:t> centers)</a:t>
            </a:r>
            <a:r>
              <a:rPr lang="zh-CN" altLang="en-US"/>
              <a:t>，位于</a:t>
            </a:r>
            <a:r>
              <a:rPr lang="en-US" altLang="zh-CN"/>
              <a:t>Schelkovo ;Komsomoisk ;St-Peteburg ;Ussuriysk ;Yenisseisk</a:t>
            </a:r>
          </a:p>
          <a:p>
            <a:pPr eaLnBrk="1" hangingPunct="1"/>
            <a:r>
              <a:rPr lang="en-US" altLang="zh-CN"/>
              <a:t>3</a:t>
            </a:r>
            <a:r>
              <a:rPr lang="zh-CN" altLang="en-US"/>
              <a:t>个注入站（</a:t>
            </a:r>
            <a:r>
              <a:rPr lang="en-US" altLang="zh-CN"/>
              <a:t>ULS</a:t>
            </a:r>
            <a:r>
              <a:rPr lang="zh-CN" altLang="en-US"/>
              <a:t>：</a:t>
            </a:r>
            <a:r>
              <a:rPr lang="en-US" altLang="zh-CN"/>
              <a:t>Three Upload Stations</a:t>
            </a:r>
            <a:r>
              <a:rPr lang="zh-CN" altLang="en-US"/>
              <a:t>），位于</a:t>
            </a:r>
            <a:r>
              <a:rPr lang="en-US" altLang="zh-CN"/>
              <a:t>Yenisseisk ;Komsomoisk ;Schelkovo</a:t>
            </a:r>
          </a:p>
          <a:p>
            <a:pPr eaLnBrk="1" hangingPunct="1"/>
            <a:r>
              <a:rPr lang="en-US" altLang="zh-CN"/>
              <a:t>2</a:t>
            </a:r>
            <a:r>
              <a:rPr lang="zh-CN" altLang="en-US"/>
              <a:t>个激光测距站</a:t>
            </a:r>
            <a:r>
              <a:rPr lang="en-US" altLang="zh-CN"/>
              <a:t>(SLR</a:t>
            </a:r>
            <a:r>
              <a:rPr lang="zh-CN" altLang="en-US"/>
              <a:t>：</a:t>
            </a:r>
            <a:r>
              <a:rPr lang="en-US" altLang="zh-CN"/>
              <a:t>Laser Ranging Stations )</a:t>
            </a:r>
            <a:r>
              <a:rPr lang="zh-CN" altLang="en-US"/>
              <a:t>，分别位于 </a:t>
            </a:r>
            <a:r>
              <a:rPr lang="en-US" altLang="zh-CN"/>
              <a:t>Schelkovo </a:t>
            </a:r>
            <a:r>
              <a:rPr lang="zh-CN" altLang="en-US"/>
              <a:t>，</a:t>
            </a:r>
            <a:r>
              <a:rPr lang="en-US" altLang="zh-CN"/>
              <a:t>Komsomoisk </a:t>
            </a:r>
          </a:p>
          <a:p>
            <a:pPr eaLnBrk="1" hangingPunct="1"/>
            <a:r>
              <a:rPr lang="en-US" altLang="zh-CN"/>
              <a:t>4</a:t>
            </a:r>
            <a:r>
              <a:rPr lang="zh-CN" altLang="en-US"/>
              <a:t>个监测站（</a:t>
            </a:r>
            <a:r>
              <a:rPr lang="en-US" altLang="zh-CN"/>
              <a:t>MS</a:t>
            </a:r>
            <a:r>
              <a:rPr lang="zh-CN" altLang="en-US"/>
              <a:t>：</a:t>
            </a:r>
            <a:r>
              <a:rPr lang="en-US" altLang="zh-CN" b="1"/>
              <a:t>Monitoring and Measuring Stations</a:t>
            </a:r>
            <a:r>
              <a:rPr lang="zh-CN" altLang="en-US"/>
              <a:t>），分别位于</a:t>
            </a:r>
            <a:r>
              <a:rPr lang="en-US" altLang="zh-CN"/>
              <a:t>Schelkovo </a:t>
            </a:r>
            <a:r>
              <a:rPr lang="zh-CN" altLang="en-US"/>
              <a:t>，</a:t>
            </a:r>
            <a:r>
              <a:rPr lang="en-US" altLang="zh-CN"/>
              <a:t>Krasnoznamensk </a:t>
            </a:r>
            <a:r>
              <a:rPr lang="zh-CN" altLang="en-US"/>
              <a:t>，</a:t>
            </a:r>
            <a:r>
              <a:rPr lang="en-US" altLang="zh-CN"/>
              <a:t>Yenisseisk </a:t>
            </a:r>
            <a:r>
              <a:rPr lang="zh-CN" altLang="en-US"/>
              <a:t>，</a:t>
            </a:r>
            <a:r>
              <a:rPr lang="en-US" altLang="zh-CN"/>
              <a:t>Komsomolsk</a:t>
            </a:r>
            <a:r>
              <a:rPr lang="zh-CN" altLang="en-US"/>
              <a:t>，不久的将来将启用另外附加的</a:t>
            </a:r>
            <a:r>
              <a:rPr lang="en-US" altLang="zh-CN"/>
              <a:t>6</a:t>
            </a:r>
            <a:r>
              <a:rPr lang="zh-CN" altLang="en-US"/>
              <a:t>个监测站，分别位于</a:t>
            </a:r>
            <a:r>
              <a:rPr lang="en-US" altLang="zh-CN"/>
              <a:t>Yakutsk </a:t>
            </a:r>
            <a:r>
              <a:rPr lang="zh-CN" altLang="en-US"/>
              <a:t>，</a:t>
            </a:r>
            <a:r>
              <a:rPr lang="en-US" altLang="zh-CN"/>
              <a:t>Ulan-Ude </a:t>
            </a:r>
            <a:r>
              <a:rPr lang="zh-CN" altLang="en-US"/>
              <a:t>，</a:t>
            </a:r>
            <a:r>
              <a:rPr lang="en-US" altLang="zh-CN"/>
              <a:t>Nurek </a:t>
            </a:r>
            <a:r>
              <a:rPr lang="zh-CN" altLang="en-US"/>
              <a:t>，</a:t>
            </a:r>
            <a:r>
              <a:rPr lang="en-US" altLang="zh-CN"/>
              <a:t>Vorkuta </a:t>
            </a:r>
            <a:r>
              <a:rPr lang="zh-CN" altLang="en-US"/>
              <a:t>，</a:t>
            </a:r>
            <a:r>
              <a:rPr lang="en-US" altLang="zh-CN"/>
              <a:t>Murmansk </a:t>
            </a:r>
            <a:r>
              <a:rPr lang="zh-CN" altLang="en-US"/>
              <a:t>，</a:t>
            </a:r>
            <a:r>
              <a:rPr lang="en-US" altLang="zh-CN"/>
              <a:t>Zelenchuk</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zh-CN" altLang="en-US"/>
          </a:p>
        </p:txBody>
      </p:sp>
      <p:sp>
        <p:nvSpPr>
          <p:cNvPr id="91140" name="灯片编号占位符 3">
            <a:extLst>
              <a:ext uri="{FF2B5EF4-FFF2-40B4-BE49-F238E27FC236}">
                <a16:creationId xmlns:a16="http://schemas.microsoft.com/office/drawing/2014/main" id="{29A3AFD3-692E-4821-9AD1-7CE09A144609}"/>
              </a:ext>
            </a:extLst>
          </p:cNvPr>
          <p:cNvSpPr>
            <a:spLocks noGrp="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98C4B62-7782-4B14-B460-9C2029F7BCCF}" type="slidenum">
              <a:rPr lang="zh-CN" altLang="en-US" smtClean="0"/>
              <a:pPr>
                <a:spcBef>
                  <a:spcPct val="0"/>
                </a:spcBef>
              </a:pPr>
              <a:t>47</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0C55E92-2D54-4956-8E4C-A85548663D6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CA1A5F9-D22C-4273-826A-64E18B482B37}" type="slidenum">
              <a:rPr lang="zh-CN" altLang="en-US" smtClean="0"/>
              <a:pPr>
                <a:spcBef>
                  <a:spcPct val="0"/>
                </a:spcBef>
              </a:pPr>
              <a:t>50</a:t>
            </a:fld>
            <a:endParaRPr lang="en-US" altLang="zh-CN"/>
          </a:p>
        </p:txBody>
      </p:sp>
      <p:sp>
        <p:nvSpPr>
          <p:cNvPr id="95235" name="Rectangle 2">
            <a:extLst>
              <a:ext uri="{FF2B5EF4-FFF2-40B4-BE49-F238E27FC236}">
                <a16:creationId xmlns:a16="http://schemas.microsoft.com/office/drawing/2014/main" id="{89A02DFD-0CE4-43D5-BE9A-FE7E17DC6ECF}"/>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701740F9-1D98-425F-A7EF-BFBEEBC817B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600" b="1" i="0" u="none" strike="noStrike" kern="1200" cap="none" spc="0" normalizeH="0" baseline="0" noProof="1">
                <a:solidFill>
                  <a:srgbClr val="FF0000"/>
                </a:solidFill>
                <a:latin typeface="微软雅黑" panose="020B0503020204020204" charset="-122"/>
                <a:ea typeface="微软雅黑" panose="020B0503020204020204" charset="-122"/>
                <a:cs typeface="+mn-cs"/>
                <a:sym typeface="+mn-ea"/>
              </a:rPr>
              <a:t>空间信号段</a:t>
            </a:r>
            <a:r>
              <a:rPr kumimoji="0" lang="zh-CN" altLang="en-US"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：GNSS卫星发送的导航定位信号包括</a:t>
            </a:r>
            <a:r>
              <a:rPr kumimoji="0" lang="zh-CN" altLang="en-US" sz="1200" b="0" i="0" u="none" strike="noStrike" kern="1200" cap="none" spc="0" normalizeH="0" baseline="0" noProof="1">
                <a:solidFill>
                  <a:srgbClr val="FF0000"/>
                </a:solidFill>
                <a:latin typeface="微软雅黑" panose="020B0503020204020204" charset="-122"/>
                <a:ea typeface="微软雅黑" panose="020B0503020204020204" charset="-122"/>
                <a:cs typeface="+mn-cs"/>
                <a:sym typeface="+mn-ea"/>
              </a:rPr>
              <a:t>载波</a:t>
            </a:r>
            <a:r>
              <a:rPr kumimoji="0" lang="zh-CN" altLang="en-US"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a:t>
            </a:r>
            <a:r>
              <a:rPr kumimoji="0" lang="zh-CN" altLang="en-US" sz="1200" b="0" i="0" u="none" strike="noStrike" kern="1200" cap="none" spc="0" normalizeH="0" baseline="0" noProof="1">
                <a:solidFill>
                  <a:srgbClr val="FF0000"/>
                </a:solidFill>
                <a:latin typeface="微软雅黑" panose="020B0503020204020204" charset="-122"/>
                <a:ea typeface="微软雅黑" panose="020B0503020204020204" charset="-122"/>
                <a:cs typeface="+mn-cs"/>
                <a:sym typeface="+mn-ea"/>
              </a:rPr>
              <a:t>测距码</a:t>
            </a:r>
            <a:r>
              <a:rPr kumimoji="0" lang="zh-CN" altLang="en-US"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和</a:t>
            </a:r>
            <a:r>
              <a:rPr kumimoji="0" lang="zh-CN" altLang="en-US" sz="1200" b="0" i="0" u="none" strike="noStrike" kern="1200" cap="none" spc="0" normalizeH="0" baseline="0" noProof="1">
                <a:solidFill>
                  <a:srgbClr val="FF0000"/>
                </a:solidFill>
                <a:latin typeface="微软雅黑" panose="020B0503020204020204" charset="-122"/>
                <a:ea typeface="微软雅黑" panose="020B0503020204020204" charset="-122"/>
                <a:cs typeface="+mn-cs"/>
                <a:sym typeface="+mn-ea"/>
              </a:rPr>
              <a:t>数据码</a:t>
            </a:r>
            <a:r>
              <a:rPr kumimoji="0" lang="zh-CN" altLang="en-US"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三类信号。</a:t>
            </a:r>
            <a:endParaRPr kumimoji="0" lang="en-US" altLang="zh-CN"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2000" b="1" i="0" u="none" strike="noStrike" kern="1200" cap="none" spc="0" normalizeH="0" baseline="0" noProof="1">
                <a:solidFill>
                  <a:srgbClr val="FF0000"/>
                </a:solidFill>
                <a:latin typeface="微软雅黑" panose="020B0503020204020204" charset="-122"/>
                <a:ea typeface="微软雅黑" panose="020B0503020204020204" charset="-122"/>
                <a:cs typeface="+mn-cs"/>
                <a:sym typeface="+mn-ea"/>
              </a:rPr>
              <a:t>地面控制段</a:t>
            </a:r>
            <a:r>
              <a:rPr kumimoji="0" lang="zh-CN" altLang="en-US" sz="10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全球设施的地面段部分由一系列全球分布的地面站组成，这些地面站可分为卫星</a:t>
            </a:r>
            <a:r>
              <a:rPr kumimoji="0" lang="zh-CN" altLang="en-US" sz="1200" b="0" i="0" u="none" strike="noStrike" kern="1200" cap="none" spc="0" normalizeH="0" baseline="0" noProof="1">
                <a:solidFill>
                  <a:srgbClr val="FF0000"/>
                </a:solidFill>
                <a:latin typeface="楷体" panose="02010609060101010101" charset="-122"/>
                <a:ea typeface="楷体" panose="02010609060101010101" charset="-122"/>
                <a:cs typeface="+mn-cs"/>
                <a:sym typeface="+mn-ea"/>
              </a:rPr>
              <a:t>监测站</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a:t>
            </a:r>
            <a:r>
              <a:rPr kumimoji="0" lang="zh-CN" altLang="en-US" sz="1200" b="0" i="0" u="none" strike="noStrike" kern="1200" cap="none" spc="0" normalizeH="0" baseline="0" noProof="1">
                <a:solidFill>
                  <a:srgbClr val="FF0000"/>
                </a:solidFill>
                <a:latin typeface="楷体" panose="02010609060101010101" charset="-122"/>
                <a:ea typeface="楷体" panose="02010609060101010101" charset="-122"/>
                <a:cs typeface="+mn-cs"/>
                <a:sym typeface="+mn-ea"/>
              </a:rPr>
              <a:t>主控站</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和</a:t>
            </a:r>
            <a:r>
              <a:rPr kumimoji="0" lang="zh-CN" altLang="en-US" sz="1200" b="0" i="0" u="none" strike="noStrike" kern="1200" cap="none" spc="0" normalizeH="0" baseline="0" noProof="1">
                <a:solidFill>
                  <a:srgbClr val="FF0000"/>
                </a:solidFill>
                <a:latin typeface="楷体" panose="02010609060101010101" charset="-122"/>
                <a:ea typeface="楷体" panose="02010609060101010101" charset="-122"/>
                <a:cs typeface="+mn-cs"/>
                <a:sym typeface="+mn-ea"/>
              </a:rPr>
              <a:t>信息注入站</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。地面监控部分的主要功能是卫星控制和任务控制。卫星控制是指使用跟踪遥测遥控链路上传监控指令对</a:t>
            </a:r>
            <a:r>
              <a:rPr kumimoji="0" lang="zh-CN" altLang="en-US" sz="1200" b="0" i="0" u="none" strike="noStrike" kern="1200" cap="none" spc="0" normalizeH="0" baseline="0" noProof="1">
                <a:solidFill>
                  <a:srgbClr val="FF0000"/>
                </a:solidFill>
                <a:latin typeface="楷体" panose="02010609060101010101" charset="-122"/>
                <a:ea typeface="楷体" panose="02010609060101010101" charset="-122"/>
                <a:cs typeface="+mn-cs"/>
                <a:sym typeface="+mn-ea"/>
              </a:rPr>
              <a:t>卫星星座</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进行</a:t>
            </a:r>
            <a:r>
              <a:rPr kumimoji="0" lang="zh-CN" altLang="en-US" sz="1200" b="0" i="0" u="none" strike="noStrike" kern="1200" cap="none" spc="0" normalizeH="0" baseline="0" noProof="1">
                <a:solidFill>
                  <a:srgbClr val="FF0000"/>
                </a:solidFill>
                <a:latin typeface="楷体" panose="02010609060101010101" charset="-122"/>
                <a:ea typeface="楷体" panose="02010609060101010101" charset="-122"/>
                <a:cs typeface="+mn-cs"/>
                <a:sym typeface="+mn-ea"/>
              </a:rPr>
              <a:t>管理</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，任务控制是指全面对轨道测定和时钟同步等导航任务进行控制和管理。</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400" b="1" i="0" u="none" strike="noStrike" kern="1200" cap="none" spc="0" normalizeH="0" baseline="0" noProof="1">
                <a:solidFill>
                  <a:srgbClr val="FF0000"/>
                </a:solidFill>
                <a:latin typeface="微软雅黑" panose="020B0503020204020204" charset="-122"/>
                <a:ea typeface="微软雅黑" panose="020B0503020204020204" charset="-122"/>
                <a:cs typeface="+mn-cs"/>
                <a:sym typeface="+mn-ea"/>
              </a:rPr>
              <a:t>区域设施</a:t>
            </a:r>
            <a:r>
              <a:rPr kumimoji="0" lang="zh-CN" altLang="en-US"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a:t>
            </a:r>
            <a:r>
              <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sym typeface="+mn-ea"/>
              </a:rPr>
              <a:t>区域设施是面向对系统功能或性能有特殊要求的服务，并且可以组合当地地面定位和通信系统，以满足更广泛用户群体的需求。</a:t>
            </a:r>
            <a:endParaRPr kumimoji="0" lang="zh-CN" altLang="en-US" sz="1200" b="0" i="0" u="none" strike="noStrike" kern="1200" cap="none" spc="0" normalizeH="0" baseline="0" noProof="1">
              <a:solidFill>
                <a:schemeClr val="tx1">
                  <a:lumMod val="85000"/>
                  <a:lumOff val="15000"/>
                </a:schemeClr>
              </a:solidFill>
              <a:latin typeface="楷体" panose="02010609060101010101" charset="-122"/>
              <a:ea typeface="楷体" panose="02010609060101010101"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solidFill>
                  <a:srgbClr val="FF0000"/>
                </a:solidFill>
                <a:sym typeface="宋体" panose="02010600030101010101" pitchFamily="2" charset="-122"/>
              </a:rPr>
              <a:t>用户设施</a:t>
            </a:r>
            <a:r>
              <a:rPr lang="zh-CN" altLang="en-US" dirty="0">
                <a:sym typeface="宋体" panose="02010600030101010101" pitchFamily="2" charset="-122"/>
              </a:rPr>
              <a:t>：</a:t>
            </a:r>
            <a:r>
              <a:rPr lang="zh-CN" altLang="en-US" dirty="0">
                <a:latin typeface="楷体" panose="02010609060101010101" charset="-122"/>
                <a:ea typeface="楷体" panose="02010609060101010101" charset="-122"/>
                <a:cs typeface="楷体" panose="02010609060101010101" charset="-122"/>
                <a:sym typeface="宋体" panose="02010600030101010101" pitchFamily="2" charset="-122"/>
              </a:rPr>
              <a:t>GNSS用户设施由一系列接收机、数据采集处理软件及相应的用户设备如计算机、气象仪器等所构成。</a:t>
            </a:r>
          </a:p>
          <a:p>
            <a:r>
              <a:rPr kumimoji="0" lang="en-US" altLang="zh-CN" sz="1200" b="0" i="0" u="none" strike="noStrike" kern="1200" cap="none" spc="0" normalizeH="0" baseline="0" noProof="1">
                <a:solidFill>
                  <a:schemeClr val="tx1">
                    <a:lumMod val="85000"/>
                    <a:lumOff val="15000"/>
                  </a:schemeClr>
                </a:solidFill>
                <a:latin typeface="微软雅黑" panose="020B0503020204020204" charset="-122"/>
                <a:ea typeface="微软雅黑" panose="020B0503020204020204" charset="-122"/>
                <a:cs typeface="+mn-cs"/>
                <a:sym typeface="+mn-ea"/>
              </a:rPr>
              <a:t>	</a:t>
            </a:r>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5</a:t>
            </a:fld>
            <a:endParaRPr lang="en-US" altLang="zh-CN"/>
          </a:p>
        </p:txBody>
      </p:sp>
    </p:spTree>
    <p:extLst>
      <p:ext uri="{BB962C8B-B14F-4D97-AF65-F5344CB8AC3E}">
        <p14:creationId xmlns:p14="http://schemas.microsoft.com/office/powerpoint/2010/main" val="2056703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84C762A-74A0-48F6-A2FF-2B57EFB00EB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1B3F4D0-4F5D-48CF-A703-3BFE9C5F0259}" type="slidenum">
              <a:rPr lang="zh-CN" altLang="en-US" smtClean="0"/>
              <a:pPr>
                <a:spcBef>
                  <a:spcPct val="0"/>
                </a:spcBef>
              </a:pPr>
              <a:t>51</a:t>
            </a:fld>
            <a:endParaRPr lang="en-US" altLang="zh-CN"/>
          </a:p>
        </p:txBody>
      </p:sp>
      <p:sp>
        <p:nvSpPr>
          <p:cNvPr id="99331" name="Rectangle 2">
            <a:extLst>
              <a:ext uri="{FF2B5EF4-FFF2-40B4-BE49-F238E27FC236}">
                <a16:creationId xmlns:a16="http://schemas.microsoft.com/office/drawing/2014/main" id="{AD5BEAC2-EA6E-41E3-B27F-787A665CD547}"/>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8A793704-60D7-4CA7-B990-A0D55CFD609F}"/>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48BAA72D-FB47-400F-B782-C10977D03EE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92F3942-CBF9-49BD-8597-6C88CB62F946}" type="slidenum">
              <a:rPr lang="zh-CN" altLang="en-US" smtClean="0"/>
              <a:pPr>
                <a:spcBef>
                  <a:spcPct val="0"/>
                </a:spcBef>
              </a:pPr>
              <a:t>52</a:t>
            </a:fld>
            <a:endParaRPr lang="en-US" altLang="zh-CN"/>
          </a:p>
        </p:txBody>
      </p:sp>
      <p:sp>
        <p:nvSpPr>
          <p:cNvPr id="103427" name="Rectangle 2">
            <a:extLst>
              <a:ext uri="{FF2B5EF4-FFF2-40B4-BE49-F238E27FC236}">
                <a16:creationId xmlns:a16="http://schemas.microsoft.com/office/drawing/2014/main" id="{FB873D77-5878-4FC9-B5B8-AFB05B7CB9BD}"/>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C3B1D703-CFBB-40F8-AC27-C23FD62D2724}"/>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Radio Determination Satellite Service</a:t>
            </a:r>
            <a:r>
              <a:rPr lang="zh-CN" altLang="en-US" b="0" i="0" dirty="0">
                <a:solidFill>
                  <a:srgbClr val="121212"/>
                </a:solidFill>
                <a:effectLst/>
                <a:latin typeface="-apple-system"/>
              </a:rPr>
              <a:t>，缩写</a:t>
            </a:r>
            <a:r>
              <a:rPr lang="en-US" altLang="zh-CN" b="0" i="0" dirty="0">
                <a:solidFill>
                  <a:srgbClr val="121212"/>
                </a:solidFill>
                <a:effectLst/>
                <a:latin typeface="-apple-system"/>
              </a:rPr>
              <a:t>RDSS</a:t>
            </a:r>
            <a:r>
              <a:rPr lang="zh-CN" altLang="en-US" b="0" i="0" dirty="0">
                <a:solidFill>
                  <a:srgbClr val="121212"/>
                </a:solidFill>
                <a:effectLst/>
                <a:latin typeface="-apple-system"/>
              </a:rPr>
              <a:t>。用户至卫星的距离测量和位置计算无法由用户自身独立完成，必须由外部系统通过用户的应答来完成。其特点是通过用户应答，在完成定位的同时，完成了向外部系统的用户位置报告，还可实现定位与通信的集成。</a:t>
            </a:r>
            <a:endParaRPr lang="en-US" altLang="zh-CN" b="0" i="0" dirty="0">
              <a:solidFill>
                <a:srgbClr val="121212"/>
              </a:solidFill>
              <a:effectLst/>
              <a:latin typeface="-apple-system"/>
            </a:endParaRPr>
          </a:p>
          <a:p>
            <a:r>
              <a:rPr lang="en-US" altLang="zh-CN" sz="1800" b="0" i="0" dirty="0">
                <a:solidFill>
                  <a:srgbClr val="000000"/>
                </a:solidFill>
                <a:effectLst/>
                <a:latin typeface="NunitoSans-Regular"/>
              </a:rPr>
              <a:t>Radio Navigation Satellite Services (RNSS) is infrastructure that allows users with a compatible device to determine their position, velocity and time by processing signals from satellites. </a:t>
            </a:r>
            <a:br>
              <a:rPr lang="en-US" altLang="zh-CN" dirty="0"/>
            </a:br>
            <a:endParaRPr lang="zh-CN" altLang="en-US" dirty="0"/>
          </a:p>
        </p:txBody>
      </p:sp>
      <p:sp>
        <p:nvSpPr>
          <p:cNvPr id="4" name="灯片编号占位符 3"/>
          <p:cNvSpPr>
            <a:spLocks noGrp="1"/>
          </p:cNvSpPr>
          <p:nvPr>
            <p:ph type="sldNum" sz="quarter" idx="5"/>
          </p:nvPr>
        </p:nvSpPr>
        <p:spPr/>
        <p:txBody>
          <a:bodyPr/>
          <a:lstStyle/>
          <a:p>
            <a:pPr>
              <a:defRPr/>
            </a:pPr>
            <a:fld id="{EB782A02-3854-4283-B35E-147146997C14}" type="slidenum">
              <a:rPr lang="zh-CN" altLang="en-US" smtClean="0"/>
              <a:pPr>
                <a:defRPr/>
              </a:pPr>
              <a:t>6</a:t>
            </a:fld>
            <a:endParaRPr lang="en-US" altLang="zh-CN"/>
          </a:p>
        </p:txBody>
      </p:sp>
    </p:spTree>
    <p:extLst>
      <p:ext uri="{BB962C8B-B14F-4D97-AF65-F5344CB8AC3E}">
        <p14:creationId xmlns:p14="http://schemas.microsoft.com/office/powerpoint/2010/main" val="4127973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EF89609-531B-47A5-B6E8-1E5EB9589E6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70A9127-1A69-48CA-96BA-FF5BA5B26BCE}" type="slidenum">
              <a:rPr lang="zh-CN" altLang="en-US" smtClean="0"/>
              <a:pPr>
                <a:spcBef>
                  <a:spcPct val="0"/>
                </a:spcBef>
              </a:pPr>
              <a:t>7</a:t>
            </a:fld>
            <a:endParaRPr lang="en-US" altLang="zh-CN"/>
          </a:p>
        </p:txBody>
      </p:sp>
      <p:sp>
        <p:nvSpPr>
          <p:cNvPr id="12291" name="Rectangle 2">
            <a:extLst>
              <a:ext uri="{FF2B5EF4-FFF2-40B4-BE49-F238E27FC236}">
                <a16:creationId xmlns:a16="http://schemas.microsoft.com/office/drawing/2014/main" id="{12031961-969D-4793-8B30-B14A6C581463}"/>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D1FD4978-41C9-4C0E-A6B5-B557025001DB}"/>
              </a:ext>
            </a:extLst>
          </p:cNvPr>
          <p:cNvSpPr>
            <a:spLocks noGrp="1" noChangeArrowheads="1"/>
          </p:cNvSpPr>
          <p:nvPr>
            <p:ph type="body" idx="1"/>
          </p:nvPr>
        </p:nvSpPr>
        <p:spPr>
          <a:noFill/>
        </p:spPr>
        <p:txBody>
          <a:bodyPr/>
          <a:lstStyle/>
          <a:p>
            <a:pPr eaLnBrk="1" hangingPunct="1">
              <a:lnSpc>
                <a:spcPct val="80000"/>
              </a:lnSpc>
            </a:pPr>
            <a:r>
              <a:rPr lang="en-US" altLang="zh-CN" sz="1000" dirty="0"/>
              <a:t>GPS</a:t>
            </a:r>
            <a:r>
              <a:rPr lang="zh-CN" altLang="en-US" sz="1000" dirty="0"/>
              <a:t>印象：</a:t>
            </a:r>
          </a:p>
          <a:p>
            <a:pPr eaLnBrk="1" hangingPunct="1">
              <a:lnSpc>
                <a:spcPct val="80000"/>
              </a:lnSpc>
            </a:pPr>
            <a:r>
              <a:rPr lang="zh-CN" altLang="en-US" sz="1000" dirty="0"/>
              <a:t>警车</a:t>
            </a:r>
            <a:r>
              <a:rPr lang="en-US" altLang="zh-CN" sz="1000" dirty="0"/>
              <a:t>GPS</a:t>
            </a:r>
            <a:r>
              <a:rPr lang="zh-CN" altLang="en-US" sz="1000" dirty="0"/>
              <a:t>让</a:t>
            </a:r>
            <a:r>
              <a:rPr lang="zh-CN" altLang="en-US" sz="1000" dirty="0">
                <a:latin typeface="Arial" panose="020B0604020202020204" pitchFamily="34" charset="0"/>
              </a:rPr>
              <a:t>“</a:t>
            </a:r>
            <a:r>
              <a:rPr lang="zh-CN" altLang="en-US" sz="1000" dirty="0"/>
              <a:t>两会</a:t>
            </a:r>
            <a:r>
              <a:rPr lang="zh-CN" altLang="en-US" sz="1000" dirty="0">
                <a:latin typeface="Arial" panose="020B0604020202020204" pitchFamily="34" charset="0"/>
              </a:rPr>
              <a:t>”</a:t>
            </a:r>
            <a:r>
              <a:rPr lang="zh-CN" altLang="en-US" sz="1000" dirty="0"/>
              <a:t>代表一路畅通</a:t>
            </a:r>
          </a:p>
          <a:p>
            <a:pPr eaLnBrk="1" hangingPunct="1">
              <a:lnSpc>
                <a:spcPct val="80000"/>
              </a:lnSpc>
            </a:pPr>
            <a:r>
              <a:rPr lang="zh-CN" altLang="en-US" sz="1000" dirty="0"/>
              <a:t>住澳部队装甲防爆车装上</a:t>
            </a:r>
            <a:r>
              <a:rPr lang="en-US" altLang="zh-CN" sz="1000" dirty="0"/>
              <a:t>GPS</a:t>
            </a:r>
            <a:r>
              <a:rPr lang="zh-CN" altLang="en-US" sz="1000" dirty="0"/>
              <a:t>指挥调度系统</a:t>
            </a:r>
          </a:p>
          <a:p>
            <a:pPr eaLnBrk="1" hangingPunct="1">
              <a:lnSpc>
                <a:spcPct val="80000"/>
              </a:lnSpc>
            </a:pPr>
            <a:r>
              <a:rPr lang="zh-CN" altLang="en-US" sz="1000" dirty="0"/>
              <a:t>滇金丝猴带上了定期脱落的</a:t>
            </a:r>
            <a:r>
              <a:rPr lang="en-US" altLang="zh-CN" sz="1000" dirty="0"/>
              <a:t>GPS</a:t>
            </a:r>
            <a:r>
              <a:rPr lang="zh-CN" altLang="en-US" sz="1000" dirty="0"/>
              <a:t>项圈</a:t>
            </a:r>
          </a:p>
          <a:p>
            <a:pPr eaLnBrk="1" hangingPunct="1">
              <a:lnSpc>
                <a:spcPct val="80000"/>
              </a:lnSpc>
            </a:pPr>
            <a:r>
              <a:rPr lang="zh-CN" altLang="en-US" sz="1000" dirty="0"/>
              <a:t>海南省公安厅用</a:t>
            </a:r>
            <a:r>
              <a:rPr lang="en-US" altLang="zh-CN" sz="1000" dirty="0"/>
              <a:t>GPS</a:t>
            </a:r>
            <a:r>
              <a:rPr lang="zh-CN" altLang="en-US" sz="1000" dirty="0"/>
              <a:t>保卫博鳌亚洲论坛</a:t>
            </a:r>
          </a:p>
          <a:p>
            <a:pPr eaLnBrk="1" hangingPunct="1">
              <a:lnSpc>
                <a:spcPct val="80000"/>
              </a:lnSpc>
            </a:pPr>
            <a:r>
              <a:rPr lang="en-US" altLang="zh-CN" sz="1000" dirty="0"/>
              <a:t>XX</a:t>
            </a:r>
            <a:r>
              <a:rPr lang="zh-CN" altLang="en-US" sz="1000" dirty="0"/>
              <a:t>市公交车</a:t>
            </a:r>
            <a:r>
              <a:rPr lang="en-US" altLang="zh-CN" sz="1000" dirty="0"/>
              <a:t>/</a:t>
            </a:r>
            <a:r>
              <a:rPr lang="zh-CN" altLang="en-US" sz="1000" dirty="0"/>
              <a:t>出租车配上</a:t>
            </a:r>
            <a:r>
              <a:rPr lang="en-US" altLang="zh-CN" sz="1000" dirty="0"/>
              <a:t>GPS</a:t>
            </a:r>
            <a:r>
              <a:rPr lang="zh-CN" altLang="en-US" sz="1000" dirty="0"/>
              <a:t>导航监控系统</a:t>
            </a:r>
          </a:p>
          <a:p>
            <a:pPr eaLnBrk="1" hangingPunct="1">
              <a:lnSpc>
                <a:spcPct val="80000"/>
              </a:lnSpc>
            </a:pPr>
            <a:r>
              <a:rPr lang="zh-CN" altLang="en-US" sz="1000" dirty="0"/>
              <a:t>手机</a:t>
            </a:r>
            <a:r>
              <a:rPr lang="en-US" altLang="zh-CN" sz="1000" dirty="0"/>
              <a:t>GPS</a:t>
            </a:r>
            <a:r>
              <a:rPr lang="zh-CN" altLang="en-US" sz="1000" dirty="0"/>
              <a:t>。。。</a:t>
            </a:r>
          </a:p>
          <a:p>
            <a:pPr eaLnBrk="1" hangingPunct="1">
              <a:lnSpc>
                <a:spcPct val="80000"/>
              </a:lnSpc>
            </a:pPr>
            <a:endParaRPr lang="zh-CN" altLang="en-US" sz="1000" dirty="0"/>
          </a:p>
          <a:p>
            <a:pPr eaLnBrk="1" hangingPunct="1">
              <a:lnSpc>
                <a:spcPct val="80000"/>
              </a:lnSpc>
            </a:pPr>
            <a:r>
              <a:rPr lang="en-US" altLang="zh-CN" sz="1000" dirty="0"/>
              <a:t>GPS</a:t>
            </a:r>
            <a:r>
              <a:rPr lang="zh-CN" altLang="en-US" sz="1000" dirty="0"/>
              <a:t>的作用（定位、导航、授时）</a:t>
            </a:r>
          </a:p>
          <a:p>
            <a:pPr eaLnBrk="1" hangingPunct="1">
              <a:lnSpc>
                <a:spcPct val="80000"/>
              </a:lnSpc>
            </a:pPr>
            <a:r>
              <a:rPr lang="zh-CN" altLang="en-US" sz="1000" dirty="0"/>
              <a:t>定位：</a:t>
            </a:r>
          </a:p>
          <a:p>
            <a:pPr eaLnBrk="1" hangingPunct="1">
              <a:lnSpc>
                <a:spcPct val="80000"/>
              </a:lnSpc>
            </a:pPr>
            <a:r>
              <a:rPr lang="en-US" altLang="zh-CN" sz="900" dirty="0">
                <a:latin typeface="宋体" panose="02010600030101010101" pitchFamily="2" charset="-122"/>
              </a:rPr>
              <a:t>GPS</a:t>
            </a:r>
            <a:r>
              <a:rPr lang="zh-CN" altLang="en-US" sz="900" dirty="0">
                <a:latin typeface="宋体" panose="02010600030101010101" pitchFamily="2" charset="-122"/>
              </a:rPr>
              <a:t>可以根据卫星自动定位出</a:t>
            </a:r>
            <a:r>
              <a:rPr lang="en-US" altLang="zh-CN" sz="900" dirty="0">
                <a:latin typeface="宋体" panose="02010600030101010101" pitchFamily="2" charset="-122"/>
              </a:rPr>
              <a:t>GPS</a:t>
            </a:r>
            <a:r>
              <a:rPr lang="zh-CN" altLang="en-US" sz="900" dirty="0">
                <a:latin typeface="宋体" panose="02010600030101010101" pitchFamily="2" charset="-122"/>
              </a:rPr>
              <a:t>天线所在点的经纬度和高度。民用品可以精确到2－</a:t>
            </a:r>
            <a:r>
              <a:rPr lang="en-US" altLang="zh-CN" sz="900" dirty="0">
                <a:latin typeface="宋体" panose="02010600030101010101" pitchFamily="2" charset="-122"/>
              </a:rPr>
              <a:t>5</a:t>
            </a:r>
            <a:r>
              <a:rPr lang="zh-CN" altLang="en-US" sz="900" dirty="0">
                <a:latin typeface="宋体" panose="02010600030101010101" pitchFamily="2" charset="-122"/>
              </a:rPr>
              <a:t>米左右， 军用品精度更高。这项技术最早始于美国的沙漠战争。</a:t>
            </a:r>
            <a:br>
              <a:rPr lang="zh-CN" altLang="en-US" sz="900" dirty="0">
                <a:latin typeface="宋体" panose="02010600030101010101" pitchFamily="2" charset="-122"/>
              </a:rPr>
            </a:br>
            <a:r>
              <a:rPr lang="zh-CN" altLang="en-US" sz="900" dirty="0">
                <a:latin typeface="宋体" panose="02010600030101010101" pitchFamily="2" charset="-122"/>
              </a:rPr>
              <a:t>美国的战争是从导弹和空军开始的，因为总是有些飞机击落后掉到地方军事区域的人员。而美国很多次的成功敌后营救，就是因为有了</a:t>
            </a:r>
            <a:r>
              <a:rPr lang="en-US" altLang="zh-CN" sz="900" dirty="0">
                <a:latin typeface="宋体" panose="02010600030101010101" pitchFamily="2" charset="-122"/>
              </a:rPr>
              <a:t>GPS，</a:t>
            </a:r>
            <a:r>
              <a:rPr lang="zh-CN" altLang="en-US" sz="900" dirty="0">
                <a:latin typeface="宋体" panose="02010600030101010101" pitchFamily="2" charset="-122"/>
              </a:rPr>
              <a:t>全球定位系统。</a:t>
            </a:r>
            <a:r>
              <a:rPr lang="zh-CN" altLang="en-US" sz="1000" dirty="0">
                <a:latin typeface="宋体" panose="02010600030101010101" pitchFamily="2" charset="-122"/>
              </a:rPr>
              <a:t>我们在市面买到的</a:t>
            </a:r>
            <a:r>
              <a:rPr lang="en-US" altLang="zh-CN" sz="1000" dirty="0">
                <a:latin typeface="宋体" panose="02010600030101010101" pitchFamily="2" charset="-122"/>
              </a:rPr>
              <a:t>PDA</a:t>
            </a:r>
            <a:r>
              <a:rPr lang="zh-CN" altLang="en-US" sz="1000" dirty="0">
                <a:latin typeface="宋体" panose="02010600030101010101" pitchFamily="2" charset="-122"/>
              </a:rPr>
              <a:t>的</a:t>
            </a:r>
            <a:r>
              <a:rPr lang="en-US" altLang="zh-CN" sz="1000" dirty="0">
                <a:latin typeface="宋体" panose="02010600030101010101" pitchFamily="2" charset="-122"/>
              </a:rPr>
              <a:t>GPS</a:t>
            </a:r>
            <a:r>
              <a:rPr lang="zh-CN" altLang="en-US" sz="1000" dirty="0">
                <a:latin typeface="宋体" panose="02010600030101010101" pitchFamily="2" charset="-122"/>
              </a:rPr>
              <a:t>或者是手持</a:t>
            </a:r>
            <a:r>
              <a:rPr lang="en-US" altLang="zh-CN" sz="1000" dirty="0">
                <a:latin typeface="宋体" panose="02010600030101010101" pitchFamily="2" charset="-122"/>
              </a:rPr>
              <a:t>GPS，</a:t>
            </a:r>
            <a:r>
              <a:rPr lang="zh-CN" altLang="en-US" sz="1000" dirty="0">
                <a:latin typeface="宋体" panose="02010600030101010101" pitchFamily="2" charset="-122"/>
              </a:rPr>
              <a:t>都是单向的。所谓单向，就是</a:t>
            </a:r>
            <a:r>
              <a:rPr lang="en-US" altLang="zh-CN" sz="1000" dirty="0">
                <a:latin typeface="宋体" panose="02010600030101010101" pitchFamily="2" charset="-122"/>
              </a:rPr>
              <a:t>GPS</a:t>
            </a:r>
            <a:r>
              <a:rPr lang="zh-CN" altLang="en-US" sz="1000" dirty="0">
                <a:latin typeface="宋体" panose="02010600030101010101" pitchFamily="2" charset="-122"/>
              </a:rPr>
              <a:t>可以给自己定位，但卫星不可以给</a:t>
            </a:r>
            <a:r>
              <a:rPr lang="en-US" altLang="zh-CN" sz="1000" dirty="0">
                <a:latin typeface="宋体" panose="02010600030101010101" pitchFamily="2" charset="-122"/>
              </a:rPr>
              <a:t>GPS</a:t>
            </a:r>
            <a:r>
              <a:rPr lang="zh-CN" altLang="en-US" sz="1000" dirty="0">
                <a:latin typeface="宋体" panose="02010600030101010101" pitchFamily="2" charset="-122"/>
              </a:rPr>
              <a:t>定位。话说回来，有谁希望自己拿着个手机或者</a:t>
            </a:r>
            <a:r>
              <a:rPr lang="en-US" altLang="zh-CN" sz="1000" dirty="0">
                <a:latin typeface="宋体" panose="02010600030101010101" pitchFamily="2" charset="-122"/>
              </a:rPr>
              <a:t>PDA</a:t>
            </a:r>
            <a:r>
              <a:rPr lang="zh-CN" altLang="en-US" sz="1000" dirty="0">
                <a:latin typeface="宋体" panose="02010600030101010101" pitchFamily="2" charset="-122"/>
              </a:rPr>
              <a:t>后，就有人随时知道自己的位置呢。当然，如果在野外遇险，这种单向</a:t>
            </a:r>
            <a:r>
              <a:rPr lang="en-US" altLang="zh-CN" sz="1000" dirty="0">
                <a:latin typeface="宋体" panose="02010600030101010101" pitchFamily="2" charset="-122"/>
              </a:rPr>
              <a:t>GPS</a:t>
            </a:r>
            <a:r>
              <a:rPr lang="zh-CN" altLang="en-US" sz="1000" dirty="0">
                <a:latin typeface="宋体" panose="02010600030101010101" pitchFamily="2" charset="-122"/>
              </a:rPr>
              <a:t>配合一个手机或者无线电发送，就可以增加被救援的机会。再也没有什么信息比</a:t>
            </a:r>
            <a:r>
              <a:rPr lang="zh-CN" altLang="en-US" sz="1000" dirty="0">
                <a:latin typeface="Arial" panose="020B0604020202020204" pitchFamily="34" charset="0"/>
              </a:rPr>
              <a:t>“</a:t>
            </a:r>
            <a:r>
              <a:rPr lang="zh-CN" altLang="en-US" sz="1000" dirty="0">
                <a:latin typeface="宋体" panose="02010600030101010101" pitchFamily="2" charset="-122"/>
              </a:rPr>
              <a:t>喂，我们的位置是北纬102.32度，东经23.45度，海拔高度123.42米</a:t>
            </a:r>
            <a:r>
              <a:rPr lang="zh-CN" altLang="en-US" sz="1000" dirty="0">
                <a:latin typeface="Arial" panose="020B0604020202020204" pitchFamily="34" charset="0"/>
              </a:rPr>
              <a:t>”</a:t>
            </a:r>
            <a:r>
              <a:rPr lang="zh-CN" altLang="en-US" sz="1000" dirty="0">
                <a:latin typeface="宋体" panose="02010600030101010101" pitchFamily="2" charset="-122"/>
              </a:rPr>
              <a:t>对援救行动更精确了。</a:t>
            </a:r>
          </a:p>
          <a:p>
            <a:pPr eaLnBrk="1" hangingPunct="1">
              <a:lnSpc>
                <a:spcPct val="80000"/>
              </a:lnSpc>
            </a:pPr>
            <a:r>
              <a:rPr lang="zh-CN" altLang="en-US" sz="1000" dirty="0">
                <a:latin typeface="宋体" panose="02010600030101010101" pitchFamily="2" charset="-122"/>
              </a:rPr>
              <a:t>导航：</a:t>
            </a:r>
          </a:p>
          <a:p>
            <a:pPr eaLnBrk="1" hangingPunct="1">
              <a:lnSpc>
                <a:spcPct val="80000"/>
              </a:lnSpc>
            </a:pPr>
            <a:r>
              <a:rPr lang="zh-CN" altLang="en-US" sz="1000" dirty="0">
                <a:latin typeface="宋体" panose="02010600030101010101" pitchFamily="2" charset="-122"/>
              </a:rPr>
              <a:t>如果你是要在一个陌生的城市纵横交错的立交桥网中找到去一个酒吧的方向，或者是去一个从来没去过地方来次自驾游。那在也没有什么比</a:t>
            </a:r>
            <a:r>
              <a:rPr lang="en-US" altLang="zh-CN" sz="1000" dirty="0">
                <a:latin typeface="宋体" panose="02010600030101010101" pitchFamily="2" charset="-122"/>
              </a:rPr>
              <a:t>GPS</a:t>
            </a:r>
            <a:r>
              <a:rPr lang="zh-CN" altLang="en-US" sz="1000" dirty="0">
                <a:latin typeface="宋体" panose="02010600030101010101" pitchFamily="2" charset="-122"/>
              </a:rPr>
              <a:t>导航能给你提供更大的帮助了。</a:t>
            </a:r>
          </a:p>
          <a:p>
            <a:pPr eaLnBrk="1" hangingPunct="1">
              <a:lnSpc>
                <a:spcPct val="80000"/>
              </a:lnSpc>
            </a:pPr>
            <a:r>
              <a:rPr lang="zh-CN" altLang="en-US" sz="1000" dirty="0">
                <a:latin typeface="宋体" panose="02010600030101010101" pitchFamily="2" charset="-122"/>
              </a:rPr>
              <a:t>你能找个标准发音的</a:t>
            </a:r>
            <a:r>
              <a:rPr lang="en-US" altLang="zh-CN" sz="1000" dirty="0">
                <a:latin typeface="宋体" panose="02010600030101010101" pitchFamily="2" charset="-122"/>
              </a:rPr>
              <a:t>MM</a:t>
            </a:r>
            <a:r>
              <a:rPr lang="zh-CN" altLang="en-US" sz="1000" dirty="0">
                <a:latin typeface="宋体" panose="02010600030101010101" pitchFamily="2" charset="-122"/>
              </a:rPr>
              <a:t>毫不厌倦坐你身边告诉你，前方500准备右拐、前方300准备右拐、到达路口请右拐吗？</a:t>
            </a:r>
          </a:p>
          <a:p>
            <a:pPr eaLnBrk="1" hangingPunct="1">
              <a:lnSpc>
                <a:spcPct val="80000"/>
              </a:lnSpc>
            </a:pPr>
            <a:r>
              <a:rPr lang="zh-CN" altLang="en-US" sz="1000" dirty="0">
                <a:latin typeface="宋体" panose="02010600030101010101" pitchFamily="2" charset="-122"/>
              </a:rPr>
              <a:t>你能找个导游告诉你，目标地23公里，您的速度是65公里，到达目的地的时间预计是33分钟吗。</a:t>
            </a:r>
          </a:p>
          <a:p>
            <a:pPr eaLnBrk="1" hangingPunct="1">
              <a:lnSpc>
                <a:spcPct val="80000"/>
              </a:lnSpc>
            </a:pPr>
            <a:r>
              <a:rPr lang="zh-CN" altLang="en-US" sz="1000" dirty="0">
                <a:latin typeface="宋体" panose="02010600030101010101" pitchFamily="2" charset="-122"/>
              </a:rPr>
              <a:t>你能找个当地通告诉你，在你周围方圆5公里有5星级酒店1家，四星级3家，酒吧4个，银行7个吗。</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94D53422-04B4-437E-A678-1750C4750BD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C829409-246B-4520-8116-A65A5EB3C613}" type="slidenum">
              <a:rPr lang="zh-CN" altLang="en-US" smtClean="0"/>
              <a:pPr>
                <a:spcBef>
                  <a:spcPct val="0"/>
                </a:spcBef>
              </a:pPr>
              <a:t>8</a:t>
            </a:fld>
            <a:endParaRPr lang="en-US" altLang="zh-CN"/>
          </a:p>
        </p:txBody>
      </p:sp>
      <p:sp>
        <p:nvSpPr>
          <p:cNvPr id="20483" name="Rectangle 2">
            <a:extLst>
              <a:ext uri="{FF2B5EF4-FFF2-40B4-BE49-F238E27FC236}">
                <a16:creationId xmlns:a16="http://schemas.microsoft.com/office/drawing/2014/main" id="{DF1988C6-A6D6-48CD-8E45-8027A990399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43AB51E-236B-479A-823C-A17414CF837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781294B-FC1C-4BB2-9854-14020C7FCA7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B0F1127-E5A3-41F3-99E0-E461451E2DD5}" type="slidenum">
              <a:rPr lang="zh-CN" altLang="en-US" smtClean="0"/>
              <a:pPr>
                <a:spcBef>
                  <a:spcPct val="0"/>
                </a:spcBef>
              </a:pPr>
              <a:t>9</a:t>
            </a:fld>
            <a:endParaRPr lang="en-US" altLang="zh-CN"/>
          </a:p>
        </p:txBody>
      </p:sp>
      <p:sp>
        <p:nvSpPr>
          <p:cNvPr id="22531" name="Rectangle 2">
            <a:extLst>
              <a:ext uri="{FF2B5EF4-FFF2-40B4-BE49-F238E27FC236}">
                <a16:creationId xmlns:a16="http://schemas.microsoft.com/office/drawing/2014/main" id="{CF1237D8-9B5D-456F-86FD-15FAA078380F}"/>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74515B1-5078-47AE-9A2F-7A0C3FAA1AB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3D30BD5-84B3-4C07-B413-54421B110C7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31030A7-E4E6-4A35-9165-3EDEBA5DD2FE}" type="slidenum">
              <a:rPr lang="zh-CN" altLang="en-US" smtClean="0"/>
              <a:pPr>
                <a:spcBef>
                  <a:spcPct val="0"/>
                </a:spcBef>
              </a:pPr>
              <a:t>10</a:t>
            </a:fld>
            <a:endParaRPr lang="en-US" altLang="zh-CN"/>
          </a:p>
        </p:txBody>
      </p:sp>
      <p:sp>
        <p:nvSpPr>
          <p:cNvPr id="24579" name="Rectangle 2">
            <a:extLst>
              <a:ext uri="{FF2B5EF4-FFF2-40B4-BE49-F238E27FC236}">
                <a16:creationId xmlns:a16="http://schemas.microsoft.com/office/drawing/2014/main" id="{E89B3CB1-F2BD-415C-99A1-5758CA143948}"/>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82B43F98-A7EC-4818-BE52-FB31167F00A2}"/>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C6C6FB5E-E36E-4749-9223-A03DBC9D9474}"/>
              </a:ext>
            </a:extLst>
          </p:cNvPr>
          <p:cNvSpPr>
            <a:spLocks noChangeArrowheads="1"/>
          </p:cNvSpPr>
          <p:nvPr/>
        </p:nvSpPr>
        <p:spPr bwMode="auto">
          <a:xfrm>
            <a:off x="901700" y="1773238"/>
            <a:ext cx="8423275" cy="5084762"/>
          </a:xfrm>
          <a:prstGeom prst="rect">
            <a:avLst/>
          </a:prstGeom>
          <a:noFill/>
          <a:ln w="69850">
            <a:solidFill>
              <a:srgbClr val="3366FF"/>
            </a:solidFill>
            <a:miter lim="800000"/>
            <a:headEnd/>
            <a:tailEnd/>
          </a:ln>
          <a:effectLst/>
          <a:scene3d>
            <a:camera prst="legacyObliqueTopLeft"/>
            <a:lightRig rig="legacyFlat3" dir="t"/>
          </a:scene3d>
          <a:sp3d extrusionH="430200" prstMaterial="legacyMatte">
            <a:bevelT w="13500" h="13500" prst="angle"/>
            <a:bevelB w="13500" h="13500" prst="angle"/>
            <a:extrusionClr>
              <a:srgbClr val="3366FF"/>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flatTx/>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5" name="AutoShape 19">
            <a:extLst>
              <a:ext uri="{FF2B5EF4-FFF2-40B4-BE49-F238E27FC236}">
                <a16:creationId xmlns:a16="http://schemas.microsoft.com/office/drawing/2014/main" id="{DFAE576C-D2D5-4A09-B885-698A9C875A9A}"/>
              </a:ext>
            </a:extLst>
          </p:cNvPr>
          <p:cNvSpPr>
            <a:spLocks noChangeArrowheads="1"/>
          </p:cNvSpPr>
          <p:nvPr/>
        </p:nvSpPr>
        <p:spPr bwMode="auto">
          <a:xfrm>
            <a:off x="323850" y="6381750"/>
            <a:ext cx="792163" cy="476250"/>
          </a:xfrm>
          <a:prstGeom prst="star4">
            <a:avLst>
              <a:gd name="adj" fmla="val 12500"/>
            </a:avLst>
          </a:prstGeom>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6" name="Rectangle 25">
            <a:extLst>
              <a:ext uri="{FF2B5EF4-FFF2-40B4-BE49-F238E27FC236}">
                <a16:creationId xmlns:a16="http://schemas.microsoft.com/office/drawing/2014/main" id="{F8DA9341-11EC-4996-BEFB-914F61DBC878}"/>
              </a:ext>
            </a:extLst>
          </p:cNvPr>
          <p:cNvSpPr>
            <a:spLocks noChangeArrowheads="1"/>
          </p:cNvSpPr>
          <p:nvPr/>
        </p:nvSpPr>
        <p:spPr bwMode="auto">
          <a:xfrm>
            <a:off x="34925" y="1485900"/>
            <a:ext cx="8459788" cy="142875"/>
          </a:xfrm>
          <a:prstGeom prst="rect">
            <a:avLst/>
          </a:prstGeom>
          <a:gradFill rotWithShape="1">
            <a:gsLst>
              <a:gs pos="0">
                <a:srgbClr val="5F5F5F"/>
              </a:gs>
              <a:gs pos="100000">
                <a:srgbClr val="2C2C2C"/>
              </a:gs>
            </a:gsLst>
            <a:path path="shape">
              <a:fillToRect l="50000" t="50000" r="50000" b="50000"/>
            </a:path>
          </a:gradFill>
          <a:ln>
            <a:noFill/>
          </a:ln>
          <a:effectLst>
            <a:prstShdw prst="shdw13" dist="53882" dir="13500000">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7" name="AutoShape 16">
            <a:extLst>
              <a:ext uri="{FF2B5EF4-FFF2-40B4-BE49-F238E27FC236}">
                <a16:creationId xmlns:a16="http://schemas.microsoft.com/office/drawing/2014/main" id="{DE82B2E6-2E44-4642-8C2C-429173ECBA31}"/>
              </a:ext>
            </a:extLst>
          </p:cNvPr>
          <p:cNvSpPr>
            <a:spLocks noChangeArrowheads="1"/>
          </p:cNvSpPr>
          <p:nvPr/>
        </p:nvSpPr>
        <p:spPr bwMode="auto">
          <a:xfrm>
            <a:off x="6659563" y="6597650"/>
            <a:ext cx="288925" cy="260350"/>
          </a:xfrm>
          <a:prstGeom prst="star4">
            <a:avLst>
              <a:gd name="adj" fmla="val 12500"/>
            </a:avLst>
          </a:prstGeom>
          <a:gradFill rotWithShape="1">
            <a:gsLst>
              <a:gs pos="0">
                <a:srgbClr val="CCCCFF"/>
              </a:gs>
              <a:gs pos="17999">
                <a:srgbClr val="99CCFF"/>
              </a:gs>
              <a:gs pos="36000">
                <a:srgbClr val="9966FF"/>
              </a:gs>
              <a:gs pos="61000">
                <a:srgbClr val="CC99FF"/>
              </a:gs>
              <a:gs pos="82001">
                <a:srgbClr val="99CCFF"/>
              </a:gs>
              <a:gs pos="100000">
                <a:srgbClr val="CCCCFF"/>
              </a:gs>
            </a:gsLst>
            <a:lin ang="5400000" scaled="1"/>
          </a:gradFill>
          <a:ln>
            <a:noFill/>
          </a:ln>
          <a:effectLst>
            <a:outerShdw dist="107763" dir="135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8" name="Text Box 27">
            <a:extLst>
              <a:ext uri="{FF2B5EF4-FFF2-40B4-BE49-F238E27FC236}">
                <a16:creationId xmlns:a16="http://schemas.microsoft.com/office/drawing/2014/main" id="{C9167E98-7E26-4CC5-A17F-094F6FA2538B}"/>
              </a:ext>
            </a:extLst>
          </p:cNvPr>
          <p:cNvSpPr txBox="1">
            <a:spLocks noChangeArrowheads="1"/>
          </p:cNvSpPr>
          <p:nvPr userDrawn="1"/>
        </p:nvSpPr>
        <p:spPr bwMode="auto">
          <a:xfrm>
            <a:off x="179388" y="6308725"/>
            <a:ext cx="8964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r" eaLnBrk="1" hangingPunct="1">
              <a:spcBef>
                <a:spcPct val="50000"/>
              </a:spcBef>
              <a:defRPr/>
            </a:pPr>
            <a:r>
              <a:rPr lang="zh-CN" altLang="en-US" sz="2400" dirty="0">
                <a:solidFill>
                  <a:schemeClr val="bg1"/>
                </a:solidFill>
                <a:ea typeface="华文细黑" pitchFamily="2" charset="-122"/>
              </a:rPr>
              <a:t>　地理信息科学系</a:t>
            </a:r>
          </a:p>
        </p:txBody>
      </p:sp>
      <p:sp>
        <p:nvSpPr>
          <p:cNvPr id="7170" name="Rectangle 2"/>
          <p:cNvSpPr>
            <a:spLocks noGrp="1" noChangeArrowheads="1"/>
          </p:cNvSpPr>
          <p:nvPr>
            <p:ph type="ctrTitle"/>
          </p:nvPr>
        </p:nvSpPr>
        <p:spPr>
          <a:xfrm>
            <a:off x="3276600" y="2614613"/>
            <a:ext cx="5597525" cy="1462087"/>
          </a:xfrm>
        </p:spPr>
        <p:txBody>
          <a:bodyPr/>
          <a:lstStyle>
            <a:lvl1pPr>
              <a:defRPr/>
            </a:lvl1pPr>
          </a:lstStyle>
          <a:p>
            <a:pPr lvl="0"/>
            <a:endParaRPr lang="zh-CN" altLang="en-US" noProof="0"/>
          </a:p>
        </p:txBody>
      </p:sp>
      <p:sp>
        <p:nvSpPr>
          <p:cNvPr id="9" name="Rectangle 3">
            <a:extLst>
              <a:ext uri="{FF2B5EF4-FFF2-40B4-BE49-F238E27FC236}">
                <a16:creationId xmlns:a16="http://schemas.microsoft.com/office/drawing/2014/main" id="{3923B2B6-68BD-493A-92DB-EAB2267A6191}"/>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0" name="Rectangle 4">
            <a:extLst>
              <a:ext uri="{FF2B5EF4-FFF2-40B4-BE49-F238E27FC236}">
                <a16:creationId xmlns:a16="http://schemas.microsoft.com/office/drawing/2014/main" id="{8032397A-CDEA-41F2-9C70-8481E4FF84A5}"/>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1" name="Rectangle 5">
            <a:extLst>
              <a:ext uri="{FF2B5EF4-FFF2-40B4-BE49-F238E27FC236}">
                <a16:creationId xmlns:a16="http://schemas.microsoft.com/office/drawing/2014/main" id="{5F25B67C-EAF1-4293-AC5C-BE13830487C8}"/>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E07F1AE4-0A3E-4B63-9519-1C8FA08FEF39}" type="slidenum">
              <a:rPr lang="zh-CN" altLang="en-US"/>
              <a:pPr>
                <a:defRPr/>
              </a:pPr>
              <a:t>‹#›</a:t>
            </a:fld>
            <a:endParaRPr lang="en-US" altLang="zh-CN"/>
          </a:p>
        </p:txBody>
      </p:sp>
      <p:pic>
        <p:nvPicPr>
          <p:cNvPr id="16" name="图片 15">
            <a:extLst>
              <a:ext uri="{FF2B5EF4-FFF2-40B4-BE49-F238E27FC236}">
                <a16:creationId xmlns:a16="http://schemas.microsoft.com/office/drawing/2014/main" id="{A8410AA0-E57E-402D-A0C9-448E050FF6E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2667" b="96333" l="12667" r="90667">
                        <a14:foregroundMark x1="85667" y1="59000" x2="85667" y2="65333"/>
                        <a14:foregroundMark x1="85000" y1="66667" x2="85000" y2="66667"/>
                        <a14:foregroundMark x1="80000" y1="72667" x2="80000" y2="72667"/>
                        <a14:foregroundMark x1="81000" y1="83000" x2="81000" y2="83000"/>
                        <a14:foregroundMark x1="74667" y1="84667" x2="74667" y2="84667"/>
                        <a14:foregroundMark x1="72000" y1="78333" x2="73667" y2="82000"/>
                        <a14:foregroundMark x1="61333" y1="84000" x2="58000" y2="90000"/>
                        <a14:foregroundMark x1="62667" y1="87667" x2="60667" y2="92667"/>
                        <a14:foregroundMark x1="64333" y1="93333" x2="60000" y2="95667"/>
                        <a14:foregroundMark x1="83333" y1="38000" x2="87000" y2="46333"/>
                        <a14:foregroundMark x1="68333" y1="19667" x2="71000" y2="21667"/>
                        <a14:foregroundMark x1="75667" y1="31667" x2="79000" y2="26000"/>
                        <a14:foregroundMark x1="60333" y1="21333" x2="61333" y2="16000"/>
                        <a14:foregroundMark x1="61667" y1="13667" x2="61000" y2="12667"/>
                        <a14:foregroundMark x1="47208" y1="15667" x2="47000" y2="16000"/>
                        <a14:foregroundMark x1="48667" y1="13333" x2="47208" y2="15667"/>
                        <a14:foregroundMark x1="41487" y1="15667" x2="41333" y2="15000"/>
                        <a14:foregroundMark x1="42333" y1="19333" x2="41487" y2="15667"/>
                        <a14:foregroundMark x1="29000" y1="21333" x2="30333" y2="23667"/>
                        <a14:foregroundMark x1="17667" y1="40333" x2="18667" y2="45000"/>
                        <a14:foregroundMark x1="17000" y1="38000" x2="15333" y2="46000"/>
                        <a14:foregroundMark x1="12667" y1="47333" x2="17333" y2="49000"/>
                        <a14:foregroundMark x1="13667" y1="63000" x2="17333" y2="62000"/>
                        <a14:foregroundMark x1="44333" y1="96333" x2="44333" y2="96333"/>
                        <a14:backgroundMark x1="44333" y1="15667" x2="44333" y2="15667"/>
                      </a14:backgroundRemoval>
                    </a14:imgEffect>
                    <a14:imgEffect>
                      <a14:artisticPhotocopy/>
                    </a14:imgEffect>
                    <a14:imgEffect>
                      <a14:saturation sat="400000"/>
                    </a14:imgEffect>
                  </a14:imgLayer>
                </a14:imgProps>
              </a:ext>
              <a:ext uri="{28A0092B-C50C-407E-A947-70E740481C1C}">
                <a14:useLocalDpi xmlns:a14="http://schemas.microsoft.com/office/drawing/2010/main" val="0"/>
              </a:ext>
            </a:extLst>
          </a:blip>
          <a:srcRect l="8777" t="7677"/>
          <a:stretch/>
        </p:blipFill>
        <p:spPr>
          <a:xfrm>
            <a:off x="0" y="26845"/>
            <a:ext cx="373319" cy="377820"/>
          </a:xfrm>
          <a:prstGeom prst="rect">
            <a:avLst/>
          </a:prstGeom>
        </p:spPr>
      </p:pic>
      <p:sp>
        <p:nvSpPr>
          <p:cNvPr id="17" name="satellite_275244">
            <a:extLst>
              <a:ext uri="{FF2B5EF4-FFF2-40B4-BE49-F238E27FC236}">
                <a16:creationId xmlns:a16="http://schemas.microsoft.com/office/drawing/2014/main" id="{4BDA8A13-815D-4445-87F1-C0A282AD44DF}"/>
              </a:ext>
            </a:extLst>
          </p:cNvPr>
          <p:cNvSpPr>
            <a:spLocks noChangeAspect="1"/>
          </p:cNvSpPr>
          <p:nvPr userDrawn="1"/>
        </p:nvSpPr>
        <p:spPr bwMode="auto">
          <a:xfrm>
            <a:off x="107504" y="552066"/>
            <a:ext cx="811598" cy="784598"/>
          </a:xfrm>
          <a:custGeom>
            <a:avLst/>
            <a:gdLst>
              <a:gd name="T0" fmla="*/ 4802 w 5782"/>
              <a:gd name="T1" fmla="*/ 526 h 5598"/>
              <a:gd name="T2" fmla="*/ 4802 w 5782"/>
              <a:gd name="T3" fmla="*/ 1435 h 5598"/>
              <a:gd name="T4" fmla="*/ 4587 w 5782"/>
              <a:gd name="T5" fmla="*/ 980 h 5598"/>
              <a:gd name="T6" fmla="*/ 5017 w 5782"/>
              <a:gd name="T7" fmla="*/ 980 h 5598"/>
              <a:gd name="T8" fmla="*/ 4587 w 5782"/>
              <a:gd name="T9" fmla="*/ 980 h 5598"/>
              <a:gd name="T10" fmla="*/ 4802 w 5782"/>
              <a:gd name="T11" fmla="*/ 2821 h 5598"/>
              <a:gd name="T12" fmla="*/ 5253 w 5782"/>
              <a:gd name="T13" fmla="*/ 2324 h 5598"/>
              <a:gd name="T14" fmla="*/ 4802 w 5782"/>
              <a:gd name="T15" fmla="*/ 0 h 5598"/>
              <a:gd name="T16" fmla="*/ 4350 w 5782"/>
              <a:gd name="T17" fmla="*/ 2324 h 5598"/>
              <a:gd name="T18" fmla="*/ 4802 w 5782"/>
              <a:gd name="T19" fmla="*/ 240 h 5598"/>
              <a:gd name="T20" fmla="*/ 5040 w 5782"/>
              <a:gd name="T21" fmla="*/ 2216 h 5598"/>
              <a:gd name="T22" fmla="*/ 4802 w 5782"/>
              <a:gd name="T23" fmla="*/ 2581 h 5598"/>
              <a:gd name="T24" fmla="*/ 4564 w 5782"/>
              <a:gd name="T25" fmla="*/ 2216 h 5598"/>
              <a:gd name="T26" fmla="*/ 4802 w 5782"/>
              <a:gd name="T27" fmla="*/ 240 h 5598"/>
              <a:gd name="T28" fmla="*/ 5161 w 5782"/>
              <a:gd name="T29" fmla="*/ 2897 h 5598"/>
              <a:gd name="T30" fmla="*/ 3652 w 5782"/>
              <a:gd name="T31" fmla="*/ 3676 h 5598"/>
              <a:gd name="T32" fmla="*/ 3659 w 5782"/>
              <a:gd name="T33" fmla="*/ 2221 h 5598"/>
              <a:gd name="T34" fmla="*/ 3879 w 5782"/>
              <a:gd name="T35" fmla="*/ 2079 h 5598"/>
              <a:gd name="T36" fmla="*/ 3641 w 5782"/>
              <a:gd name="T37" fmla="*/ 1982 h 5598"/>
              <a:gd name="T38" fmla="*/ 3498 w 5782"/>
              <a:gd name="T39" fmla="*/ 569 h 5598"/>
              <a:gd name="T40" fmla="*/ 3576 w 5782"/>
              <a:gd name="T41" fmla="*/ 342 h 5598"/>
              <a:gd name="T42" fmla="*/ 2222 w 5782"/>
              <a:gd name="T43" fmla="*/ 239 h 5598"/>
              <a:gd name="T44" fmla="*/ 231 w 5782"/>
              <a:gd name="T45" fmla="*/ 1806 h 5598"/>
              <a:gd name="T46" fmla="*/ 0 w 5782"/>
              <a:gd name="T47" fmla="*/ 2897 h 5598"/>
              <a:gd name="T48" fmla="*/ 94 w 5782"/>
              <a:gd name="T49" fmla="*/ 3604 h 5598"/>
              <a:gd name="T50" fmla="*/ 2222 w 5782"/>
              <a:gd name="T51" fmla="*/ 5555 h 5598"/>
              <a:gd name="T52" fmla="*/ 3179 w 5782"/>
              <a:gd name="T53" fmla="*/ 5555 h 5598"/>
              <a:gd name="T54" fmla="*/ 5307 w 5782"/>
              <a:gd name="T55" fmla="*/ 3603 h 5598"/>
              <a:gd name="T56" fmla="*/ 5401 w 5782"/>
              <a:gd name="T57" fmla="*/ 2897 h 5598"/>
              <a:gd name="T58" fmla="*/ 3441 w 5782"/>
              <a:gd name="T59" fmla="*/ 2897 h 5598"/>
              <a:gd name="T60" fmla="*/ 2700 w 5782"/>
              <a:gd name="T61" fmla="*/ 3713 h 5598"/>
              <a:gd name="T62" fmla="*/ 1960 w 5782"/>
              <a:gd name="T63" fmla="*/ 2897 h 5598"/>
              <a:gd name="T64" fmla="*/ 2700 w 5782"/>
              <a:gd name="T65" fmla="*/ 2264 h 5598"/>
              <a:gd name="T66" fmla="*/ 3441 w 5782"/>
              <a:gd name="T67" fmla="*/ 2897 h 5598"/>
              <a:gd name="T68" fmla="*/ 2700 w 5782"/>
              <a:gd name="T69" fmla="*/ 437 h 5598"/>
              <a:gd name="T70" fmla="*/ 3402 w 5782"/>
              <a:gd name="T71" fmla="*/ 2001 h 5598"/>
              <a:gd name="T72" fmla="*/ 1999 w 5782"/>
              <a:gd name="T73" fmla="*/ 2001 h 5598"/>
              <a:gd name="T74" fmla="*/ 2043 w 5782"/>
              <a:gd name="T75" fmla="*/ 526 h 5598"/>
              <a:gd name="T76" fmla="*/ 507 w 5782"/>
              <a:gd name="T77" fmla="*/ 1783 h 5598"/>
              <a:gd name="T78" fmla="*/ 1858 w 5782"/>
              <a:gd name="T79" fmla="*/ 4544 h 5598"/>
              <a:gd name="T80" fmla="*/ 1770 w 5782"/>
              <a:gd name="T81" fmla="*/ 3918 h 5598"/>
              <a:gd name="T82" fmla="*/ 240 w 5782"/>
              <a:gd name="T83" fmla="*/ 2897 h 5598"/>
              <a:gd name="T84" fmla="*/ 1742 w 5782"/>
              <a:gd name="T85" fmla="*/ 2222 h 5598"/>
              <a:gd name="T86" fmla="*/ 1749 w 5782"/>
              <a:gd name="T87" fmla="*/ 3676 h 5598"/>
              <a:gd name="T88" fmla="*/ 850 w 5782"/>
              <a:gd name="T89" fmla="*/ 2897 h 5598"/>
              <a:gd name="T90" fmla="*/ 610 w 5782"/>
              <a:gd name="T91" fmla="*/ 2897 h 5598"/>
              <a:gd name="T92" fmla="*/ 306 w 5782"/>
              <a:gd name="T93" fmla="*/ 3465 h 5598"/>
              <a:gd name="T94" fmla="*/ 384 w 5782"/>
              <a:gd name="T95" fmla="*/ 3726 h 5598"/>
              <a:gd name="T96" fmla="*/ 1919 w 5782"/>
              <a:gd name="T97" fmla="*/ 4836 h 5598"/>
              <a:gd name="T98" fmla="*/ 384 w 5782"/>
              <a:gd name="T99" fmla="*/ 3726 h 5598"/>
              <a:gd name="T100" fmla="*/ 2700 w 5782"/>
              <a:gd name="T101" fmla="*/ 5358 h 5598"/>
              <a:gd name="T102" fmla="*/ 2188 w 5782"/>
              <a:gd name="T103" fmla="*/ 4924 h 5598"/>
              <a:gd name="T104" fmla="*/ 2820 w 5782"/>
              <a:gd name="T105" fmla="*/ 4867 h 5598"/>
              <a:gd name="T106" fmla="*/ 2124 w 5782"/>
              <a:gd name="T107" fmla="*/ 4655 h 5598"/>
              <a:gd name="T108" fmla="*/ 3388 w 5782"/>
              <a:gd name="T109" fmla="*/ 3934 h 5598"/>
              <a:gd name="T110" fmla="*/ 3358 w 5782"/>
              <a:gd name="T111" fmla="*/ 5269 h 5598"/>
              <a:gd name="T112" fmla="*/ 5017 w 5782"/>
              <a:gd name="T113" fmla="*/ 3726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2" h="5598">
                <a:moveTo>
                  <a:pt x="5257" y="980"/>
                </a:moveTo>
                <a:cubicBezTo>
                  <a:pt x="5257" y="730"/>
                  <a:pt x="5053" y="526"/>
                  <a:pt x="4802" y="526"/>
                </a:cubicBezTo>
                <a:cubicBezTo>
                  <a:pt x="4551" y="526"/>
                  <a:pt x="4347" y="730"/>
                  <a:pt x="4347" y="980"/>
                </a:cubicBezTo>
                <a:cubicBezTo>
                  <a:pt x="4347" y="1231"/>
                  <a:pt x="4551" y="1435"/>
                  <a:pt x="4802" y="1435"/>
                </a:cubicBezTo>
                <a:cubicBezTo>
                  <a:pt x="5053" y="1435"/>
                  <a:pt x="5257" y="1231"/>
                  <a:pt x="5257" y="980"/>
                </a:cubicBezTo>
                <a:close/>
                <a:moveTo>
                  <a:pt x="4587" y="980"/>
                </a:moveTo>
                <a:cubicBezTo>
                  <a:pt x="4587" y="862"/>
                  <a:pt x="4683" y="766"/>
                  <a:pt x="4802" y="766"/>
                </a:cubicBezTo>
                <a:cubicBezTo>
                  <a:pt x="4920" y="766"/>
                  <a:pt x="5017" y="862"/>
                  <a:pt x="5017" y="980"/>
                </a:cubicBezTo>
                <a:cubicBezTo>
                  <a:pt x="5017" y="1099"/>
                  <a:pt x="4920" y="1195"/>
                  <a:pt x="4802" y="1195"/>
                </a:cubicBezTo>
                <a:cubicBezTo>
                  <a:pt x="4683" y="1195"/>
                  <a:pt x="4587" y="1099"/>
                  <a:pt x="4587" y="980"/>
                </a:cubicBezTo>
                <a:close/>
                <a:moveTo>
                  <a:pt x="4475" y="2572"/>
                </a:moveTo>
                <a:cubicBezTo>
                  <a:pt x="4523" y="2671"/>
                  <a:pt x="4594" y="2821"/>
                  <a:pt x="4802" y="2821"/>
                </a:cubicBezTo>
                <a:cubicBezTo>
                  <a:pt x="5010" y="2821"/>
                  <a:pt x="5081" y="2671"/>
                  <a:pt x="5129" y="2572"/>
                </a:cubicBezTo>
                <a:cubicBezTo>
                  <a:pt x="5135" y="2559"/>
                  <a:pt x="5253" y="2324"/>
                  <a:pt x="5253" y="2324"/>
                </a:cubicBezTo>
                <a:cubicBezTo>
                  <a:pt x="5509" y="1822"/>
                  <a:pt x="5782" y="1262"/>
                  <a:pt x="5782" y="980"/>
                </a:cubicBezTo>
                <a:cubicBezTo>
                  <a:pt x="5782" y="440"/>
                  <a:pt x="5342" y="0"/>
                  <a:pt x="4802" y="0"/>
                </a:cubicBezTo>
                <a:cubicBezTo>
                  <a:pt x="4261" y="0"/>
                  <a:pt x="3822" y="440"/>
                  <a:pt x="3822" y="980"/>
                </a:cubicBezTo>
                <a:cubicBezTo>
                  <a:pt x="3822" y="1262"/>
                  <a:pt x="4095" y="1822"/>
                  <a:pt x="4350" y="2324"/>
                </a:cubicBezTo>
                <a:cubicBezTo>
                  <a:pt x="4350" y="2324"/>
                  <a:pt x="4469" y="2559"/>
                  <a:pt x="4475" y="2572"/>
                </a:cubicBezTo>
                <a:close/>
                <a:moveTo>
                  <a:pt x="4802" y="240"/>
                </a:moveTo>
                <a:cubicBezTo>
                  <a:pt x="5210" y="240"/>
                  <a:pt x="5542" y="572"/>
                  <a:pt x="5542" y="980"/>
                </a:cubicBezTo>
                <a:cubicBezTo>
                  <a:pt x="5542" y="1228"/>
                  <a:pt x="5203" y="1895"/>
                  <a:pt x="5040" y="2216"/>
                </a:cubicBezTo>
                <a:cubicBezTo>
                  <a:pt x="5040" y="2216"/>
                  <a:pt x="4919" y="2454"/>
                  <a:pt x="4912" y="2468"/>
                </a:cubicBezTo>
                <a:cubicBezTo>
                  <a:pt x="4864" y="2569"/>
                  <a:pt x="4853" y="2581"/>
                  <a:pt x="4802" y="2581"/>
                </a:cubicBezTo>
                <a:cubicBezTo>
                  <a:pt x="4751" y="2581"/>
                  <a:pt x="4740" y="2569"/>
                  <a:pt x="4692" y="2468"/>
                </a:cubicBezTo>
                <a:cubicBezTo>
                  <a:pt x="4685" y="2454"/>
                  <a:pt x="4564" y="2216"/>
                  <a:pt x="4564" y="2216"/>
                </a:cubicBezTo>
                <a:cubicBezTo>
                  <a:pt x="4401" y="1895"/>
                  <a:pt x="4062" y="1228"/>
                  <a:pt x="4062" y="980"/>
                </a:cubicBezTo>
                <a:cubicBezTo>
                  <a:pt x="4062" y="572"/>
                  <a:pt x="4394" y="240"/>
                  <a:pt x="4802" y="240"/>
                </a:cubicBezTo>
                <a:close/>
                <a:moveTo>
                  <a:pt x="5281" y="2777"/>
                </a:moveTo>
                <a:cubicBezTo>
                  <a:pt x="5215" y="2777"/>
                  <a:pt x="5161" y="2831"/>
                  <a:pt x="5161" y="2897"/>
                </a:cubicBezTo>
                <a:cubicBezTo>
                  <a:pt x="5161" y="3093"/>
                  <a:pt x="5138" y="3283"/>
                  <a:pt x="5095" y="3465"/>
                </a:cubicBezTo>
                <a:cubicBezTo>
                  <a:pt x="4626" y="3566"/>
                  <a:pt x="4144" y="3636"/>
                  <a:pt x="3652" y="3676"/>
                </a:cubicBezTo>
                <a:cubicBezTo>
                  <a:pt x="3671" y="3425"/>
                  <a:pt x="3681" y="3164"/>
                  <a:pt x="3681" y="2897"/>
                </a:cubicBezTo>
                <a:cubicBezTo>
                  <a:pt x="3681" y="2667"/>
                  <a:pt x="3673" y="2441"/>
                  <a:pt x="3659" y="2221"/>
                </a:cubicBezTo>
                <a:cubicBezTo>
                  <a:pt x="3697" y="2218"/>
                  <a:pt x="3735" y="2214"/>
                  <a:pt x="3772" y="2210"/>
                </a:cubicBezTo>
                <a:cubicBezTo>
                  <a:pt x="3838" y="2204"/>
                  <a:pt x="3886" y="2145"/>
                  <a:pt x="3879" y="2079"/>
                </a:cubicBezTo>
                <a:cubicBezTo>
                  <a:pt x="3873" y="2013"/>
                  <a:pt x="3814" y="1965"/>
                  <a:pt x="3748" y="1972"/>
                </a:cubicBezTo>
                <a:cubicBezTo>
                  <a:pt x="3712" y="1975"/>
                  <a:pt x="3676" y="1979"/>
                  <a:pt x="3641" y="1982"/>
                </a:cubicBezTo>
                <a:cubicBezTo>
                  <a:pt x="3590" y="1416"/>
                  <a:pt x="3492" y="910"/>
                  <a:pt x="3358" y="526"/>
                </a:cubicBezTo>
                <a:cubicBezTo>
                  <a:pt x="3405" y="539"/>
                  <a:pt x="3452" y="553"/>
                  <a:pt x="3498" y="569"/>
                </a:cubicBezTo>
                <a:cubicBezTo>
                  <a:pt x="3561" y="591"/>
                  <a:pt x="3629" y="557"/>
                  <a:pt x="3651" y="495"/>
                </a:cubicBezTo>
                <a:cubicBezTo>
                  <a:pt x="3672" y="432"/>
                  <a:pt x="3639" y="364"/>
                  <a:pt x="3576" y="342"/>
                </a:cubicBezTo>
                <a:cubicBezTo>
                  <a:pt x="3295" y="246"/>
                  <a:pt x="3000" y="197"/>
                  <a:pt x="2700" y="197"/>
                </a:cubicBezTo>
                <a:cubicBezTo>
                  <a:pt x="2537" y="197"/>
                  <a:pt x="2377" y="211"/>
                  <a:pt x="2222" y="239"/>
                </a:cubicBezTo>
                <a:cubicBezTo>
                  <a:pt x="2218" y="240"/>
                  <a:pt x="2215" y="240"/>
                  <a:pt x="2212" y="241"/>
                </a:cubicBezTo>
                <a:cubicBezTo>
                  <a:pt x="1324" y="404"/>
                  <a:pt x="587" y="1002"/>
                  <a:pt x="231" y="1806"/>
                </a:cubicBezTo>
                <a:cubicBezTo>
                  <a:pt x="227" y="1812"/>
                  <a:pt x="224" y="1819"/>
                  <a:pt x="221" y="1827"/>
                </a:cubicBezTo>
                <a:cubicBezTo>
                  <a:pt x="79" y="2155"/>
                  <a:pt x="0" y="2517"/>
                  <a:pt x="0" y="2897"/>
                </a:cubicBezTo>
                <a:cubicBezTo>
                  <a:pt x="0" y="3137"/>
                  <a:pt x="31" y="3370"/>
                  <a:pt x="90" y="3591"/>
                </a:cubicBezTo>
                <a:cubicBezTo>
                  <a:pt x="91" y="3595"/>
                  <a:pt x="92" y="3599"/>
                  <a:pt x="94" y="3604"/>
                </a:cubicBezTo>
                <a:cubicBezTo>
                  <a:pt x="363" y="4597"/>
                  <a:pt x="1187" y="5365"/>
                  <a:pt x="2212" y="5553"/>
                </a:cubicBezTo>
                <a:cubicBezTo>
                  <a:pt x="2215" y="5554"/>
                  <a:pt x="2218" y="5555"/>
                  <a:pt x="2222" y="5555"/>
                </a:cubicBezTo>
                <a:cubicBezTo>
                  <a:pt x="2377" y="5583"/>
                  <a:pt x="2537" y="5598"/>
                  <a:pt x="2700" y="5598"/>
                </a:cubicBezTo>
                <a:cubicBezTo>
                  <a:pt x="2864" y="5598"/>
                  <a:pt x="3024" y="5583"/>
                  <a:pt x="3179" y="5555"/>
                </a:cubicBezTo>
                <a:cubicBezTo>
                  <a:pt x="3182" y="5555"/>
                  <a:pt x="3186" y="5554"/>
                  <a:pt x="3189" y="5553"/>
                </a:cubicBezTo>
                <a:cubicBezTo>
                  <a:pt x="4214" y="5365"/>
                  <a:pt x="5038" y="4597"/>
                  <a:pt x="5307" y="3603"/>
                </a:cubicBezTo>
                <a:cubicBezTo>
                  <a:pt x="5308" y="3599"/>
                  <a:pt x="5310" y="3595"/>
                  <a:pt x="5310" y="3591"/>
                </a:cubicBezTo>
                <a:cubicBezTo>
                  <a:pt x="5369" y="3370"/>
                  <a:pt x="5401" y="3137"/>
                  <a:pt x="5401" y="2897"/>
                </a:cubicBezTo>
                <a:cubicBezTo>
                  <a:pt x="5401" y="2831"/>
                  <a:pt x="5347" y="2777"/>
                  <a:pt x="5281" y="2777"/>
                </a:cubicBezTo>
                <a:close/>
                <a:moveTo>
                  <a:pt x="3441" y="2897"/>
                </a:moveTo>
                <a:cubicBezTo>
                  <a:pt x="3441" y="3171"/>
                  <a:pt x="3430" y="3438"/>
                  <a:pt x="3410" y="3692"/>
                </a:cubicBezTo>
                <a:cubicBezTo>
                  <a:pt x="3175" y="3706"/>
                  <a:pt x="2939" y="3713"/>
                  <a:pt x="2700" y="3713"/>
                </a:cubicBezTo>
                <a:cubicBezTo>
                  <a:pt x="2462" y="3713"/>
                  <a:pt x="2225" y="3706"/>
                  <a:pt x="1991" y="3692"/>
                </a:cubicBezTo>
                <a:cubicBezTo>
                  <a:pt x="1971" y="3438"/>
                  <a:pt x="1960" y="3171"/>
                  <a:pt x="1960" y="2897"/>
                </a:cubicBezTo>
                <a:cubicBezTo>
                  <a:pt x="1960" y="2673"/>
                  <a:pt x="1967" y="2453"/>
                  <a:pt x="1981" y="2241"/>
                </a:cubicBezTo>
                <a:cubicBezTo>
                  <a:pt x="2217" y="2256"/>
                  <a:pt x="2457" y="2264"/>
                  <a:pt x="2700" y="2264"/>
                </a:cubicBezTo>
                <a:cubicBezTo>
                  <a:pt x="2941" y="2264"/>
                  <a:pt x="3182" y="2256"/>
                  <a:pt x="3420" y="2240"/>
                </a:cubicBezTo>
                <a:cubicBezTo>
                  <a:pt x="3434" y="2453"/>
                  <a:pt x="3441" y="2673"/>
                  <a:pt x="3441" y="2897"/>
                </a:cubicBezTo>
                <a:close/>
                <a:moveTo>
                  <a:pt x="2322" y="466"/>
                </a:moveTo>
                <a:cubicBezTo>
                  <a:pt x="2446" y="447"/>
                  <a:pt x="2572" y="437"/>
                  <a:pt x="2700" y="437"/>
                </a:cubicBezTo>
                <a:cubicBezTo>
                  <a:pt x="2828" y="437"/>
                  <a:pt x="2954" y="447"/>
                  <a:pt x="3078" y="466"/>
                </a:cubicBezTo>
                <a:cubicBezTo>
                  <a:pt x="3234" y="842"/>
                  <a:pt x="3346" y="1382"/>
                  <a:pt x="3402" y="2001"/>
                </a:cubicBezTo>
                <a:cubicBezTo>
                  <a:pt x="3170" y="2017"/>
                  <a:pt x="2935" y="2024"/>
                  <a:pt x="2700" y="2024"/>
                </a:cubicBezTo>
                <a:cubicBezTo>
                  <a:pt x="2463" y="2024"/>
                  <a:pt x="2229" y="2017"/>
                  <a:pt x="1999" y="2001"/>
                </a:cubicBezTo>
                <a:cubicBezTo>
                  <a:pt x="2055" y="1383"/>
                  <a:pt x="2167" y="842"/>
                  <a:pt x="2322" y="466"/>
                </a:cubicBezTo>
                <a:close/>
                <a:moveTo>
                  <a:pt x="2043" y="526"/>
                </a:moveTo>
                <a:cubicBezTo>
                  <a:pt x="1909" y="910"/>
                  <a:pt x="1811" y="1417"/>
                  <a:pt x="1760" y="1982"/>
                </a:cubicBezTo>
                <a:cubicBezTo>
                  <a:pt x="1328" y="1943"/>
                  <a:pt x="909" y="1876"/>
                  <a:pt x="507" y="1783"/>
                </a:cubicBezTo>
                <a:cubicBezTo>
                  <a:pt x="818" y="1175"/>
                  <a:pt x="1373" y="712"/>
                  <a:pt x="2043" y="526"/>
                </a:cubicBezTo>
                <a:close/>
                <a:moveTo>
                  <a:pt x="1858" y="4544"/>
                </a:moveTo>
                <a:cubicBezTo>
                  <a:pt x="1550" y="4386"/>
                  <a:pt x="1292" y="4144"/>
                  <a:pt x="1114" y="3849"/>
                </a:cubicBezTo>
                <a:cubicBezTo>
                  <a:pt x="1331" y="3878"/>
                  <a:pt x="1550" y="3901"/>
                  <a:pt x="1770" y="3918"/>
                </a:cubicBezTo>
                <a:cubicBezTo>
                  <a:pt x="1793" y="4138"/>
                  <a:pt x="1822" y="4348"/>
                  <a:pt x="1858" y="4544"/>
                </a:cubicBezTo>
                <a:close/>
                <a:moveTo>
                  <a:pt x="240" y="2897"/>
                </a:moveTo>
                <a:cubicBezTo>
                  <a:pt x="240" y="2583"/>
                  <a:pt x="299" y="2282"/>
                  <a:pt x="407" y="2006"/>
                </a:cubicBezTo>
                <a:cubicBezTo>
                  <a:pt x="835" y="2108"/>
                  <a:pt x="1281" y="2180"/>
                  <a:pt x="1742" y="2222"/>
                </a:cubicBezTo>
                <a:cubicBezTo>
                  <a:pt x="1728" y="2441"/>
                  <a:pt x="1720" y="2667"/>
                  <a:pt x="1720" y="2897"/>
                </a:cubicBezTo>
                <a:cubicBezTo>
                  <a:pt x="1720" y="3164"/>
                  <a:pt x="1730" y="3425"/>
                  <a:pt x="1749" y="3676"/>
                </a:cubicBezTo>
                <a:cubicBezTo>
                  <a:pt x="1491" y="3655"/>
                  <a:pt x="1236" y="3626"/>
                  <a:pt x="984" y="3588"/>
                </a:cubicBezTo>
                <a:cubicBezTo>
                  <a:pt x="898" y="3375"/>
                  <a:pt x="850" y="3141"/>
                  <a:pt x="850" y="2897"/>
                </a:cubicBezTo>
                <a:cubicBezTo>
                  <a:pt x="850" y="2831"/>
                  <a:pt x="797" y="2777"/>
                  <a:pt x="730" y="2777"/>
                </a:cubicBezTo>
                <a:cubicBezTo>
                  <a:pt x="664" y="2777"/>
                  <a:pt x="610" y="2831"/>
                  <a:pt x="610" y="2897"/>
                </a:cubicBezTo>
                <a:cubicBezTo>
                  <a:pt x="610" y="3123"/>
                  <a:pt x="646" y="3340"/>
                  <a:pt x="713" y="3544"/>
                </a:cubicBezTo>
                <a:cubicBezTo>
                  <a:pt x="576" y="3520"/>
                  <a:pt x="441" y="3494"/>
                  <a:pt x="306" y="3465"/>
                </a:cubicBezTo>
                <a:cubicBezTo>
                  <a:pt x="263" y="3283"/>
                  <a:pt x="240" y="3093"/>
                  <a:pt x="240" y="2897"/>
                </a:cubicBezTo>
                <a:close/>
                <a:moveTo>
                  <a:pt x="384" y="3726"/>
                </a:moveTo>
                <a:cubicBezTo>
                  <a:pt x="527" y="3755"/>
                  <a:pt x="672" y="3782"/>
                  <a:pt x="818" y="3805"/>
                </a:cubicBezTo>
                <a:cubicBezTo>
                  <a:pt x="1044" y="4271"/>
                  <a:pt x="1437" y="4641"/>
                  <a:pt x="1919" y="4836"/>
                </a:cubicBezTo>
                <a:cubicBezTo>
                  <a:pt x="1956" y="4993"/>
                  <a:pt x="1997" y="5138"/>
                  <a:pt x="2043" y="5269"/>
                </a:cubicBezTo>
                <a:cubicBezTo>
                  <a:pt x="1272" y="5054"/>
                  <a:pt x="652" y="4474"/>
                  <a:pt x="384" y="3726"/>
                </a:cubicBezTo>
                <a:close/>
                <a:moveTo>
                  <a:pt x="3078" y="5329"/>
                </a:moveTo>
                <a:cubicBezTo>
                  <a:pt x="2955" y="5348"/>
                  <a:pt x="2829" y="5358"/>
                  <a:pt x="2700" y="5358"/>
                </a:cubicBezTo>
                <a:cubicBezTo>
                  <a:pt x="2572" y="5358"/>
                  <a:pt x="2446" y="5348"/>
                  <a:pt x="2322" y="5329"/>
                </a:cubicBezTo>
                <a:cubicBezTo>
                  <a:pt x="2273" y="5209"/>
                  <a:pt x="2228" y="5074"/>
                  <a:pt x="2188" y="4924"/>
                </a:cubicBezTo>
                <a:cubicBezTo>
                  <a:pt x="2352" y="4965"/>
                  <a:pt x="2524" y="4987"/>
                  <a:pt x="2700" y="4987"/>
                </a:cubicBezTo>
                <a:cubicBezTo>
                  <a:pt x="2767" y="4987"/>
                  <a:pt x="2820" y="4934"/>
                  <a:pt x="2820" y="4867"/>
                </a:cubicBezTo>
                <a:cubicBezTo>
                  <a:pt x="2820" y="4801"/>
                  <a:pt x="2767" y="4747"/>
                  <a:pt x="2700" y="4747"/>
                </a:cubicBezTo>
                <a:cubicBezTo>
                  <a:pt x="2499" y="4747"/>
                  <a:pt x="2305" y="4715"/>
                  <a:pt x="2124" y="4655"/>
                </a:cubicBezTo>
                <a:cubicBezTo>
                  <a:pt x="2077" y="4435"/>
                  <a:pt x="2040" y="4192"/>
                  <a:pt x="2013" y="3934"/>
                </a:cubicBezTo>
                <a:cubicBezTo>
                  <a:pt x="2468" y="3960"/>
                  <a:pt x="2933" y="3960"/>
                  <a:pt x="3388" y="3934"/>
                </a:cubicBezTo>
                <a:cubicBezTo>
                  <a:pt x="3329" y="4494"/>
                  <a:pt x="3222" y="4982"/>
                  <a:pt x="3078" y="5329"/>
                </a:cubicBezTo>
                <a:close/>
                <a:moveTo>
                  <a:pt x="3358" y="5269"/>
                </a:moveTo>
                <a:cubicBezTo>
                  <a:pt x="3484" y="4908"/>
                  <a:pt x="3577" y="4441"/>
                  <a:pt x="3630" y="3918"/>
                </a:cubicBezTo>
                <a:cubicBezTo>
                  <a:pt x="4102" y="3882"/>
                  <a:pt x="4566" y="3818"/>
                  <a:pt x="5017" y="3726"/>
                </a:cubicBezTo>
                <a:cubicBezTo>
                  <a:pt x="4749" y="4474"/>
                  <a:pt x="4129" y="5054"/>
                  <a:pt x="3358" y="5269"/>
                </a:cubicBezTo>
                <a:close/>
              </a:path>
            </a:pathLst>
          </a:custGeom>
          <a:solidFill>
            <a:schemeClr val="accent1"/>
          </a:solidFill>
          <a:ln>
            <a:noFill/>
          </a:ln>
        </p:spPr>
        <p:txBody>
          <a:bodyPr/>
          <a:lstStyle/>
          <a:p>
            <a:endParaRPr lang="zh-CN" altLang="en-US"/>
          </a:p>
        </p:txBody>
      </p:sp>
      <p:sp>
        <p:nvSpPr>
          <p:cNvPr id="18" name="indian-arrow-pointing-left-down_45390">
            <a:extLst>
              <a:ext uri="{FF2B5EF4-FFF2-40B4-BE49-F238E27FC236}">
                <a16:creationId xmlns:a16="http://schemas.microsoft.com/office/drawing/2014/main" id="{B276942A-5CE6-4E2B-B5E3-CAC00A484356}"/>
              </a:ext>
            </a:extLst>
          </p:cNvPr>
          <p:cNvSpPr>
            <a:spLocks noChangeAspect="1"/>
          </p:cNvSpPr>
          <p:nvPr userDrawn="1"/>
        </p:nvSpPr>
        <p:spPr bwMode="auto">
          <a:xfrm rot="17298802">
            <a:off x="227775" y="369085"/>
            <a:ext cx="180266" cy="180166"/>
          </a:xfrm>
          <a:custGeom>
            <a:avLst/>
            <a:gdLst>
              <a:gd name="connsiteX0" fmla="*/ 400661 w 605996"/>
              <a:gd name="connsiteY0" fmla="*/ 69978 h 605660"/>
              <a:gd name="connsiteX1" fmla="*/ 407386 w 605996"/>
              <a:gd name="connsiteY1" fmla="*/ 72789 h 605660"/>
              <a:gd name="connsiteX2" fmla="*/ 406839 w 605996"/>
              <a:gd name="connsiteY2" fmla="*/ 189854 h 605660"/>
              <a:gd name="connsiteX3" fmla="*/ 416380 w 605996"/>
              <a:gd name="connsiteY3" fmla="*/ 199460 h 605660"/>
              <a:gd name="connsiteX4" fmla="*/ 533064 w 605996"/>
              <a:gd name="connsiteY4" fmla="*/ 199460 h 605660"/>
              <a:gd name="connsiteX5" fmla="*/ 535879 w 605996"/>
              <a:gd name="connsiteY5" fmla="*/ 206176 h 605660"/>
              <a:gd name="connsiteX6" fmla="*/ 498497 w 605996"/>
              <a:gd name="connsiteY6" fmla="*/ 243506 h 605660"/>
              <a:gd name="connsiteX7" fmla="*/ 482152 w 605996"/>
              <a:gd name="connsiteY7" fmla="*/ 251003 h 605660"/>
              <a:gd name="connsiteX8" fmla="*/ 396907 w 605996"/>
              <a:gd name="connsiteY8" fmla="*/ 257329 h 605660"/>
              <a:gd name="connsiteX9" fmla="*/ 123810 w 605996"/>
              <a:gd name="connsiteY9" fmla="*/ 530038 h 605660"/>
              <a:gd name="connsiteX10" fmla="*/ 227981 w 605996"/>
              <a:gd name="connsiteY10" fmla="*/ 568539 h 605660"/>
              <a:gd name="connsiteX11" fmla="*/ 226964 w 605996"/>
              <a:gd name="connsiteY11" fmla="*/ 574396 h 605660"/>
              <a:gd name="connsiteX12" fmla="*/ 8221 w 605996"/>
              <a:gd name="connsiteY12" fmla="*/ 605556 h 605660"/>
              <a:gd name="connsiteX13" fmla="*/ 88 w 605996"/>
              <a:gd name="connsiteY13" fmla="*/ 597434 h 605660"/>
              <a:gd name="connsiteX14" fmla="*/ 31370 w 605996"/>
              <a:gd name="connsiteY14" fmla="*/ 379001 h 605660"/>
              <a:gd name="connsiteX15" fmla="*/ 37236 w 605996"/>
              <a:gd name="connsiteY15" fmla="*/ 377986 h 605660"/>
              <a:gd name="connsiteX16" fmla="*/ 75792 w 605996"/>
              <a:gd name="connsiteY16" fmla="*/ 482009 h 605660"/>
              <a:gd name="connsiteX17" fmla="*/ 348810 w 605996"/>
              <a:gd name="connsiteY17" fmla="*/ 209378 h 605660"/>
              <a:gd name="connsiteX18" fmla="*/ 355145 w 605996"/>
              <a:gd name="connsiteY18" fmla="*/ 124176 h 605660"/>
              <a:gd name="connsiteX19" fmla="*/ 362652 w 605996"/>
              <a:gd name="connsiteY19" fmla="*/ 107932 h 605660"/>
              <a:gd name="connsiteX20" fmla="*/ 468580 w 605996"/>
              <a:gd name="connsiteY20" fmla="*/ 2165 h 605660"/>
              <a:gd name="connsiteX21" fmla="*/ 475308 w 605996"/>
              <a:gd name="connsiteY21" fmla="*/ 4899 h 605660"/>
              <a:gd name="connsiteX22" fmla="*/ 474838 w 605996"/>
              <a:gd name="connsiteY22" fmla="*/ 122064 h 605660"/>
              <a:gd name="connsiteX23" fmla="*/ 484304 w 605996"/>
              <a:gd name="connsiteY23" fmla="*/ 131594 h 605660"/>
              <a:gd name="connsiteX24" fmla="*/ 601016 w 605996"/>
              <a:gd name="connsiteY24" fmla="*/ 131594 h 605660"/>
              <a:gd name="connsiteX25" fmla="*/ 603832 w 605996"/>
              <a:gd name="connsiteY25" fmla="*/ 138389 h 605660"/>
              <a:gd name="connsiteX26" fmla="*/ 566440 w 605996"/>
              <a:gd name="connsiteY26" fmla="*/ 175726 h 605660"/>
              <a:gd name="connsiteX27" fmla="*/ 550091 w 605996"/>
              <a:gd name="connsiteY27" fmla="*/ 182521 h 605660"/>
              <a:gd name="connsiteX28" fmla="*/ 433379 w 605996"/>
              <a:gd name="connsiteY28" fmla="*/ 182521 h 605660"/>
              <a:gd name="connsiteX29" fmla="*/ 423835 w 605996"/>
              <a:gd name="connsiteY29" fmla="*/ 172914 h 605660"/>
              <a:gd name="connsiteX30" fmla="*/ 423835 w 605996"/>
              <a:gd name="connsiteY30" fmla="*/ 56373 h 605660"/>
              <a:gd name="connsiteX31" fmla="*/ 430563 w 605996"/>
              <a:gd name="connsiteY31" fmla="*/ 40048 h 60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5996" h="605660">
                <a:moveTo>
                  <a:pt x="400661" y="69978"/>
                </a:moveTo>
                <a:cubicBezTo>
                  <a:pt x="404414" y="66229"/>
                  <a:pt x="407386" y="67479"/>
                  <a:pt x="407386" y="72789"/>
                </a:cubicBezTo>
                <a:lnTo>
                  <a:pt x="406839" y="189854"/>
                </a:lnTo>
                <a:cubicBezTo>
                  <a:pt x="406839" y="195165"/>
                  <a:pt x="411062" y="199460"/>
                  <a:pt x="416380" y="199460"/>
                </a:cubicBezTo>
                <a:lnTo>
                  <a:pt x="533064" y="199460"/>
                </a:lnTo>
                <a:cubicBezTo>
                  <a:pt x="538382" y="199460"/>
                  <a:pt x="539633" y="202428"/>
                  <a:pt x="535879" y="206176"/>
                </a:cubicBezTo>
                <a:lnTo>
                  <a:pt x="498497" y="243506"/>
                </a:lnTo>
                <a:cubicBezTo>
                  <a:pt x="494743" y="247254"/>
                  <a:pt x="487391" y="250613"/>
                  <a:pt x="482152" y="251003"/>
                </a:cubicBezTo>
                <a:lnTo>
                  <a:pt x="396907" y="257329"/>
                </a:lnTo>
                <a:lnTo>
                  <a:pt x="123810" y="530038"/>
                </a:lnTo>
                <a:lnTo>
                  <a:pt x="227981" y="568539"/>
                </a:lnTo>
                <a:cubicBezTo>
                  <a:pt x="232673" y="571038"/>
                  <a:pt x="232204" y="573615"/>
                  <a:pt x="226964" y="574396"/>
                </a:cubicBezTo>
                <a:lnTo>
                  <a:pt x="8221" y="605556"/>
                </a:lnTo>
                <a:cubicBezTo>
                  <a:pt x="2982" y="606337"/>
                  <a:pt x="-616" y="602667"/>
                  <a:pt x="88" y="597434"/>
                </a:cubicBezTo>
                <a:lnTo>
                  <a:pt x="31370" y="379001"/>
                </a:lnTo>
                <a:cubicBezTo>
                  <a:pt x="32074" y="373847"/>
                  <a:pt x="34733" y="373379"/>
                  <a:pt x="37236" y="377986"/>
                </a:cubicBezTo>
                <a:lnTo>
                  <a:pt x="75792" y="482009"/>
                </a:lnTo>
                <a:lnTo>
                  <a:pt x="348810" y="209378"/>
                </a:lnTo>
                <a:lnTo>
                  <a:pt x="355145" y="124176"/>
                </a:lnTo>
                <a:cubicBezTo>
                  <a:pt x="355536" y="118944"/>
                  <a:pt x="358898" y="111681"/>
                  <a:pt x="362652" y="107932"/>
                </a:cubicBezTo>
                <a:close/>
                <a:moveTo>
                  <a:pt x="468580" y="2165"/>
                </a:moveTo>
                <a:cubicBezTo>
                  <a:pt x="472335" y="-1584"/>
                  <a:pt x="475308" y="-334"/>
                  <a:pt x="475308" y="4899"/>
                </a:cubicBezTo>
                <a:lnTo>
                  <a:pt x="474838" y="122064"/>
                </a:lnTo>
                <a:cubicBezTo>
                  <a:pt x="474760" y="127376"/>
                  <a:pt x="479062" y="131594"/>
                  <a:pt x="484304" y="131594"/>
                </a:cubicBezTo>
                <a:lnTo>
                  <a:pt x="601016" y="131594"/>
                </a:lnTo>
                <a:cubicBezTo>
                  <a:pt x="606336" y="131594"/>
                  <a:pt x="607587" y="134640"/>
                  <a:pt x="603832" y="138389"/>
                </a:cubicBezTo>
                <a:lnTo>
                  <a:pt x="566440" y="175726"/>
                </a:lnTo>
                <a:cubicBezTo>
                  <a:pt x="562686" y="179475"/>
                  <a:pt x="555411" y="182521"/>
                  <a:pt x="550091" y="182521"/>
                </a:cubicBezTo>
                <a:lnTo>
                  <a:pt x="433379" y="182521"/>
                </a:lnTo>
                <a:cubicBezTo>
                  <a:pt x="428138" y="182521"/>
                  <a:pt x="423835" y="178225"/>
                  <a:pt x="423835" y="172914"/>
                </a:cubicBezTo>
                <a:lnTo>
                  <a:pt x="423835" y="56373"/>
                </a:lnTo>
                <a:cubicBezTo>
                  <a:pt x="423835" y="51140"/>
                  <a:pt x="426808" y="43798"/>
                  <a:pt x="430563" y="40048"/>
                </a:cubicBezTo>
                <a:close/>
              </a:path>
            </a:pathLst>
          </a:custGeom>
          <a:solidFill>
            <a:schemeClr val="accent1"/>
          </a:solidFill>
          <a:ln>
            <a:noFill/>
          </a:ln>
        </p:spPr>
      </p:sp>
      <p:pic>
        <p:nvPicPr>
          <p:cNvPr id="19" name="图片 18">
            <a:extLst>
              <a:ext uri="{FF2B5EF4-FFF2-40B4-BE49-F238E27FC236}">
                <a16:creationId xmlns:a16="http://schemas.microsoft.com/office/drawing/2014/main" id="{AD628450-3EC0-4A7E-9C29-A2D6CDE2F416}"/>
              </a:ext>
            </a:extLst>
          </p:cNvPr>
          <p:cNvPicPr>
            <a:picLocks noChangeAspect="1"/>
          </p:cNvPicPr>
          <p:nvPr userDrawn="1"/>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r="35987"/>
          <a:stretch/>
        </p:blipFill>
        <p:spPr>
          <a:xfrm>
            <a:off x="467544" y="0"/>
            <a:ext cx="2154088" cy="438095"/>
          </a:xfrm>
          <a:prstGeom prst="rect">
            <a:avLst/>
          </a:prstGeom>
        </p:spPr>
      </p:pic>
      <p:sp>
        <p:nvSpPr>
          <p:cNvPr id="20" name="文本框 19">
            <a:extLst>
              <a:ext uri="{FF2B5EF4-FFF2-40B4-BE49-F238E27FC236}">
                <a16:creationId xmlns:a16="http://schemas.microsoft.com/office/drawing/2014/main" id="{24259917-20F3-4359-8373-1C6A03320463}"/>
              </a:ext>
            </a:extLst>
          </p:cNvPr>
          <p:cNvSpPr txBox="1"/>
          <p:nvPr userDrawn="1"/>
        </p:nvSpPr>
        <p:spPr>
          <a:xfrm>
            <a:off x="1172553" y="717689"/>
            <a:ext cx="7649804" cy="707886"/>
          </a:xfrm>
          <a:prstGeom prst="rect">
            <a:avLst/>
          </a:prstGeom>
          <a:noFill/>
        </p:spPr>
        <p:txBody>
          <a:bodyPr vert="horz"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40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r>
              <a:rPr lang="zh-CN" altLang="en-US" sz="40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卫星导航定位技术应用</a:t>
            </a:r>
            <a:r>
              <a:rPr lang="en-US" altLang="zh-CN" sz="40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endParaRPr lang="zh-CN" altLang="en-US" sz="4000" spc="300" baseline="0" dirty="0">
              <a:effectLst>
                <a:glow rad="63500">
                  <a:schemeClr val="accent2">
                    <a:satMod val="175000"/>
                    <a:alpha val="40000"/>
                  </a:schemeClr>
                </a:glow>
              </a:effectLst>
            </a:endParaRPr>
          </a:p>
        </p:txBody>
      </p:sp>
    </p:spTree>
    <p:extLst>
      <p:ext uri="{BB962C8B-B14F-4D97-AF65-F5344CB8AC3E}">
        <p14:creationId xmlns:p14="http://schemas.microsoft.com/office/powerpoint/2010/main" val="397275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6CC558C9-DBE8-426D-9B75-B358C89CA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583C8C39-C8AA-4951-B12C-67E828C330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D69B32F-9BCF-4802-8257-2C5EB5360535}"/>
              </a:ext>
            </a:extLst>
          </p:cNvPr>
          <p:cNvSpPr>
            <a:spLocks noGrp="1" noChangeArrowheads="1"/>
          </p:cNvSpPr>
          <p:nvPr>
            <p:ph type="sldNum" sz="quarter" idx="12"/>
          </p:nvPr>
        </p:nvSpPr>
        <p:spPr>
          <a:ln/>
        </p:spPr>
        <p:txBody>
          <a:bodyPr/>
          <a:lstStyle>
            <a:lvl1pPr>
              <a:defRPr/>
            </a:lvl1pPr>
          </a:lstStyle>
          <a:p>
            <a:pPr>
              <a:defRPr/>
            </a:pPr>
            <a:fld id="{2793DAF7-9EAA-4DCD-949F-A07FB9F97B20}" type="slidenum">
              <a:rPr lang="zh-CN" altLang="en-US"/>
              <a:pPr>
                <a:defRPr/>
              </a:pPr>
              <a:t>‹#›</a:t>
            </a:fld>
            <a:endParaRPr lang="en-US" altLang="zh-CN"/>
          </a:p>
        </p:txBody>
      </p:sp>
    </p:spTree>
    <p:extLst>
      <p:ext uri="{BB962C8B-B14F-4D97-AF65-F5344CB8AC3E}">
        <p14:creationId xmlns:p14="http://schemas.microsoft.com/office/powerpoint/2010/main" val="5626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188913"/>
            <a:ext cx="2009775" cy="5699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00113" y="188913"/>
            <a:ext cx="5881687" cy="5699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67DD240C-0985-46E2-B96C-AF0B38FB52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CAC31884-6731-49D1-B9A0-2F69E8F9B2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BADCF4F-772E-4FC0-8B80-2F51153ED944}"/>
              </a:ext>
            </a:extLst>
          </p:cNvPr>
          <p:cNvSpPr>
            <a:spLocks noGrp="1" noChangeArrowheads="1"/>
          </p:cNvSpPr>
          <p:nvPr>
            <p:ph type="sldNum" sz="quarter" idx="12"/>
          </p:nvPr>
        </p:nvSpPr>
        <p:spPr>
          <a:ln/>
        </p:spPr>
        <p:txBody>
          <a:bodyPr/>
          <a:lstStyle>
            <a:lvl1pPr>
              <a:defRPr/>
            </a:lvl1pPr>
          </a:lstStyle>
          <a:p>
            <a:pPr>
              <a:defRPr/>
            </a:pPr>
            <a:fld id="{9CDA6C31-EADE-4CE0-8FCE-9EF163FE1164}" type="slidenum">
              <a:rPr lang="zh-CN" altLang="en-US"/>
              <a:pPr>
                <a:defRPr/>
              </a:pPr>
              <a:t>‹#›</a:t>
            </a:fld>
            <a:endParaRPr lang="en-US" altLang="zh-CN"/>
          </a:p>
        </p:txBody>
      </p:sp>
    </p:spTree>
    <p:extLst>
      <p:ext uri="{BB962C8B-B14F-4D97-AF65-F5344CB8AC3E}">
        <p14:creationId xmlns:p14="http://schemas.microsoft.com/office/powerpoint/2010/main" val="46578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88913"/>
            <a:ext cx="7793037" cy="1125537"/>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62513" y="17732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62513" y="39068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7">
            <a:extLst>
              <a:ext uri="{FF2B5EF4-FFF2-40B4-BE49-F238E27FC236}">
                <a16:creationId xmlns:a16="http://schemas.microsoft.com/office/drawing/2014/main" id="{DAF5F952-6604-4C1E-8414-82919E4701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9E1B23DA-256E-4675-AD7F-6054C615E4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9">
            <a:extLst>
              <a:ext uri="{FF2B5EF4-FFF2-40B4-BE49-F238E27FC236}">
                <a16:creationId xmlns:a16="http://schemas.microsoft.com/office/drawing/2014/main" id="{A1DAF414-33E5-4E55-B6A7-7FE33088A9B9}"/>
              </a:ext>
            </a:extLst>
          </p:cNvPr>
          <p:cNvSpPr>
            <a:spLocks noGrp="1" noChangeArrowheads="1"/>
          </p:cNvSpPr>
          <p:nvPr>
            <p:ph type="sldNum" sz="quarter" idx="12"/>
          </p:nvPr>
        </p:nvSpPr>
        <p:spPr>
          <a:ln/>
        </p:spPr>
        <p:txBody>
          <a:bodyPr/>
          <a:lstStyle>
            <a:lvl1pPr>
              <a:defRPr/>
            </a:lvl1pPr>
          </a:lstStyle>
          <a:p>
            <a:pPr>
              <a:defRPr/>
            </a:pPr>
            <a:fld id="{ED5B4745-FCFF-4549-986D-3DAD58D30F5E}" type="slidenum">
              <a:rPr lang="zh-CN" altLang="en-US"/>
              <a:pPr>
                <a:defRPr/>
              </a:pPr>
              <a:t>‹#›</a:t>
            </a:fld>
            <a:endParaRPr lang="en-US" altLang="zh-CN"/>
          </a:p>
        </p:txBody>
      </p:sp>
    </p:spTree>
    <p:extLst>
      <p:ext uri="{BB962C8B-B14F-4D97-AF65-F5344CB8AC3E}">
        <p14:creationId xmlns:p14="http://schemas.microsoft.com/office/powerpoint/2010/main" val="3857868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88913"/>
            <a:ext cx="7793037" cy="1125537"/>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2513" y="1773238"/>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a:extLst>
              <a:ext uri="{FF2B5EF4-FFF2-40B4-BE49-F238E27FC236}">
                <a16:creationId xmlns:a16="http://schemas.microsoft.com/office/drawing/2014/main" id="{565DFCAE-4FD2-4EB1-A2A0-F77C1B731B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8C9D2017-34B7-49A3-942E-9533541B689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D15A98D2-B3E4-45F4-B332-E7D66FE93D13}"/>
              </a:ext>
            </a:extLst>
          </p:cNvPr>
          <p:cNvSpPr>
            <a:spLocks noGrp="1" noChangeArrowheads="1"/>
          </p:cNvSpPr>
          <p:nvPr>
            <p:ph type="sldNum" sz="quarter" idx="12"/>
          </p:nvPr>
        </p:nvSpPr>
        <p:spPr>
          <a:ln/>
        </p:spPr>
        <p:txBody>
          <a:bodyPr/>
          <a:lstStyle>
            <a:lvl1pPr>
              <a:defRPr/>
            </a:lvl1pPr>
          </a:lstStyle>
          <a:p>
            <a:pPr>
              <a:defRPr/>
            </a:pPr>
            <a:fld id="{AFA7D91A-904F-4A34-AAF1-B75AA8F06CEA}" type="slidenum">
              <a:rPr lang="zh-CN" altLang="en-US"/>
              <a:pPr>
                <a:defRPr/>
              </a:pPr>
              <a:t>‹#›</a:t>
            </a:fld>
            <a:endParaRPr lang="en-US" altLang="zh-CN"/>
          </a:p>
        </p:txBody>
      </p:sp>
    </p:spTree>
    <p:extLst>
      <p:ext uri="{BB962C8B-B14F-4D97-AF65-F5344CB8AC3E}">
        <p14:creationId xmlns:p14="http://schemas.microsoft.com/office/powerpoint/2010/main" val="3646976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188913"/>
            <a:ext cx="7793037" cy="1125537"/>
          </a:xfrm>
        </p:spPr>
        <p:txBody>
          <a:bodyPr/>
          <a:lstStyle/>
          <a:p>
            <a:r>
              <a:rPr lang="zh-CN" altLang="en-US"/>
              <a:t>单击此处编辑母版标题样式</a:t>
            </a:r>
          </a:p>
        </p:txBody>
      </p:sp>
      <p:sp>
        <p:nvSpPr>
          <p:cNvPr id="3" name="内容占位符 2"/>
          <p:cNvSpPr>
            <a:spLocks noGrp="1"/>
          </p:cNvSpPr>
          <p:nvPr>
            <p:ph sz="quarter" idx="1"/>
          </p:nvPr>
        </p:nvSpPr>
        <p:spPr>
          <a:xfrm>
            <a:off x="900113" y="17732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62513" y="17732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00113" y="39068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62513" y="3906838"/>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a:extLst>
              <a:ext uri="{FF2B5EF4-FFF2-40B4-BE49-F238E27FC236}">
                <a16:creationId xmlns:a16="http://schemas.microsoft.com/office/drawing/2014/main" id="{87135FD0-B84D-4D37-95AF-EACB9781E8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C9B18D96-49DC-44EE-ADAA-E37A7A060D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EFB308F2-887F-4722-8309-293586E75D74}"/>
              </a:ext>
            </a:extLst>
          </p:cNvPr>
          <p:cNvSpPr>
            <a:spLocks noGrp="1" noChangeArrowheads="1"/>
          </p:cNvSpPr>
          <p:nvPr>
            <p:ph type="sldNum" sz="quarter" idx="12"/>
          </p:nvPr>
        </p:nvSpPr>
        <p:spPr>
          <a:ln/>
        </p:spPr>
        <p:txBody>
          <a:bodyPr/>
          <a:lstStyle>
            <a:lvl1pPr>
              <a:defRPr/>
            </a:lvl1pPr>
          </a:lstStyle>
          <a:p>
            <a:pPr>
              <a:defRPr/>
            </a:pPr>
            <a:fld id="{96E4C571-45C7-4B0B-BBE7-D66079FA5230}" type="slidenum">
              <a:rPr lang="zh-CN" altLang="en-US"/>
              <a:pPr>
                <a:defRPr/>
              </a:pPr>
              <a:t>‹#›</a:t>
            </a:fld>
            <a:endParaRPr lang="en-US" altLang="zh-CN"/>
          </a:p>
        </p:txBody>
      </p:sp>
    </p:spTree>
    <p:extLst>
      <p:ext uri="{BB962C8B-B14F-4D97-AF65-F5344CB8AC3E}">
        <p14:creationId xmlns:p14="http://schemas.microsoft.com/office/powerpoint/2010/main" val="3199897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188913"/>
            <a:ext cx="7793037" cy="1125537"/>
          </a:xfrm>
        </p:spPr>
        <p:txBody>
          <a:bodyPr/>
          <a:lstStyle/>
          <a:p>
            <a:r>
              <a:rPr lang="zh-CN" altLang="en-US"/>
              <a:t>单击此处编辑母版标题样式</a:t>
            </a:r>
          </a:p>
        </p:txBody>
      </p:sp>
      <p:sp>
        <p:nvSpPr>
          <p:cNvPr id="3" name="表格占位符 2"/>
          <p:cNvSpPr>
            <a:spLocks noGrp="1"/>
          </p:cNvSpPr>
          <p:nvPr>
            <p:ph type="tbl" idx="1"/>
          </p:nvPr>
        </p:nvSpPr>
        <p:spPr>
          <a:xfrm>
            <a:off x="900113" y="1773238"/>
            <a:ext cx="7772400" cy="4114800"/>
          </a:xfrm>
        </p:spPr>
        <p:txBody>
          <a:bodyPr/>
          <a:lstStyle/>
          <a:p>
            <a:pPr lvl="0"/>
            <a:endParaRPr lang="zh-CN" altLang="en-US" noProof="0"/>
          </a:p>
        </p:txBody>
      </p:sp>
      <p:sp>
        <p:nvSpPr>
          <p:cNvPr id="4" name="Rectangle 7">
            <a:extLst>
              <a:ext uri="{FF2B5EF4-FFF2-40B4-BE49-F238E27FC236}">
                <a16:creationId xmlns:a16="http://schemas.microsoft.com/office/drawing/2014/main" id="{85011D99-6A48-42BB-8ADF-62C05C9176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0B6FB5FC-D7D0-4BFE-8FB5-2C9D75B067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482F950C-BA1D-45FF-93C6-C7642C6BDDA8}"/>
              </a:ext>
            </a:extLst>
          </p:cNvPr>
          <p:cNvSpPr>
            <a:spLocks noGrp="1" noChangeArrowheads="1"/>
          </p:cNvSpPr>
          <p:nvPr>
            <p:ph type="sldNum" sz="quarter" idx="12"/>
          </p:nvPr>
        </p:nvSpPr>
        <p:spPr>
          <a:ln/>
        </p:spPr>
        <p:txBody>
          <a:bodyPr/>
          <a:lstStyle>
            <a:lvl1pPr>
              <a:defRPr/>
            </a:lvl1pPr>
          </a:lstStyle>
          <a:p>
            <a:pPr>
              <a:defRPr/>
            </a:pPr>
            <a:fld id="{271C4968-B896-4789-8C8E-F5E20E068D61}" type="slidenum">
              <a:rPr lang="zh-CN" altLang="en-US"/>
              <a:pPr>
                <a:defRPr/>
              </a:pPr>
              <a:t>‹#›</a:t>
            </a:fld>
            <a:endParaRPr lang="en-US" altLang="zh-CN"/>
          </a:p>
        </p:txBody>
      </p:sp>
    </p:spTree>
    <p:extLst>
      <p:ext uri="{BB962C8B-B14F-4D97-AF65-F5344CB8AC3E}">
        <p14:creationId xmlns:p14="http://schemas.microsoft.com/office/powerpoint/2010/main" val="4061928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438095"/>
            <a:ext cx="7793037" cy="876355"/>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2DFA3D5D-865F-4E3A-9592-BF8791FB6B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20C989AC-616C-4D8A-B298-8E9A52CB9C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1F67BAA5-36A6-4D11-AC88-FA9006C97C6F}"/>
              </a:ext>
            </a:extLst>
          </p:cNvPr>
          <p:cNvSpPr>
            <a:spLocks noGrp="1" noChangeArrowheads="1"/>
          </p:cNvSpPr>
          <p:nvPr>
            <p:ph type="sldNum" sz="quarter" idx="12"/>
          </p:nvPr>
        </p:nvSpPr>
        <p:spPr>
          <a:ln/>
        </p:spPr>
        <p:txBody>
          <a:bodyPr/>
          <a:lstStyle>
            <a:lvl1pPr>
              <a:defRPr/>
            </a:lvl1pPr>
          </a:lstStyle>
          <a:p>
            <a:pPr>
              <a:defRPr/>
            </a:pPr>
            <a:fld id="{59911F50-B856-4E99-932A-3E5935C4E560}" type="slidenum">
              <a:rPr lang="zh-CN" altLang="en-US"/>
              <a:pPr>
                <a:defRPr/>
              </a:pPr>
              <a:t>‹#›</a:t>
            </a:fld>
            <a:endParaRPr lang="en-US" altLang="zh-CN"/>
          </a:p>
        </p:txBody>
      </p:sp>
    </p:spTree>
    <p:extLst>
      <p:ext uri="{BB962C8B-B14F-4D97-AF65-F5344CB8AC3E}">
        <p14:creationId xmlns:p14="http://schemas.microsoft.com/office/powerpoint/2010/main" val="3210482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a:extLst>
              <a:ext uri="{FF2B5EF4-FFF2-40B4-BE49-F238E27FC236}">
                <a16:creationId xmlns:a16="http://schemas.microsoft.com/office/drawing/2014/main" id="{F6E0F2B3-A0B6-4D00-A55B-F5F2891026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BC8AB67D-D6FB-403D-9613-085DF0D832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69C6F783-A8DA-4446-AEB7-CD174688A876}"/>
              </a:ext>
            </a:extLst>
          </p:cNvPr>
          <p:cNvSpPr>
            <a:spLocks noGrp="1" noChangeArrowheads="1"/>
          </p:cNvSpPr>
          <p:nvPr>
            <p:ph type="sldNum" sz="quarter" idx="12"/>
          </p:nvPr>
        </p:nvSpPr>
        <p:spPr>
          <a:ln/>
        </p:spPr>
        <p:txBody>
          <a:bodyPr/>
          <a:lstStyle>
            <a:lvl1pPr>
              <a:defRPr/>
            </a:lvl1pPr>
          </a:lstStyle>
          <a:p>
            <a:pPr>
              <a:defRPr/>
            </a:pPr>
            <a:fld id="{4937E172-1C43-4D85-8F29-130D73F3A3C3}" type="slidenum">
              <a:rPr lang="zh-CN" altLang="en-US"/>
              <a:pPr>
                <a:defRPr/>
              </a:pPr>
              <a:t>‹#›</a:t>
            </a:fld>
            <a:endParaRPr lang="en-US" altLang="zh-CN"/>
          </a:p>
        </p:txBody>
      </p:sp>
    </p:spTree>
    <p:extLst>
      <p:ext uri="{BB962C8B-B14F-4D97-AF65-F5344CB8AC3E}">
        <p14:creationId xmlns:p14="http://schemas.microsoft.com/office/powerpoint/2010/main" val="2479617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00113" y="17732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62513" y="17732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a:extLst>
              <a:ext uri="{FF2B5EF4-FFF2-40B4-BE49-F238E27FC236}">
                <a16:creationId xmlns:a16="http://schemas.microsoft.com/office/drawing/2014/main" id="{A52E55F1-C348-4471-AF83-E26961561D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FBC7E8F9-EB70-4B32-9235-75557D24C1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46FFE88F-A81A-4561-83C8-2B5859ADA2D2}"/>
              </a:ext>
            </a:extLst>
          </p:cNvPr>
          <p:cNvSpPr>
            <a:spLocks noGrp="1" noChangeArrowheads="1"/>
          </p:cNvSpPr>
          <p:nvPr>
            <p:ph type="sldNum" sz="quarter" idx="12"/>
          </p:nvPr>
        </p:nvSpPr>
        <p:spPr>
          <a:ln/>
        </p:spPr>
        <p:txBody>
          <a:bodyPr/>
          <a:lstStyle>
            <a:lvl1pPr>
              <a:defRPr/>
            </a:lvl1pPr>
          </a:lstStyle>
          <a:p>
            <a:pPr>
              <a:defRPr/>
            </a:pPr>
            <a:fld id="{94C56BDC-ABE0-409A-888D-9A682C3757AA}" type="slidenum">
              <a:rPr lang="zh-CN" altLang="en-US"/>
              <a:pPr>
                <a:defRPr/>
              </a:pPr>
              <a:t>‹#›</a:t>
            </a:fld>
            <a:endParaRPr lang="en-US" altLang="zh-CN"/>
          </a:p>
        </p:txBody>
      </p:sp>
    </p:spTree>
    <p:extLst>
      <p:ext uri="{BB962C8B-B14F-4D97-AF65-F5344CB8AC3E}">
        <p14:creationId xmlns:p14="http://schemas.microsoft.com/office/powerpoint/2010/main" val="55663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a:extLst>
              <a:ext uri="{FF2B5EF4-FFF2-40B4-BE49-F238E27FC236}">
                <a16:creationId xmlns:a16="http://schemas.microsoft.com/office/drawing/2014/main" id="{1058B205-3C4B-41F3-89C8-A653EBE3843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8B4C33B4-69B3-4445-9D8C-00C43DBAC1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a:extLst>
              <a:ext uri="{FF2B5EF4-FFF2-40B4-BE49-F238E27FC236}">
                <a16:creationId xmlns:a16="http://schemas.microsoft.com/office/drawing/2014/main" id="{E3FA0C30-57A2-45C8-AE78-5BB0DD9575EC}"/>
              </a:ext>
            </a:extLst>
          </p:cNvPr>
          <p:cNvSpPr>
            <a:spLocks noGrp="1" noChangeArrowheads="1"/>
          </p:cNvSpPr>
          <p:nvPr>
            <p:ph type="sldNum" sz="quarter" idx="12"/>
          </p:nvPr>
        </p:nvSpPr>
        <p:spPr>
          <a:ln/>
        </p:spPr>
        <p:txBody>
          <a:bodyPr/>
          <a:lstStyle>
            <a:lvl1pPr>
              <a:defRPr/>
            </a:lvl1pPr>
          </a:lstStyle>
          <a:p>
            <a:pPr>
              <a:defRPr/>
            </a:pPr>
            <a:fld id="{9B05C406-8ACA-46E2-BA6F-E328DDC78595}" type="slidenum">
              <a:rPr lang="zh-CN" altLang="en-US"/>
              <a:pPr>
                <a:defRPr/>
              </a:pPr>
              <a:t>‹#›</a:t>
            </a:fld>
            <a:endParaRPr lang="en-US" altLang="zh-CN"/>
          </a:p>
        </p:txBody>
      </p:sp>
    </p:spTree>
    <p:extLst>
      <p:ext uri="{BB962C8B-B14F-4D97-AF65-F5344CB8AC3E}">
        <p14:creationId xmlns:p14="http://schemas.microsoft.com/office/powerpoint/2010/main" val="335757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a:extLst>
              <a:ext uri="{FF2B5EF4-FFF2-40B4-BE49-F238E27FC236}">
                <a16:creationId xmlns:a16="http://schemas.microsoft.com/office/drawing/2014/main" id="{D0B78EAE-A6D3-4E79-BA9B-3DBB6D3B52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5D0079A1-07F7-462B-87ED-7BF49B197D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9">
            <a:extLst>
              <a:ext uri="{FF2B5EF4-FFF2-40B4-BE49-F238E27FC236}">
                <a16:creationId xmlns:a16="http://schemas.microsoft.com/office/drawing/2014/main" id="{89B06720-1B13-49AC-B639-EF1295DCD892}"/>
              </a:ext>
            </a:extLst>
          </p:cNvPr>
          <p:cNvSpPr>
            <a:spLocks noGrp="1" noChangeArrowheads="1"/>
          </p:cNvSpPr>
          <p:nvPr>
            <p:ph type="sldNum" sz="quarter" idx="12"/>
          </p:nvPr>
        </p:nvSpPr>
        <p:spPr>
          <a:ln/>
        </p:spPr>
        <p:txBody>
          <a:bodyPr/>
          <a:lstStyle>
            <a:lvl1pPr>
              <a:defRPr/>
            </a:lvl1pPr>
          </a:lstStyle>
          <a:p>
            <a:pPr>
              <a:defRPr/>
            </a:pPr>
            <a:fld id="{F521A4C3-A243-44CB-8FD6-3DB1C5C4F463}" type="slidenum">
              <a:rPr lang="zh-CN" altLang="en-US"/>
              <a:pPr>
                <a:defRPr/>
              </a:pPr>
              <a:t>‹#›</a:t>
            </a:fld>
            <a:endParaRPr lang="en-US" altLang="zh-CN"/>
          </a:p>
        </p:txBody>
      </p:sp>
    </p:spTree>
    <p:extLst>
      <p:ext uri="{BB962C8B-B14F-4D97-AF65-F5344CB8AC3E}">
        <p14:creationId xmlns:p14="http://schemas.microsoft.com/office/powerpoint/2010/main" val="70875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0D2504FF-9994-4F71-99AC-5880A39D07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a:extLst>
              <a:ext uri="{FF2B5EF4-FFF2-40B4-BE49-F238E27FC236}">
                <a16:creationId xmlns:a16="http://schemas.microsoft.com/office/drawing/2014/main" id="{F8F6279D-750F-4E0F-9CBB-B5118F4F8B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a:extLst>
              <a:ext uri="{FF2B5EF4-FFF2-40B4-BE49-F238E27FC236}">
                <a16:creationId xmlns:a16="http://schemas.microsoft.com/office/drawing/2014/main" id="{88BF607B-ED49-4EE6-92DE-4B2BEC8DFA4C}"/>
              </a:ext>
            </a:extLst>
          </p:cNvPr>
          <p:cNvSpPr>
            <a:spLocks noGrp="1" noChangeArrowheads="1"/>
          </p:cNvSpPr>
          <p:nvPr>
            <p:ph type="sldNum" sz="quarter" idx="12"/>
          </p:nvPr>
        </p:nvSpPr>
        <p:spPr>
          <a:ln/>
        </p:spPr>
        <p:txBody>
          <a:bodyPr/>
          <a:lstStyle>
            <a:lvl1pPr>
              <a:defRPr/>
            </a:lvl1pPr>
          </a:lstStyle>
          <a:p>
            <a:pPr>
              <a:defRPr/>
            </a:pPr>
            <a:fld id="{20728FC0-80CD-4DCA-958A-A19915124718}" type="slidenum">
              <a:rPr lang="zh-CN" altLang="en-US"/>
              <a:pPr>
                <a:defRPr/>
              </a:pPr>
              <a:t>‹#›</a:t>
            </a:fld>
            <a:endParaRPr lang="en-US" altLang="zh-CN"/>
          </a:p>
        </p:txBody>
      </p:sp>
    </p:spTree>
    <p:extLst>
      <p:ext uri="{BB962C8B-B14F-4D97-AF65-F5344CB8AC3E}">
        <p14:creationId xmlns:p14="http://schemas.microsoft.com/office/powerpoint/2010/main" val="309407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a:extLst>
              <a:ext uri="{FF2B5EF4-FFF2-40B4-BE49-F238E27FC236}">
                <a16:creationId xmlns:a16="http://schemas.microsoft.com/office/drawing/2014/main" id="{C96FB00F-BE55-471F-9A56-73665AAD8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76CE74CF-E02F-4518-960A-E2190DAAAB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85FF521F-C666-4D5F-85EF-9987C4235829}"/>
              </a:ext>
            </a:extLst>
          </p:cNvPr>
          <p:cNvSpPr>
            <a:spLocks noGrp="1" noChangeArrowheads="1"/>
          </p:cNvSpPr>
          <p:nvPr>
            <p:ph type="sldNum" sz="quarter" idx="12"/>
          </p:nvPr>
        </p:nvSpPr>
        <p:spPr>
          <a:ln/>
        </p:spPr>
        <p:txBody>
          <a:bodyPr/>
          <a:lstStyle>
            <a:lvl1pPr>
              <a:defRPr/>
            </a:lvl1pPr>
          </a:lstStyle>
          <a:p>
            <a:pPr>
              <a:defRPr/>
            </a:pPr>
            <a:fld id="{608667CE-DF03-4443-A934-56C8340277AE}" type="slidenum">
              <a:rPr lang="zh-CN" altLang="en-US"/>
              <a:pPr>
                <a:defRPr/>
              </a:pPr>
              <a:t>‹#›</a:t>
            </a:fld>
            <a:endParaRPr lang="en-US" altLang="zh-CN"/>
          </a:p>
        </p:txBody>
      </p:sp>
    </p:spTree>
    <p:extLst>
      <p:ext uri="{BB962C8B-B14F-4D97-AF65-F5344CB8AC3E}">
        <p14:creationId xmlns:p14="http://schemas.microsoft.com/office/powerpoint/2010/main" val="215439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a:extLst>
              <a:ext uri="{FF2B5EF4-FFF2-40B4-BE49-F238E27FC236}">
                <a16:creationId xmlns:a16="http://schemas.microsoft.com/office/drawing/2014/main" id="{B22C4216-D711-48FB-B25B-856BCC09F0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EACC4E7D-3799-436F-9D43-B53BDF05CC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a:extLst>
              <a:ext uri="{FF2B5EF4-FFF2-40B4-BE49-F238E27FC236}">
                <a16:creationId xmlns:a16="http://schemas.microsoft.com/office/drawing/2014/main" id="{6D64A355-6B87-41D0-A07A-C6B734A7B27C}"/>
              </a:ext>
            </a:extLst>
          </p:cNvPr>
          <p:cNvSpPr>
            <a:spLocks noGrp="1" noChangeArrowheads="1"/>
          </p:cNvSpPr>
          <p:nvPr>
            <p:ph type="sldNum" sz="quarter" idx="12"/>
          </p:nvPr>
        </p:nvSpPr>
        <p:spPr>
          <a:ln/>
        </p:spPr>
        <p:txBody>
          <a:bodyPr/>
          <a:lstStyle>
            <a:lvl1pPr>
              <a:defRPr/>
            </a:lvl1pPr>
          </a:lstStyle>
          <a:p>
            <a:pPr>
              <a:defRPr/>
            </a:pPr>
            <a:fld id="{9FB5B39E-54D0-40CE-9CE8-DD466D63F82D}" type="slidenum">
              <a:rPr lang="zh-CN" altLang="en-US"/>
              <a:pPr>
                <a:defRPr/>
              </a:pPr>
              <a:t>‹#›</a:t>
            </a:fld>
            <a:endParaRPr lang="en-US" altLang="zh-CN"/>
          </a:p>
        </p:txBody>
      </p:sp>
    </p:spTree>
    <p:extLst>
      <p:ext uri="{BB962C8B-B14F-4D97-AF65-F5344CB8AC3E}">
        <p14:creationId xmlns:p14="http://schemas.microsoft.com/office/powerpoint/2010/main" val="2747755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7" name="Rectangle 5">
            <a:extLst>
              <a:ext uri="{FF2B5EF4-FFF2-40B4-BE49-F238E27FC236}">
                <a16:creationId xmlns:a16="http://schemas.microsoft.com/office/drawing/2014/main" id="{7C4F8075-1924-4A4D-BBBF-C2437544CBE8}"/>
              </a:ext>
            </a:extLst>
          </p:cNvPr>
          <p:cNvSpPr>
            <a:spLocks noGrp="1" noChangeArrowheads="1"/>
          </p:cNvSpPr>
          <p:nvPr>
            <p:ph type="title"/>
          </p:nvPr>
        </p:nvSpPr>
        <p:spPr bwMode="auto">
          <a:xfrm>
            <a:off x="1150938" y="434281"/>
            <a:ext cx="7793037" cy="88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 name="Rectangle 6">
            <a:extLst>
              <a:ext uri="{FF2B5EF4-FFF2-40B4-BE49-F238E27FC236}">
                <a16:creationId xmlns:a16="http://schemas.microsoft.com/office/drawing/2014/main" id="{AED482C3-63A9-4A8B-92D1-877C5644808E}"/>
              </a:ext>
            </a:extLst>
          </p:cNvPr>
          <p:cNvSpPr>
            <a:spLocks noGrp="1" noChangeArrowheads="1"/>
          </p:cNvSpPr>
          <p:nvPr>
            <p:ph type="body" idx="1"/>
          </p:nvPr>
        </p:nvSpPr>
        <p:spPr bwMode="auto">
          <a:xfrm>
            <a:off x="900113" y="17732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Rectangle 7">
            <a:extLst>
              <a:ext uri="{FF2B5EF4-FFF2-40B4-BE49-F238E27FC236}">
                <a16:creationId xmlns:a16="http://schemas.microsoft.com/office/drawing/2014/main" id="{B48DFA08-B980-458D-BF25-093B2B07D0C3}"/>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ltLang="zh-CN"/>
          </a:p>
        </p:txBody>
      </p:sp>
      <p:sp>
        <p:nvSpPr>
          <p:cNvPr id="6152" name="Rectangle 8">
            <a:extLst>
              <a:ext uri="{FF2B5EF4-FFF2-40B4-BE49-F238E27FC236}">
                <a16:creationId xmlns:a16="http://schemas.microsoft.com/office/drawing/2014/main" id="{EB37CAA8-5CC1-4EFC-B282-6B52ABB72A2F}"/>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ltLang="zh-CN"/>
          </a:p>
        </p:txBody>
      </p:sp>
      <p:sp>
        <p:nvSpPr>
          <p:cNvPr id="6153" name="Rectangle 9">
            <a:extLst>
              <a:ext uri="{FF2B5EF4-FFF2-40B4-BE49-F238E27FC236}">
                <a16:creationId xmlns:a16="http://schemas.microsoft.com/office/drawing/2014/main" id="{1D0A7599-3A5E-4B65-8E20-9300E53C5E6F}"/>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1C358B79-D076-47DD-AB41-455843749A81}" type="slidenum">
              <a:rPr lang="zh-CN" altLang="en-US"/>
              <a:pPr>
                <a:defRPr/>
              </a:pPr>
              <a:t>‹#›</a:t>
            </a:fld>
            <a:endParaRPr lang="en-US" altLang="zh-CN"/>
          </a:p>
        </p:txBody>
      </p:sp>
      <p:sp>
        <p:nvSpPr>
          <p:cNvPr id="1041" name="Rectangle 17">
            <a:extLst>
              <a:ext uri="{FF2B5EF4-FFF2-40B4-BE49-F238E27FC236}">
                <a16:creationId xmlns:a16="http://schemas.microsoft.com/office/drawing/2014/main" id="{8BB60EEC-A5D8-411C-AB93-12936596F00A}"/>
              </a:ext>
            </a:extLst>
          </p:cNvPr>
          <p:cNvSpPr>
            <a:spLocks noChangeArrowheads="1"/>
          </p:cNvSpPr>
          <p:nvPr/>
        </p:nvSpPr>
        <p:spPr bwMode="auto">
          <a:xfrm>
            <a:off x="901700" y="1773238"/>
            <a:ext cx="8423275" cy="5084762"/>
          </a:xfrm>
          <a:prstGeom prst="rect">
            <a:avLst/>
          </a:prstGeom>
          <a:noFill/>
          <a:ln w="69850">
            <a:solidFill>
              <a:srgbClr val="3366FF"/>
            </a:solidFill>
            <a:miter lim="800000"/>
            <a:headEnd/>
            <a:tailEnd/>
          </a:ln>
          <a:effectLst/>
          <a:scene3d>
            <a:camera prst="legacyObliqueTopLeft"/>
            <a:lightRig rig="legacyFlat3" dir="t"/>
          </a:scene3d>
          <a:sp3d extrusionH="430200" prstMaterial="legacyMatte">
            <a:bevelT w="13500" h="13500" prst="angle"/>
            <a:bevelB w="13500" h="13500" prst="angle"/>
            <a:extrusionClr>
              <a:srgbClr val="3366FF"/>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flatTx/>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1043" name="Rectangle 25">
            <a:extLst>
              <a:ext uri="{FF2B5EF4-FFF2-40B4-BE49-F238E27FC236}">
                <a16:creationId xmlns:a16="http://schemas.microsoft.com/office/drawing/2014/main" id="{78D3B6F4-04B1-454E-B6D2-C1BA95C230FE}"/>
              </a:ext>
            </a:extLst>
          </p:cNvPr>
          <p:cNvSpPr>
            <a:spLocks noChangeArrowheads="1"/>
          </p:cNvSpPr>
          <p:nvPr/>
        </p:nvSpPr>
        <p:spPr bwMode="auto">
          <a:xfrm>
            <a:off x="34925" y="1485900"/>
            <a:ext cx="8459788" cy="142875"/>
          </a:xfrm>
          <a:prstGeom prst="rect">
            <a:avLst/>
          </a:prstGeom>
          <a:gradFill rotWithShape="1">
            <a:gsLst>
              <a:gs pos="0">
                <a:srgbClr val="5F5F5F"/>
              </a:gs>
              <a:gs pos="100000">
                <a:srgbClr val="2C2C2C"/>
              </a:gs>
            </a:gsLst>
            <a:path path="shape">
              <a:fillToRect l="50000" t="50000" r="50000" b="50000"/>
            </a:path>
          </a:gradFill>
          <a:ln>
            <a:noFill/>
          </a:ln>
          <a:effectLst>
            <a:prstShdw prst="shdw13" dist="53882" dir="13500000">
              <a:schemeClr val="bg2">
                <a:alpha val="50000"/>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pic>
        <p:nvPicPr>
          <p:cNvPr id="4" name="图片 3">
            <a:extLst>
              <a:ext uri="{FF2B5EF4-FFF2-40B4-BE49-F238E27FC236}">
                <a16:creationId xmlns:a16="http://schemas.microsoft.com/office/drawing/2014/main" id="{9E3A3E69-A353-4A74-BD27-6E9E6B4780AC}"/>
              </a:ext>
            </a:extLst>
          </p:cNvPr>
          <p:cNvPicPr>
            <a:picLocks noChangeAspect="1"/>
          </p:cNvPicPr>
          <p:nvPr userDrawn="1"/>
        </p:nvPicPr>
        <p:blipFill rotWithShape="1">
          <a:blip r:embed="rId17">
            <a:extLst>
              <a:ext uri="{BEBA8EAE-BF5A-486C-A8C5-ECC9F3942E4B}">
                <a14:imgProps xmlns:a14="http://schemas.microsoft.com/office/drawing/2010/main">
                  <a14:imgLayer r:embed="rId18">
                    <a14:imgEffect>
                      <a14:backgroundRemoval t="12667" b="96333" l="12667" r="90667">
                        <a14:foregroundMark x1="85667" y1="59000" x2="85667" y2="65333"/>
                        <a14:foregroundMark x1="85000" y1="66667" x2="85000" y2="66667"/>
                        <a14:foregroundMark x1="80000" y1="72667" x2="80000" y2="72667"/>
                        <a14:foregroundMark x1="81000" y1="83000" x2="81000" y2="83000"/>
                        <a14:foregroundMark x1="74667" y1="84667" x2="74667" y2="84667"/>
                        <a14:foregroundMark x1="72000" y1="78333" x2="73667" y2="82000"/>
                        <a14:foregroundMark x1="61333" y1="84000" x2="58000" y2="90000"/>
                        <a14:foregroundMark x1="62667" y1="87667" x2="60667" y2="92667"/>
                        <a14:foregroundMark x1="64333" y1="93333" x2="60000" y2="95667"/>
                        <a14:foregroundMark x1="83333" y1="38000" x2="87000" y2="46333"/>
                        <a14:foregroundMark x1="68333" y1="19667" x2="71000" y2="21667"/>
                        <a14:foregroundMark x1="75667" y1="31667" x2="79000" y2="26000"/>
                        <a14:foregroundMark x1="60333" y1="21333" x2="61333" y2="16000"/>
                        <a14:foregroundMark x1="61667" y1="13667" x2="61000" y2="12667"/>
                        <a14:foregroundMark x1="47208" y1="15667" x2="47000" y2="16000"/>
                        <a14:foregroundMark x1="48667" y1="13333" x2="47208" y2="15667"/>
                        <a14:foregroundMark x1="41487" y1="15667" x2="41333" y2="15000"/>
                        <a14:foregroundMark x1="42333" y1="19333" x2="41487" y2="15667"/>
                        <a14:foregroundMark x1="29000" y1="21333" x2="30333" y2="23667"/>
                        <a14:foregroundMark x1="17667" y1="40333" x2="18667" y2="45000"/>
                        <a14:foregroundMark x1="17000" y1="38000" x2="15333" y2="46000"/>
                        <a14:foregroundMark x1="12667" y1="47333" x2="17333" y2="49000"/>
                        <a14:foregroundMark x1="13667" y1="63000" x2="17333" y2="62000"/>
                        <a14:foregroundMark x1="44333" y1="96333" x2="44333" y2="96333"/>
                        <a14:backgroundMark x1="44333" y1="15667" x2="44333" y2="15667"/>
                      </a14:backgroundRemoval>
                    </a14:imgEffect>
                    <a14:imgEffect>
                      <a14:artisticPhotocopy/>
                    </a14:imgEffect>
                    <a14:imgEffect>
                      <a14:saturation sat="400000"/>
                    </a14:imgEffect>
                  </a14:imgLayer>
                </a14:imgProps>
              </a:ext>
              <a:ext uri="{28A0092B-C50C-407E-A947-70E740481C1C}">
                <a14:useLocalDpi xmlns:a14="http://schemas.microsoft.com/office/drawing/2010/main" val="0"/>
              </a:ext>
            </a:extLst>
          </a:blip>
          <a:srcRect l="8777" t="7677"/>
          <a:stretch/>
        </p:blipFill>
        <p:spPr>
          <a:xfrm>
            <a:off x="0" y="26845"/>
            <a:ext cx="373319" cy="377820"/>
          </a:xfrm>
          <a:prstGeom prst="rect">
            <a:avLst/>
          </a:prstGeom>
        </p:spPr>
      </p:pic>
      <p:sp>
        <p:nvSpPr>
          <p:cNvPr id="13" name="satellite_275244">
            <a:extLst>
              <a:ext uri="{FF2B5EF4-FFF2-40B4-BE49-F238E27FC236}">
                <a16:creationId xmlns:a16="http://schemas.microsoft.com/office/drawing/2014/main" id="{4BB8A88D-BFC2-4BBC-BA75-212AB41F39F9}"/>
              </a:ext>
            </a:extLst>
          </p:cNvPr>
          <p:cNvSpPr>
            <a:spLocks noChangeAspect="1"/>
          </p:cNvSpPr>
          <p:nvPr userDrawn="1"/>
        </p:nvSpPr>
        <p:spPr bwMode="auto">
          <a:xfrm>
            <a:off x="107504" y="552066"/>
            <a:ext cx="811598" cy="784598"/>
          </a:xfrm>
          <a:custGeom>
            <a:avLst/>
            <a:gdLst>
              <a:gd name="T0" fmla="*/ 4802 w 5782"/>
              <a:gd name="T1" fmla="*/ 526 h 5598"/>
              <a:gd name="T2" fmla="*/ 4802 w 5782"/>
              <a:gd name="T3" fmla="*/ 1435 h 5598"/>
              <a:gd name="T4" fmla="*/ 4587 w 5782"/>
              <a:gd name="T5" fmla="*/ 980 h 5598"/>
              <a:gd name="T6" fmla="*/ 5017 w 5782"/>
              <a:gd name="T7" fmla="*/ 980 h 5598"/>
              <a:gd name="T8" fmla="*/ 4587 w 5782"/>
              <a:gd name="T9" fmla="*/ 980 h 5598"/>
              <a:gd name="T10" fmla="*/ 4802 w 5782"/>
              <a:gd name="T11" fmla="*/ 2821 h 5598"/>
              <a:gd name="T12" fmla="*/ 5253 w 5782"/>
              <a:gd name="T13" fmla="*/ 2324 h 5598"/>
              <a:gd name="T14" fmla="*/ 4802 w 5782"/>
              <a:gd name="T15" fmla="*/ 0 h 5598"/>
              <a:gd name="T16" fmla="*/ 4350 w 5782"/>
              <a:gd name="T17" fmla="*/ 2324 h 5598"/>
              <a:gd name="T18" fmla="*/ 4802 w 5782"/>
              <a:gd name="T19" fmla="*/ 240 h 5598"/>
              <a:gd name="T20" fmla="*/ 5040 w 5782"/>
              <a:gd name="T21" fmla="*/ 2216 h 5598"/>
              <a:gd name="T22" fmla="*/ 4802 w 5782"/>
              <a:gd name="T23" fmla="*/ 2581 h 5598"/>
              <a:gd name="T24" fmla="*/ 4564 w 5782"/>
              <a:gd name="T25" fmla="*/ 2216 h 5598"/>
              <a:gd name="T26" fmla="*/ 4802 w 5782"/>
              <a:gd name="T27" fmla="*/ 240 h 5598"/>
              <a:gd name="T28" fmla="*/ 5161 w 5782"/>
              <a:gd name="T29" fmla="*/ 2897 h 5598"/>
              <a:gd name="T30" fmla="*/ 3652 w 5782"/>
              <a:gd name="T31" fmla="*/ 3676 h 5598"/>
              <a:gd name="T32" fmla="*/ 3659 w 5782"/>
              <a:gd name="T33" fmla="*/ 2221 h 5598"/>
              <a:gd name="T34" fmla="*/ 3879 w 5782"/>
              <a:gd name="T35" fmla="*/ 2079 h 5598"/>
              <a:gd name="T36" fmla="*/ 3641 w 5782"/>
              <a:gd name="T37" fmla="*/ 1982 h 5598"/>
              <a:gd name="T38" fmla="*/ 3498 w 5782"/>
              <a:gd name="T39" fmla="*/ 569 h 5598"/>
              <a:gd name="T40" fmla="*/ 3576 w 5782"/>
              <a:gd name="T41" fmla="*/ 342 h 5598"/>
              <a:gd name="T42" fmla="*/ 2222 w 5782"/>
              <a:gd name="T43" fmla="*/ 239 h 5598"/>
              <a:gd name="T44" fmla="*/ 231 w 5782"/>
              <a:gd name="T45" fmla="*/ 1806 h 5598"/>
              <a:gd name="T46" fmla="*/ 0 w 5782"/>
              <a:gd name="T47" fmla="*/ 2897 h 5598"/>
              <a:gd name="T48" fmla="*/ 94 w 5782"/>
              <a:gd name="T49" fmla="*/ 3604 h 5598"/>
              <a:gd name="T50" fmla="*/ 2222 w 5782"/>
              <a:gd name="T51" fmla="*/ 5555 h 5598"/>
              <a:gd name="T52" fmla="*/ 3179 w 5782"/>
              <a:gd name="T53" fmla="*/ 5555 h 5598"/>
              <a:gd name="T54" fmla="*/ 5307 w 5782"/>
              <a:gd name="T55" fmla="*/ 3603 h 5598"/>
              <a:gd name="T56" fmla="*/ 5401 w 5782"/>
              <a:gd name="T57" fmla="*/ 2897 h 5598"/>
              <a:gd name="T58" fmla="*/ 3441 w 5782"/>
              <a:gd name="T59" fmla="*/ 2897 h 5598"/>
              <a:gd name="T60" fmla="*/ 2700 w 5782"/>
              <a:gd name="T61" fmla="*/ 3713 h 5598"/>
              <a:gd name="T62" fmla="*/ 1960 w 5782"/>
              <a:gd name="T63" fmla="*/ 2897 h 5598"/>
              <a:gd name="T64" fmla="*/ 2700 w 5782"/>
              <a:gd name="T65" fmla="*/ 2264 h 5598"/>
              <a:gd name="T66" fmla="*/ 3441 w 5782"/>
              <a:gd name="T67" fmla="*/ 2897 h 5598"/>
              <a:gd name="T68" fmla="*/ 2700 w 5782"/>
              <a:gd name="T69" fmla="*/ 437 h 5598"/>
              <a:gd name="T70" fmla="*/ 3402 w 5782"/>
              <a:gd name="T71" fmla="*/ 2001 h 5598"/>
              <a:gd name="T72" fmla="*/ 1999 w 5782"/>
              <a:gd name="T73" fmla="*/ 2001 h 5598"/>
              <a:gd name="T74" fmla="*/ 2043 w 5782"/>
              <a:gd name="T75" fmla="*/ 526 h 5598"/>
              <a:gd name="T76" fmla="*/ 507 w 5782"/>
              <a:gd name="T77" fmla="*/ 1783 h 5598"/>
              <a:gd name="T78" fmla="*/ 1858 w 5782"/>
              <a:gd name="T79" fmla="*/ 4544 h 5598"/>
              <a:gd name="T80" fmla="*/ 1770 w 5782"/>
              <a:gd name="T81" fmla="*/ 3918 h 5598"/>
              <a:gd name="T82" fmla="*/ 240 w 5782"/>
              <a:gd name="T83" fmla="*/ 2897 h 5598"/>
              <a:gd name="T84" fmla="*/ 1742 w 5782"/>
              <a:gd name="T85" fmla="*/ 2222 h 5598"/>
              <a:gd name="T86" fmla="*/ 1749 w 5782"/>
              <a:gd name="T87" fmla="*/ 3676 h 5598"/>
              <a:gd name="T88" fmla="*/ 850 w 5782"/>
              <a:gd name="T89" fmla="*/ 2897 h 5598"/>
              <a:gd name="T90" fmla="*/ 610 w 5782"/>
              <a:gd name="T91" fmla="*/ 2897 h 5598"/>
              <a:gd name="T92" fmla="*/ 306 w 5782"/>
              <a:gd name="T93" fmla="*/ 3465 h 5598"/>
              <a:gd name="T94" fmla="*/ 384 w 5782"/>
              <a:gd name="T95" fmla="*/ 3726 h 5598"/>
              <a:gd name="T96" fmla="*/ 1919 w 5782"/>
              <a:gd name="T97" fmla="*/ 4836 h 5598"/>
              <a:gd name="T98" fmla="*/ 384 w 5782"/>
              <a:gd name="T99" fmla="*/ 3726 h 5598"/>
              <a:gd name="T100" fmla="*/ 2700 w 5782"/>
              <a:gd name="T101" fmla="*/ 5358 h 5598"/>
              <a:gd name="T102" fmla="*/ 2188 w 5782"/>
              <a:gd name="T103" fmla="*/ 4924 h 5598"/>
              <a:gd name="T104" fmla="*/ 2820 w 5782"/>
              <a:gd name="T105" fmla="*/ 4867 h 5598"/>
              <a:gd name="T106" fmla="*/ 2124 w 5782"/>
              <a:gd name="T107" fmla="*/ 4655 h 5598"/>
              <a:gd name="T108" fmla="*/ 3388 w 5782"/>
              <a:gd name="T109" fmla="*/ 3934 h 5598"/>
              <a:gd name="T110" fmla="*/ 3358 w 5782"/>
              <a:gd name="T111" fmla="*/ 5269 h 5598"/>
              <a:gd name="T112" fmla="*/ 5017 w 5782"/>
              <a:gd name="T113" fmla="*/ 3726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2" h="5598">
                <a:moveTo>
                  <a:pt x="5257" y="980"/>
                </a:moveTo>
                <a:cubicBezTo>
                  <a:pt x="5257" y="730"/>
                  <a:pt x="5053" y="526"/>
                  <a:pt x="4802" y="526"/>
                </a:cubicBezTo>
                <a:cubicBezTo>
                  <a:pt x="4551" y="526"/>
                  <a:pt x="4347" y="730"/>
                  <a:pt x="4347" y="980"/>
                </a:cubicBezTo>
                <a:cubicBezTo>
                  <a:pt x="4347" y="1231"/>
                  <a:pt x="4551" y="1435"/>
                  <a:pt x="4802" y="1435"/>
                </a:cubicBezTo>
                <a:cubicBezTo>
                  <a:pt x="5053" y="1435"/>
                  <a:pt x="5257" y="1231"/>
                  <a:pt x="5257" y="980"/>
                </a:cubicBezTo>
                <a:close/>
                <a:moveTo>
                  <a:pt x="4587" y="980"/>
                </a:moveTo>
                <a:cubicBezTo>
                  <a:pt x="4587" y="862"/>
                  <a:pt x="4683" y="766"/>
                  <a:pt x="4802" y="766"/>
                </a:cubicBezTo>
                <a:cubicBezTo>
                  <a:pt x="4920" y="766"/>
                  <a:pt x="5017" y="862"/>
                  <a:pt x="5017" y="980"/>
                </a:cubicBezTo>
                <a:cubicBezTo>
                  <a:pt x="5017" y="1099"/>
                  <a:pt x="4920" y="1195"/>
                  <a:pt x="4802" y="1195"/>
                </a:cubicBezTo>
                <a:cubicBezTo>
                  <a:pt x="4683" y="1195"/>
                  <a:pt x="4587" y="1099"/>
                  <a:pt x="4587" y="980"/>
                </a:cubicBezTo>
                <a:close/>
                <a:moveTo>
                  <a:pt x="4475" y="2572"/>
                </a:moveTo>
                <a:cubicBezTo>
                  <a:pt x="4523" y="2671"/>
                  <a:pt x="4594" y="2821"/>
                  <a:pt x="4802" y="2821"/>
                </a:cubicBezTo>
                <a:cubicBezTo>
                  <a:pt x="5010" y="2821"/>
                  <a:pt x="5081" y="2671"/>
                  <a:pt x="5129" y="2572"/>
                </a:cubicBezTo>
                <a:cubicBezTo>
                  <a:pt x="5135" y="2559"/>
                  <a:pt x="5253" y="2324"/>
                  <a:pt x="5253" y="2324"/>
                </a:cubicBezTo>
                <a:cubicBezTo>
                  <a:pt x="5509" y="1822"/>
                  <a:pt x="5782" y="1262"/>
                  <a:pt x="5782" y="980"/>
                </a:cubicBezTo>
                <a:cubicBezTo>
                  <a:pt x="5782" y="440"/>
                  <a:pt x="5342" y="0"/>
                  <a:pt x="4802" y="0"/>
                </a:cubicBezTo>
                <a:cubicBezTo>
                  <a:pt x="4261" y="0"/>
                  <a:pt x="3822" y="440"/>
                  <a:pt x="3822" y="980"/>
                </a:cubicBezTo>
                <a:cubicBezTo>
                  <a:pt x="3822" y="1262"/>
                  <a:pt x="4095" y="1822"/>
                  <a:pt x="4350" y="2324"/>
                </a:cubicBezTo>
                <a:cubicBezTo>
                  <a:pt x="4350" y="2324"/>
                  <a:pt x="4469" y="2559"/>
                  <a:pt x="4475" y="2572"/>
                </a:cubicBezTo>
                <a:close/>
                <a:moveTo>
                  <a:pt x="4802" y="240"/>
                </a:moveTo>
                <a:cubicBezTo>
                  <a:pt x="5210" y="240"/>
                  <a:pt x="5542" y="572"/>
                  <a:pt x="5542" y="980"/>
                </a:cubicBezTo>
                <a:cubicBezTo>
                  <a:pt x="5542" y="1228"/>
                  <a:pt x="5203" y="1895"/>
                  <a:pt x="5040" y="2216"/>
                </a:cubicBezTo>
                <a:cubicBezTo>
                  <a:pt x="5040" y="2216"/>
                  <a:pt x="4919" y="2454"/>
                  <a:pt x="4912" y="2468"/>
                </a:cubicBezTo>
                <a:cubicBezTo>
                  <a:pt x="4864" y="2569"/>
                  <a:pt x="4853" y="2581"/>
                  <a:pt x="4802" y="2581"/>
                </a:cubicBezTo>
                <a:cubicBezTo>
                  <a:pt x="4751" y="2581"/>
                  <a:pt x="4740" y="2569"/>
                  <a:pt x="4692" y="2468"/>
                </a:cubicBezTo>
                <a:cubicBezTo>
                  <a:pt x="4685" y="2454"/>
                  <a:pt x="4564" y="2216"/>
                  <a:pt x="4564" y="2216"/>
                </a:cubicBezTo>
                <a:cubicBezTo>
                  <a:pt x="4401" y="1895"/>
                  <a:pt x="4062" y="1228"/>
                  <a:pt x="4062" y="980"/>
                </a:cubicBezTo>
                <a:cubicBezTo>
                  <a:pt x="4062" y="572"/>
                  <a:pt x="4394" y="240"/>
                  <a:pt x="4802" y="240"/>
                </a:cubicBezTo>
                <a:close/>
                <a:moveTo>
                  <a:pt x="5281" y="2777"/>
                </a:moveTo>
                <a:cubicBezTo>
                  <a:pt x="5215" y="2777"/>
                  <a:pt x="5161" y="2831"/>
                  <a:pt x="5161" y="2897"/>
                </a:cubicBezTo>
                <a:cubicBezTo>
                  <a:pt x="5161" y="3093"/>
                  <a:pt x="5138" y="3283"/>
                  <a:pt x="5095" y="3465"/>
                </a:cubicBezTo>
                <a:cubicBezTo>
                  <a:pt x="4626" y="3566"/>
                  <a:pt x="4144" y="3636"/>
                  <a:pt x="3652" y="3676"/>
                </a:cubicBezTo>
                <a:cubicBezTo>
                  <a:pt x="3671" y="3425"/>
                  <a:pt x="3681" y="3164"/>
                  <a:pt x="3681" y="2897"/>
                </a:cubicBezTo>
                <a:cubicBezTo>
                  <a:pt x="3681" y="2667"/>
                  <a:pt x="3673" y="2441"/>
                  <a:pt x="3659" y="2221"/>
                </a:cubicBezTo>
                <a:cubicBezTo>
                  <a:pt x="3697" y="2218"/>
                  <a:pt x="3735" y="2214"/>
                  <a:pt x="3772" y="2210"/>
                </a:cubicBezTo>
                <a:cubicBezTo>
                  <a:pt x="3838" y="2204"/>
                  <a:pt x="3886" y="2145"/>
                  <a:pt x="3879" y="2079"/>
                </a:cubicBezTo>
                <a:cubicBezTo>
                  <a:pt x="3873" y="2013"/>
                  <a:pt x="3814" y="1965"/>
                  <a:pt x="3748" y="1972"/>
                </a:cubicBezTo>
                <a:cubicBezTo>
                  <a:pt x="3712" y="1975"/>
                  <a:pt x="3676" y="1979"/>
                  <a:pt x="3641" y="1982"/>
                </a:cubicBezTo>
                <a:cubicBezTo>
                  <a:pt x="3590" y="1416"/>
                  <a:pt x="3492" y="910"/>
                  <a:pt x="3358" y="526"/>
                </a:cubicBezTo>
                <a:cubicBezTo>
                  <a:pt x="3405" y="539"/>
                  <a:pt x="3452" y="553"/>
                  <a:pt x="3498" y="569"/>
                </a:cubicBezTo>
                <a:cubicBezTo>
                  <a:pt x="3561" y="591"/>
                  <a:pt x="3629" y="557"/>
                  <a:pt x="3651" y="495"/>
                </a:cubicBezTo>
                <a:cubicBezTo>
                  <a:pt x="3672" y="432"/>
                  <a:pt x="3639" y="364"/>
                  <a:pt x="3576" y="342"/>
                </a:cubicBezTo>
                <a:cubicBezTo>
                  <a:pt x="3295" y="246"/>
                  <a:pt x="3000" y="197"/>
                  <a:pt x="2700" y="197"/>
                </a:cubicBezTo>
                <a:cubicBezTo>
                  <a:pt x="2537" y="197"/>
                  <a:pt x="2377" y="211"/>
                  <a:pt x="2222" y="239"/>
                </a:cubicBezTo>
                <a:cubicBezTo>
                  <a:pt x="2218" y="240"/>
                  <a:pt x="2215" y="240"/>
                  <a:pt x="2212" y="241"/>
                </a:cubicBezTo>
                <a:cubicBezTo>
                  <a:pt x="1324" y="404"/>
                  <a:pt x="587" y="1002"/>
                  <a:pt x="231" y="1806"/>
                </a:cubicBezTo>
                <a:cubicBezTo>
                  <a:pt x="227" y="1812"/>
                  <a:pt x="224" y="1819"/>
                  <a:pt x="221" y="1827"/>
                </a:cubicBezTo>
                <a:cubicBezTo>
                  <a:pt x="79" y="2155"/>
                  <a:pt x="0" y="2517"/>
                  <a:pt x="0" y="2897"/>
                </a:cubicBezTo>
                <a:cubicBezTo>
                  <a:pt x="0" y="3137"/>
                  <a:pt x="31" y="3370"/>
                  <a:pt x="90" y="3591"/>
                </a:cubicBezTo>
                <a:cubicBezTo>
                  <a:pt x="91" y="3595"/>
                  <a:pt x="92" y="3599"/>
                  <a:pt x="94" y="3604"/>
                </a:cubicBezTo>
                <a:cubicBezTo>
                  <a:pt x="363" y="4597"/>
                  <a:pt x="1187" y="5365"/>
                  <a:pt x="2212" y="5553"/>
                </a:cubicBezTo>
                <a:cubicBezTo>
                  <a:pt x="2215" y="5554"/>
                  <a:pt x="2218" y="5555"/>
                  <a:pt x="2222" y="5555"/>
                </a:cubicBezTo>
                <a:cubicBezTo>
                  <a:pt x="2377" y="5583"/>
                  <a:pt x="2537" y="5598"/>
                  <a:pt x="2700" y="5598"/>
                </a:cubicBezTo>
                <a:cubicBezTo>
                  <a:pt x="2864" y="5598"/>
                  <a:pt x="3024" y="5583"/>
                  <a:pt x="3179" y="5555"/>
                </a:cubicBezTo>
                <a:cubicBezTo>
                  <a:pt x="3182" y="5555"/>
                  <a:pt x="3186" y="5554"/>
                  <a:pt x="3189" y="5553"/>
                </a:cubicBezTo>
                <a:cubicBezTo>
                  <a:pt x="4214" y="5365"/>
                  <a:pt x="5038" y="4597"/>
                  <a:pt x="5307" y="3603"/>
                </a:cubicBezTo>
                <a:cubicBezTo>
                  <a:pt x="5308" y="3599"/>
                  <a:pt x="5310" y="3595"/>
                  <a:pt x="5310" y="3591"/>
                </a:cubicBezTo>
                <a:cubicBezTo>
                  <a:pt x="5369" y="3370"/>
                  <a:pt x="5401" y="3137"/>
                  <a:pt x="5401" y="2897"/>
                </a:cubicBezTo>
                <a:cubicBezTo>
                  <a:pt x="5401" y="2831"/>
                  <a:pt x="5347" y="2777"/>
                  <a:pt x="5281" y="2777"/>
                </a:cubicBezTo>
                <a:close/>
                <a:moveTo>
                  <a:pt x="3441" y="2897"/>
                </a:moveTo>
                <a:cubicBezTo>
                  <a:pt x="3441" y="3171"/>
                  <a:pt x="3430" y="3438"/>
                  <a:pt x="3410" y="3692"/>
                </a:cubicBezTo>
                <a:cubicBezTo>
                  <a:pt x="3175" y="3706"/>
                  <a:pt x="2939" y="3713"/>
                  <a:pt x="2700" y="3713"/>
                </a:cubicBezTo>
                <a:cubicBezTo>
                  <a:pt x="2462" y="3713"/>
                  <a:pt x="2225" y="3706"/>
                  <a:pt x="1991" y="3692"/>
                </a:cubicBezTo>
                <a:cubicBezTo>
                  <a:pt x="1971" y="3438"/>
                  <a:pt x="1960" y="3171"/>
                  <a:pt x="1960" y="2897"/>
                </a:cubicBezTo>
                <a:cubicBezTo>
                  <a:pt x="1960" y="2673"/>
                  <a:pt x="1967" y="2453"/>
                  <a:pt x="1981" y="2241"/>
                </a:cubicBezTo>
                <a:cubicBezTo>
                  <a:pt x="2217" y="2256"/>
                  <a:pt x="2457" y="2264"/>
                  <a:pt x="2700" y="2264"/>
                </a:cubicBezTo>
                <a:cubicBezTo>
                  <a:pt x="2941" y="2264"/>
                  <a:pt x="3182" y="2256"/>
                  <a:pt x="3420" y="2240"/>
                </a:cubicBezTo>
                <a:cubicBezTo>
                  <a:pt x="3434" y="2453"/>
                  <a:pt x="3441" y="2673"/>
                  <a:pt x="3441" y="2897"/>
                </a:cubicBezTo>
                <a:close/>
                <a:moveTo>
                  <a:pt x="2322" y="466"/>
                </a:moveTo>
                <a:cubicBezTo>
                  <a:pt x="2446" y="447"/>
                  <a:pt x="2572" y="437"/>
                  <a:pt x="2700" y="437"/>
                </a:cubicBezTo>
                <a:cubicBezTo>
                  <a:pt x="2828" y="437"/>
                  <a:pt x="2954" y="447"/>
                  <a:pt x="3078" y="466"/>
                </a:cubicBezTo>
                <a:cubicBezTo>
                  <a:pt x="3234" y="842"/>
                  <a:pt x="3346" y="1382"/>
                  <a:pt x="3402" y="2001"/>
                </a:cubicBezTo>
                <a:cubicBezTo>
                  <a:pt x="3170" y="2017"/>
                  <a:pt x="2935" y="2024"/>
                  <a:pt x="2700" y="2024"/>
                </a:cubicBezTo>
                <a:cubicBezTo>
                  <a:pt x="2463" y="2024"/>
                  <a:pt x="2229" y="2017"/>
                  <a:pt x="1999" y="2001"/>
                </a:cubicBezTo>
                <a:cubicBezTo>
                  <a:pt x="2055" y="1383"/>
                  <a:pt x="2167" y="842"/>
                  <a:pt x="2322" y="466"/>
                </a:cubicBezTo>
                <a:close/>
                <a:moveTo>
                  <a:pt x="2043" y="526"/>
                </a:moveTo>
                <a:cubicBezTo>
                  <a:pt x="1909" y="910"/>
                  <a:pt x="1811" y="1417"/>
                  <a:pt x="1760" y="1982"/>
                </a:cubicBezTo>
                <a:cubicBezTo>
                  <a:pt x="1328" y="1943"/>
                  <a:pt x="909" y="1876"/>
                  <a:pt x="507" y="1783"/>
                </a:cubicBezTo>
                <a:cubicBezTo>
                  <a:pt x="818" y="1175"/>
                  <a:pt x="1373" y="712"/>
                  <a:pt x="2043" y="526"/>
                </a:cubicBezTo>
                <a:close/>
                <a:moveTo>
                  <a:pt x="1858" y="4544"/>
                </a:moveTo>
                <a:cubicBezTo>
                  <a:pt x="1550" y="4386"/>
                  <a:pt x="1292" y="4144"/>
                  <a:pt x="1114" y="3849"/>
                </a:cubicBezTo>
                <a:cubicBezTo>
                  <a:pt x="1331" y="3878"/>
                  <a:pt x="1550" y="3901"/>
                  <a:pt x="1770" y="3918"/>
                </a:cubicBezTo>
                <a:cubicBezTo>
                  <a:pt x="1793" y="4138"/>
                  <a:pt x="1822" y="4348"/>
                  <a:pt x="1858" y="4544"/>
                </a:cubicBezTo>
                <a:close/>
                <a:moveTo>
                  <a:pt x="240" y="2897"/>
                </a:moveTo>
                <a:cubicBezTo>
                  <a:pt x="240" y="2583"/>
                  <a:pt x="299" y="2282"/>
                  <a:pt x="407" y="2006"/>
                </a:cubicBezTo>
                <a:cubicBezTo>
                  <a:pt x="835" y="2108"/>
                  <a:pt x="1281" y="2180"/>
                  <a:pt x="1742" y="2222"/>
                </a:cubicBezTo>
                <a:cubicBezTo>
                  <a:pt x="1728" y="2441"/>
                  <a:pt x="1720" y="2667"/>
                  <a:pt x="1720" y="2897"/>
                </a:cubicBezTo>
                <a:cubicBezTo>
                  <a:pt x="1720" y="3164"/>
                  <a:pt x="1730" y="3425"/>
                  <a:pt x="1749" y="3676"/>
                </a:cubicBezTo>
                <a:cubicBezTo>
                  <a:pt x="1491" y="3655"/>
                  <a:pt x="1236" y="3626"/>
                  <a:pt x="984" y="3588"/>
                </a:cubicBezTo>
                <a:cubicBezTo>
                  <a:pt x="898" y="3375"/>
                  <a:pt x="850" y="3141"/>
                  <a:pt x="850" y="2897"/>
                </a:cubicBezTo>
                <a:cubicBezTo>
                  <a:pt x="850" y="2831"/>
                  <a:pt x="797" y="2777"/>
                  <a:pt x="730" y="2777"/>
                </a:cubicBezTo>
                <a:cubicBezTo>
                  <a:pt x="664" y="2777"/>
                  <a:pt x="610" y="2831"/>
                  <a:pt x="610" y="2897"/>
                </a:cubicBezTo>
                <a:cubicBezTo>
                  <a:pt x="610" y="3123"/>
                  <a:pt x="646" y="3340"/>
                  <a:pt x="713" y="3544"/>
                </a:cubicBezTo>
                <a:cubicBezTo>
                  <a:pt x="576" y="3520"/>
                  <a:pt x="441" y="3494"/>
                  <a:pt x="306" y="3465"/>
                </a:cubicBezTo>
                <a:cubicBezTo>
                  <a:pt x="263" y="3283"/>
                  <a:pt x="240" y="3093"/>
                  <a:pt x="240" y="2897"/>
                </a:cubicBezTo>
                <a:close/>
                <a:moveTo>
                  <a:pt x="384" y="3726"/>
                </a:moveTo>
                <a:cubicBezTo>
                  <a:pt x="527" y="3755"/>
                  <a:pt x="672" y="3782"/>
                  <a:pt x="818" y="3805"/>
                </a:cubicBezTo>
                <a:cubicBezTo>
                  <a:pt x="1044" y="4271"/>
                  <a:pt x="1437" y="4641"/>
                  <a:pt x="1919" y="4836"/>
                </a:cubicBezTo>
                <a:cubicBezTo>
                  <a:pt x="1956" y="4993"/>
                  <a:pt x="1997" y="5138"/>
                  <a:pt x="2043" y="5269"/>
                </a:cubicBezTo>
                <a:cubicBezTo>
                  <a:pt x="1272" y="5054"/>
                  <a:pt x="652" y="4474"/>
                  <a:pt x="384" y="3726"/>
                </a:cubicBezTo>
                <a:close/>
                <a:moveTo>
                  <a:pt x="3078" y="5329"/>
                </a:moveTo>
                <a:cubicBezTo>
                  <a:pt x="2955" y="5348"/>
                  <a:pt x="2829" y="5358"/>
                  <a:pt x="2700" y="5358"/>
                </a:cubicBezTo>
                <a:cubicBezTo>
                  <a:pt x="2572" y="5358"/>
                  <a:pt x="2446" y="5348"/>
                  <a:pt x="2322" y="5329"/>
                </a:cubicBezTo>
                <a:cubicBezTo>
                  <a:pt x="2273" y="5209"/>
                  <a:pt x="2228" y="5074"/>
                  <a:pt x="2188" y="4924"/>
                </a:cubicBezTo>
                <a:cubicBezTo>
                  <a:pt x="2352" y="4965"/>
                  <a:pt x="2524" y="4987"/>
                  <a:pt x="2700" y="4987"/>
                </a:cubicBezTo>
                <a:cubicBezTo>
                  <a:pt x="2767" y="4987"/>
                  <a:pt x="2820" y="4934"/>
                  <a:pt x="2820" y="4867"/>
                </a:cubicBezTo>
                <a:cubicBezTo>
                  <a:pt x="2820" y="4801"/>
                  <a:pt x="2767" y="4747"/>
                  <a:pt x="2700" y="4747"/>
                </a:cubicBezTo>
                <a:cubicBezTo>
                  <a:pt x="2499" y="4747"/>
                  <a:pt x="2305" y="4715"/>
                  <a:pt x="2124" y="4655"/>
                </a:cubicBezTo>
                <a:cubicBezTo>
                  <a:pt x="2077" y="4435"/>
                  <a:pt x="2040" y="4192"/>
                  <a:pt x="2013" y="3934"/>
                </a:cubicBezTo>
                <a:cubicBezTo>
                  <a:pt x="2468" y="3960"/>
                  <a:pt x="2933" y="3960"/>
                  <a:pt x="3388" y="3934"/>
                </a:cubicBezTo>
                <a:cubicBezTo>
                  <a:pt x="3329" y="4494"/>
                  <a:pt x="3222" y="4982"/>
                  <a:pt x="3078" y="5329"/>
                </a:cubicBezTo>
                <a:close/>
                <a:moveTo>
                  <a:pt x="3358" y="5269"/>
                </a:moveTo>
                <a:cubicBezTo>
                  <a:pt x="3484" y="4908"/>
                  <a:pt x="3577" y="4441"/>
                  <a:pt x="3630" y="3918"/>
                </a:cubicBezTo>
                <a:cubicBezTo>
                  <a:pt x="4102" y="3882"/>
                  <a:pt x="4566" y="3818"/>
                  <a:pt x="5017" y="3726"/>
                </a:cubicBezTo>
                <a:cubicBezTo>
                  <a:pt x="4749" y="4474"/>
                  <a:pt x="4129" y="5054"/>
                  <a:pt x="3358" y="5269"/>
                </a:cubicBezTo>
                <a:close/>
              </a:path>
            </a:pathLst>
          </a:custGeom>
          <a:solidFill>
            <a:schemeClr val="accent1"/>
          </a:solidFill>
          <a:ln>
            <a:noFill/>
          </a:ln>
        </p:spPr>
        <p:txBody>
          <a:bodyPr/>
          <a:lstStyle/>
          <a:p>
            <a:endParaRPr lang="zh-CN" altLang="en-US"/>
          </a:p>
        </p:txBody>
      </p:sp>
      <p:sp>
        <p:nvSpPr>
          <p:cNvPr id="14" name="indian-arrow-pointing-left-down_45390">
            <a:extLst>
              <a:ext uri="{FF2B5EF4-FFF2-40B4-BE49-F238E27FC236}">
                <a16:creationId xmlns:a16="http://schemas.microsoft.com/office/drawing/2014/main" id="{B5FFF1C5-1747-4230-A27C-6A92FD50918A}"/>
              </a:ext>
            </a:extLst>
          </p:cNvPr>
          <p:cNvSpPr>
            <a:spLocks noChangeAspect="1"/>
          </p:cNvSpPr>
          <p:nvPr userDrawn="1"/>
        </p:nvSpPr>
        <p:spPr bwMode="auto">
          <a:xfrm rot="17298802">
            <a:off x="227775" y="369085"/>
            <a:ext cx="180266" cy="180166"/>
          </a:xfrm>
          <a:custGeom>
            <a:avLst/>
            <a:gdLst>
              <a:gd name="connsiteX0" fmla="*/ 400661 w 605996"/>
              <a:gd name="connsiteY0" fmla="*/ 69978 h 605660"/>
              <a:gd name="connsiteX1" fmla="*/ 407386 w 605996"/>
              <a:gd name="connsiteY1" fmla="*/ 72789 h 605660"/>
              <a:gd name="connsiteX2" fmla="*/ 406839 w 605996"/>
              <a:gd name="connsiteY2" fmla="*/ 189854 h 605660"/>
              <a:gd name="connsiteX3" fmla="*/ 416380 w 605996"/>
              <a:gd name="connsiteY3" fmla="*/ 199460 h 605660"/>
              <a:gd name="connsiteX4" fmla="*/ 533064 w 605996"/>
              <a:gd name="connsiteY4" fmla="*/ 199460 h 605660"/>
              <a:gd name="connsiteX5" fmla="*/ 535879 w 605996"/>
              <a:gd name="connsiteY5" fmla="*/ 206176 h 605660"/>
              <a:gd name="connsiteX6" fmla="*/ 498497 w 605996"/>
              <a:gd name="connsiteY6" fmla="*/ 243506 h 605660"/>
              <a:gd name="connsiteX7" fmla="*/ 482152 w 605996"/>
              <a:gd name="connsiteY7" fmla="*/ 251003 h 605660"/>
              <a:gd name="connsiteX8" fmla="*/ 396907 w 605996"/>
              <a:gd name="connsiteY8" fmla="*/ 257329 h 605660"/>
              <a:gd name="connsiteX9" fmla="*/ 123810 w 605996"/>
              <a:gd name="connsiteY9" fmla="*/ 530038 h 605660"/>
              <a:gd name="connsiteX10" fmla="*/ 227981 w 605996"/>
              <a:gd name="connsiteY10" fmla="*/ 568539 h 605660"/>
              <a:gd name="connsiteX11" fmla="*/ 226964 w 605996"/>
              <a:gd name="connsiteY11" fmla="*/ 574396 h 605660"/>
              <a:gd name="connsiteX12" fmla="*/ 8221 w 605996"/>
              <a:gd name="connsiteY12" fmla="*/ 605556 h 605660"/>
              <a:gd name="connsiteX13" fmla="*/ 88 w 605996"/>
              <a:gd name="connsiteY13" fmla="*/ 597434 h 605660"/>
              <a:gd name="connsiteX14" fmla="*/ 31370 w 605996"/>
              <a:gd name="connsiteY14" fmla="*/ 379001 h 605660"/>
              <a:gd name="connsiteX15" fmla="*/ 37236 w 605996"/>
              <a:gd name="connsiteY15" fmla="*/ 377986 h 605660"/>
              <a:gd name="connsiteX16" fmla="*/ 75792 w 605996"/>
              <a:gd name="connsiteY16" fmla="*/ 482009 h 605660"/>
              <a:gd name="connsiteX17" fmla="*/ 348810 w 605996"/>
              <a:gd name="connsiteY17" fmla="*/ 209378 h 605660"/>
              <a:gd name="connsiteX18" fmla="*/ 355145 w 605996"/>
              <a:gd name="connsiteY18" fmla="*/ 124176 h 605660"/>
              <a:gd name="connsiteX19" fmla="*/ 362652 w 605996"/>
              <a:gd name="connsiteY19" fmla="*/ 107932 h 605660"/>
              <a:gd name="connsiteX20" fmla="*/ 468580 w 605996"/>
              <a:gd name="connsiteY20" fmla="*/ 2165 h 605660"/>
              <a:gd name="connsiteX21" fmla="*/ 475308 w 605996"/>
              <a:gd name="connsiteY21" fmla="*/ 4899 h 605660"/>
              <a:gd name="connsiteX22" fmla="*/ 474838 w 605996"/>
              <a:gd name="connsiteY22" fmla="*/ 122064 h 605660"/>
              <a:gd name="connsiteX23" fmla="*/ 484304 w 605996"/>
              <a:gd name="connsiteY23" fmla="*/ 131594 h 605660"/>
              <a:gd name="connsiteX24" fmla="*/ 601016 w 605996"/>
              <a:gd name="connsiteY24" fmla="*/ 131594 h 605660"/>
              <a:gd name="connsiteX25" fmla="*/ 603832 w 605996"/>
              <a:gd name="connsiteY25" fmla="*/ 138389 h 605660"/>
              <a:gd name="connsiteX26" fmla="*/ 566440 w 605996"/>
              <a:gd name="connsiteY26" fmla="*/ 175726 h 605660"/>
              <a:gd name="connsiteX27" fmla="*/ 550091 w 605996"/>
              <a:gd name="connsiteY27" fmla="*/ 182521 h 605660"/>
              <a:gd name="connsiteX28" fmla="*/ 433379 w 605996"/>
              <a:gd name="connsiteY28" fmla="*/ 182521 h 605660"/>
              <a:gd name="connsiteX29" fmla="*/ 423835 w 605996"/>
              <a:gd name="connsiteY29" fmla="*/ 172914 h 605660"/>
              <a:gd name="connsiteX30" fmla="*/ 423835 w 605996"/>
              <a:gd name="connsiteY30" fmla="*/ 56373 h 605660"/>
              <a:gd name="connsiteX31" fmla="*/ 430563 w 605996"/>
              <a:gd name="connsiteY31" fmla="*/ 40048 h 60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5996" h="605660">
                <a:moveTo>
                  <a:pt x="400661" y="69978"/>
                </a:moveTo>
                <a:cubicBezTo>
                  <a:pt x="404414" y="66229"/>
                  <a:pt x="407386" y="67479"/>
                  <a:pt x="407386" y="72789"/>
                </a:cubicBezTo>
                <a:lnTo>
                  <a:pt x="406839" y="189854"/>
                </a:lnTo>
                <a:cubicBezTo>
                  <a:pt x="406839" y="195165"/>
                  <a:pt x="411062" y="199460"/>
                  <a:pt x="416380" y="199460"/>
                </a:cubicBezTo>
                <a:lnTo>
                  <a:pt x="533064" y="199460"/>
                </a:lnTo>
                <a:cubicBezTo>
                  <a:pt x="538382" y="199460"/>
                  <a:pt x="539633" y="202428"/>
                  <a:pt x="535879" y="206176"/>
                </a:cubicBezTo>
                <a:lnTo>
                  <a:pt x="498497" y="243506"/>
                </a:lnTo>
                <a:cubicBezTo>
                  <a:pt x="494743" y="247254"/>
                  <a:pt x="487391" y="250613"/>
                  <a:pt x="482152" y="251003"/>
                </a:cubicBezTo>
                <a:lnTo>
                  <a:pt x="396907" y="257329"/>
                </a:lnTo>
                <a:lnTo>
                  <a:pt x="123810" y="530038"/>
                </a:lnTo>
                <a:lnTo>
                  <a:pt x="227981" y="568539"/>
                </a:lnTo>
                <a:cubicBezTo>
                  <a:pt x="232673" y="571038"/>
                  <a:pt x="232204" y="573615"/>
                  <a:pt x="226964" y="574396"/>
                </a:cubicBezTo>
                <a:lnTo>
                  <a:pt x="8221" y="605556"/>
                </a:lnTo>
                <a:cubicBezTo>
                  <a:pt x="2982" y="606337"/>
                  <a:pt x="-616" y="602667"/>
                  <a:pt x="88" y="597434"/>
                </a:cubicBezTo>
                <a:lnTo>
                  <a:pt x="31370" y="379001"/>
                </a:lnTo>
                <a:cubicBezTo>
                  <a:pt x="32074" y="373847"/>
                  <a:pt x="34733" y="373379"/>
                  <a:pt x="37236" y="377986"/>
                </a:cubicBezTo>
                <a:lnTo>
                  <a:pt x="75792" y="482009"/>
                </a:lnTo>
                <a:lnTo>
                  <a:pt x="348810" y="209378"/>
                </a:lnTo>
                <a:lnTo>
                  <a:pt x="355145" y="124176"/>
                </a:lnTo>
                <a:cubicBezTo>
                  <a:pt x="355536" y="118944"/>
                  <a:pt x="358898" y="111681"/>
                  <a:pt x="362652" y="107932"/>
                </a:cubicBezTo>
                <a:close/>
                <a:moveTo>
                  <a:pt x="468580" y="2165"/>
                </a:moveTo>
                <a:cubicBezTo>
                  <a:pt x="472335" y="-1584"/>
                  <a:pt x="475308" y="-334"/>
                  <a:pt x="475308" y="4899"/>
                </a:cubicBezTo>
                <a:lnTo>
                  <a:pt x="474838" y="122064"/>
                </a:lnTo>
                <a:cubicBezTo>
                  <a:pt x="474760" y="127376"/>
                  <a:pt x="479062" y="131594"/>
                  <a:pt x="484304" y="131594"/>
                </a:cubicBezTo>
                <a:lnTo>
                  <a:pt x="601016" y="131594"/>
                </a:lnTo>
                <a:cubicBezTo>
                  <a:pt x="606336" y="131594"/>
                  <a:pt x="607587" y="134640"/>
                  <a:pt x="603832" y="138389"/>
                </a:cubicBezTo>
                <a:lnTo>
                  <a:pt x="566440" y="175726"/>
                </a:lnTo>
                <a:cubicBezTo>
                  <a:pt x="562686" y="179475"/>
                  <a:pt x="555411" y="182521"/>
                  <a:pt x="550091" y="182521"/>
                </a:cubicBezTo>
                <a:lnTo>
                  <a:pt x="433379" y="182521"/>
                </a:lnTo>
                <a:cubicBezTo>
                  <a:pt x="428138" y="182521"/>
                  <a:pt x="423835" y="178225"/>
                  <a:pt x="423835" y="172914"/>
                </a:cubicBezTo>
                <a:lnTo>
                  <a:pt x="423835" y="56373"/>
                </a:lnTo>
                <a:cubicBezTo>
                  <a:pt x="423835" y="51140"/>
                  <a:pt x="426808" y="43798"/>
                  <a:pt x="430563" y="40048"/>
                </a:cubicBezTo>
                <a:close/>
              </a:path>
            </a:pathLst>
          </a:custGeom>
          <a:solidFill>
            <a:schemeClr val="accent1"/>
          </a:solidFill>
          <a:ln>
            <a:noFill/>
          </a:ln>
        </p:spPr>
      </p:sp>
      <p:sp>
        <p:nvSpPr>
          <p:cNvPr id="12" name="矩形 11">
            <a:extLst>
              <a:ext uri="{FF2B5EF4-FFF2-40B4-BE49-F238E27FC236}">
                <a16:creationId xmlns:a16="http://schemas.microsoft.com/office/drawing/2014/main" id="{03E499DE-20D7-4E67-A454-D0D3D28C4E48}"/>
              </a:ext>
            </a:extLst>
          </p:cNvPr>
          <p:cNvSpPr/>
          <p:nvPr userDrawn="1"/>
        </p:nvSpPr>
        <p:spPr>
          <a:xfrm>
            <a:off x="57547" y="1618986"/>
            <a:ext cx="615553" cy="4853252"/>
          </a:xfrm>
          <a:prstGeom prst="rect">
            <a:avLst/>
          </a:prstGeom>
        </p:spPr>
        <p:txBody>
          <a:bodyPr vert="eaVert" wrap="none">
            <a:spAutoFit/>
          </a:bodyPr>
          <a:lstStyle/>
          <a:p>
            <a:r>
              <a:rPr lang="zh-CN" altLang="en-US" sz="2800" dirty="0">
                <a:solidFill>
                  <a:schemeClr val="accent2">
                    <a:lumMod val="60000"/>
                    <a:lumOff val="40000"/>
                  </a:schemeClr>
                </a:solidFill>
                <a:latin typeface="华文中宋" panose="02010600040101010101" pitchFamily="2" charset="-122"/>
                <a:ea typeface="华文中宋" panose="02010600040101010101" pitchFamily="2" charset="-122"/>
              </a:rPr>
              <a:t>卫星导航定位系统概况</a:t>
            </a:r>
          </a:p>
        </p:txBody>
      </p:sp>
      <p:pic>
        <p:nvPicPr>
          <p:cNvPr id="15" name="图片 14">
            <a:extLst>
              <a:ext uri="{FF2B5EF4-FFF2-40B4-BE49-F238E27FC236}">
                <a16:creationId xmlns:a16="http://schemas.microsoft.com/office/drawing/2014/main" id="{8B936FBC-EE3F-4D7D-BF1B-29977B70449F}"/>
              </a:ext>
            </a:extLst>
          </p:cNvPr>
          <p:cNvPicPr>
            <a:picLocks noChangeAspect="1"/>
          </p:cNvPicPr>
          <p:nvPr userDrawn="1"/>
        </p:nvPicPr>
        <p:blipFill rotWithShape="1">
          <a:blip r:embed="rId19">
            <a:duotone>
              <a:schemeClr val="accent6">
                <a:shade val="45000"/>
                <a:satMod val="135000"/>
              </a:schemeClr>
              <a:prstClr val="white"/>
            </a:duotone>
            <a:extLst>
              <a:ext uri="{BEBA8EAE-BF5A-486C-A8C5-ECC9F3942E4B}">
                <a14:imgProps xmlns:a14="http://schemas.microsoft.com/office/drawing/2010/main">
                  <a14:imgLayer r:embed="rId20">
                    <a14:imgEffect>
                      <a14:artisticChalkSketch/>
                    </a14:imgEffect>
                  </a14:imgLayer>
                </a14:imgProps>
              </a:ext>
              <a:ext uri="{28A0092B-C50C-407E-A947-70E740481C1C}">
                <a14:useLocalDpi xmlns:a14="http://schemas.microsoft.com/office/drawing/2010/main" val="0"/>
              </a:ext>
            </a:extLst>
          </a:blip>
          <a:srcRect r="35987"/>
          <a:stretch/>
        </p:blipFill>
        <p:spPr>
          <a:xfrm>
            <a:off x="467544" y="0"/>
            <a:ext cx="2154088" cy="438095"/>
          </a:xfrm>
          <a:prstGeom prst="rect">
            <a:avLst/>
          </a:prstGeom>
        </p:spPr>
      </p:pic>
      <p:sp>
        <p:nvSpPr>
          <p:cNvPr id="16" name="文本框 15">
            <a:extLst>
              <a:ext uri="{FF2B5EF4-FFF2-40B4-BE49-F238E27FC236}">
                <a16:creationId xmlns:a16="http://schemas.microsoft.com/office/drawing/2014/main" id="{14A770FB-1341-4EC8-92D8-5C092E2A06CF}"/>
              </a:ext>
            </a:extLst>
          </p:cNvPr>
          <p:cNvSpPr txBox="1"/>
          <p:nvPr userDrawn="1"/>
        </p:nvSpPr>
        <p:spPr>
          <a:xfrm>
            <a:off x="2621632" y="-27384"/>
            <a:ext cx="5550768" cy="461665"/>
          </a:xfrm>
          <a:prstGeom prst="rect">
            <a:avLst/>
          </a:prstGeom>
          <a:noFill/>
        </p:spPr>
        <p:txBody>
          <a:bodyPr vert="horz"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r>
              <a:rPr lang="zh-CN" altLang="en-US"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卫星导航定位技术应用</a:t>
            </a:r>
            <a:r>
              <a:rPr lang="en-US" altLang="zh-CN" sz="2400" kern="10" spc="300" baseline="0" dirty="0">
                <a:ln w="9525">
                  <a:round/>
                  <a:headEnd/>
                  <a:tailEnd/>
                </a:ln>
                <a:solidFill>
                  <a:srgbClr val="CC0000"/>
                </a:solidFill>
                <a:effectLst>
                  <a:glow rad="63500">
                    <a:schemeClr val="accent2">
                      <a:satMod val="175000"/>
                      <a:alpha val="40000"/>
                    </a:schemeClr>
                  </a:glow>
                </a:effectLst>
                <a:latin typeface="宋体" panose="02010600030101010101" pitchFamily="2" charset="-122"/>
              </a:rPr>
              <a:t>》</a:t>
            </a:r>
            <a:endParaRPr lang="zh-CN" altLang="en-US" sz="2400" spc="300" baseline="0" dirty="0">
              <a:effectLst>
                <a:glow rad="63500">
                  <a:schemeClr val="accent2">
                    <a:satMod val="175000"/>
                    <a:alpha val="40000"/>
                  </a:schemeClr>
                </a:glow>
              </a:effectLst>
            </a:endParaRPr>
          </a:p>
        </p:txBody>
      </p:sp>
    </p:spTree>
  </p:cSld>
  <p:clrMap bg1="lt1" tx1="dk1" bg2="lt2" tx2="dk2" accent1="accent1" accent2="accent2" accent3="accent3" accent4="accent4" accent5="accent5" accent6="accent6" hlink="hlink" folHlink="folHlink"/>
  <p:sldLayoutIdLst>
    <p:sldLayoutId id="2147483856"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txStyles>
    <p:titleStyle>
      <a:lvl1pPr algn="l" rtl="0" eaLnBrk="0" fontAlgn="base" hangingPunct="0">
        <a:spcBef>
          <a:spcPct val="0"/>
        </a:spcBef>
        <a:spcAft>
          <a:spcPct val="0"/>
        </a:spcAft>
        <a:defRPr sz="4400">
          <a:solidFill>
            <a:schemeClr val="bg1"/>
          </a:solidFill>
          <a:latin typeface="+mj-lt"/>
          <a:ea typeface="+mj-ea"/>
          <a:cs typeface="+mj-cs"/>
        </a:defRPr>
      </a:lvl1pPr>
      <a:lvl2pPr algn="l" rtl="0" eaLnBrk="0" fontAlgn="base" hangingPunct="0">
        <a:spcBef>
          <a:spcPct val="0"/>
        </a:spcBef>
        <a:spcAft>
          <a:spcPct val="0"/>
        </a:spcAft>
        <a:defRPr sz="4400">
          <a:solidFill>
            <a:schemeClr val="bg1"/>
          </a:solidFill>
          <a:latin typeface="Tahoma" pitchFamily="34" charset="0"/>
          <a:ea typeface="幼圆" pitchFamily="49" charset="-122"/>
        </a:defRPr>
      </a:lvl2pPr>
      <a:lvl3pPr algn="l" rtl="0" eaLnBrk="0" fontAlgn="base" hangingPunct="0">
        <a:spcBef>
          <a:spcPct val="0"/>
        </a:spcBef>
        <a:spcAft>
          <a:spcPct val="0"/>
        </a:spcAft>
        <a:defRPr sz="4400">
          <a:solidFill>
            <a:schemeClr val="bg1"/>
          </a:solidFill>
          <a:latin typeface="Tahoma" pitchFamily="34" charset="0"/>
          <a:ea typeface="幼圆" pitchFamily="49" charset="-122"/>
        </a:defRPr>
      </a:lvl3pPr>
      <a:lvl4pPr algn="l" rtl="0" eaLnBrk="0" fontAlgn="base" hangingPunct="0">
        <a:spcBef>
          <a:spcPct val="0"/>
        </a:spcBef>
        <a:spcAft>
          <a:spcPct val="0"/>
        </a:spcAft>
        <a:defRPr sz="4400">
          <a:solidFill>
            <a:schemeClr val="bg1"/>
          </a:solidFill>
          <a:latin typeface="Tahoma" pitchFamily="34" charset="0"/>
          <a:ea typeface="幼圆" pitchFamily="49" charset="-122"/>
        </a:defRPr>
      </a:lvl4pPr>
      <a:lvl5pPr algn="l" rtl="0" eaLnBrk="0" fontAlgn="base" hangingPunct="0">
        <a:spcBef>
          <a:spcPct val="0"/>
        </a:spcBef>
        <a:spcAft>
          <a:spcPct val="0"/>
        </a:spcAft>
        <a:defRPr sz="4400">
          <a:solidFill>
            <a:schemeClr val="bg1"/>
          </a:solidFill>
          <a:latin typeface="Tahoma" pitchFamily="34" charset="0"/>
          <a:ea typeface="幼圆" pitchFamily="49" charset="-122"/>
        </a:defRPr>
      </a:lvl5pPr>
      <a:lvl6pPr marL="457200" algn="l" rtl="0" fontAlgn="base">
        <a:spcBef>
          <a:spcPct val="0"/>
        </a:spcBef>
        <a:spcAft>
          <a:spcPct val="0"/>
        </a:spcAft>
        <a:defRPr sz="4400">
          <a:solidFill>
            <a:schemeClr val="bg1"/>
          </a:solidFill>
          <a:latin typeface="Tahoma" pitchFamily="34" charset="0"/>
          <a:ea typeface="幼圆" pitchFamily="49" charset="-122"/>
        </a:defRPr>
      </a:lvl6pPr>
      <a:lvl7pPr marL="914400" algn="l" rtl="0" fontAlgn="base">
        <a:spcBef>
          <a:spcPct val="0"/>
        </a:spcBef>
        <a:spcAft>
          <a:spcPct val="0"/>
        </a:spcAft>
        <a:defRPr sz="4400">
          <a:solidFill>
            <a:schemeClr val="bg1"/>
          </a:solidFill>
          <a:latin typeface="Tahoma" pitchFamily="34" charset="0"/>
          <a:ea typeface="幼圆" pitchFamily="49" charset="-122"/>
        </a:defRPr>
      </a:lvl7pPr>
      <a:lvl8pPr marL="1371600" algn="l" rtl="0" fontAlgn="base">
        <a:spcBef>
          <a:spcPct val="0"/>
        </a:spcBef>
        <a:spcAft>
          <a:spcPct val="0"/>
        </a:spcAft>
        <a:defRPr sz="4400">
          <a:solidFill>
            <a:schemeClr val="bg1"/>
          </a:solidFill>
          <a:latin typeface="Tahoma" pitchFamily="34" charset="0"/>
          <a:ea typeface="幼圆" pitchFamily="49" charset="-122"/>
        </a:defRPr>
      </a:lvl8pPr>
      <a:lvl9pPr marL="1828800" algn="l" rtl="0" fontAlgn="base">
        <a:spcBef>
          <a:spcPct val="0"/>
        </a:spcBef>
        <a:spcAft>
          <a:spcPct val="0"/>
        </a:spcAft>
        <a:defRPr sz="4400">
          <a:solidFill>
            <a:schemeClr val="bg1"/>
          </a:solidFill>
          <a:latin typeface="Tahoma" pitchFamily="34" charset="0"/>
          <a:ea typeface="幼圆" pitchFamily="49" charset="-122"/>
        </a:defRPr>
      </a:lvl9pPr>
    </p:titleStyle>
    <p:bodyStyle>
      <a:lvl1pPr marL="342900" indent="-342900" algn="l" rtl="0" eaLnBrk="0" fontAlgn="base" hangingPunct="0">
        <a:spcBef>
          <a:spcPct val="20000"/>
        </a:spcBef>
        <a:spcAft>
          <a:spcPct val="0"/>
        </a:spcAft>
        <a:buClr>
          <a:srgbClr val="9900FF"/>
        </a:buClr>
        <a:buSzPct val="60000"/>
        <a:buFontTx/>
        <a:buBlip>
          <a:blip r:embed="rId21">
            <a:extLst>
              <a:ext uri="{96DAC541-7B7A-43D3-8B79-37D633B846F1}">
                <asvg:svgBlip xmlns:asvg="http://schemas.microsoft.com/office/drawing/2016/SVG/main" r:embed="rId22"/>
              </a:ext>
            </a:extLst>
          </a:blip>
        </a:buBlip>
        <a:defRPr sz="3200">
          <a:solidFill>
            <a:schemeClr val="bg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bg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bg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bg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3.png"/><Relationship Id="rId7" Type="http://schemas.openxmlformats.org/officeDocument/2006/relationships/slide" Target="slide7.xml"/><Relationship Id="rId12" Type="http://schemas.openxmlformats.org/officeDocument/2006/relationships/slide" Target="slide5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3.xml"/><Relationship Id="rId11" Type="http://schemas.openxmlformats.org/officeDocument/2006/relationships/slide" Target="slide41.xml"/><Relationship Id="rId5" Type="http://schemas.openxmlformats.org/officeDocument/2006/relationships/image" Target="../media/image14.gif"/><Relationship Id="rId10" Type="http://schemas.openxmlformats.org/officeDocument/2006/relationships/slide" Target="slide31.xml"/><Relationship Id="rId4" Type="http://schemas.microsoft.com/office/2007/relationships/hdphoto" Target="../media/hdphoto3.wdp"/><Relationship Id="rId9" Type="http://schemas.openxmlformats.org/officeDocument/2006/relationships/slide" Target="slide30.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openxmlformats.org/officeDocument/2006/relationships/image" Target="../media/image37.png"/><Relationship Id="rId3" Type="http://schemas.openxmlformats.org/officeDocument/2006/relationships/image" Target="../media/image28.png"/><Relationship Id="rId7" Type="http://schemas.microsoft.com/office/2007/relationships/hdphoto" Target="../media/hdphoto5.wdp"/><Relationship Id="rId12" Type="http://schemas.microsoft.com/office/2007/relationships/hdphoto" Target="../media/hdphoto7.wdp"/><Relationship Id="rId17" Type="http://schemas.openxmlformats.org/officeDocument/2006/relationships/image" Target="../media/image36.png"/><Relationship Id="rId2" Type="http://schemas.openxmlformats.org/officeDocument/2006/relationships/notesSlide" Target="../notesSlides/notesSlide25.xml"/><Relationship Id="rId16" Type="http://schemas.microsoft.com/office/2007/relationships/hdphoto" Target="../media/hdphoto9.wdp"/><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3.png"/><Relationship Id="rId5" Type="http://schemas.microsoft.com/office/2007/relationships/hdphoto" Target="../media/hdphoto4.wdp"/><Relationship Id="rId15" Type="http://schemas.openxmlformats.org/officeDocument/2006/relationships/image" Target="../media/image35.png"/><Relationship Id="rId10" Type="http://schemas.microsoft.com/office/2007/relationships/hdphoto" Target="../media/hdphoto6.wdp"/><Relationship Id="rId19" Type="http://schemas.microsoft.com/office/2007/relationships/hdphoto" Target="../media/hdphoto10.wdp"/><Relationship Id="rId4" Type="http://schemas.openxmlformats.org/officeDocument/2006/relationships/image" Target="../media/image29.png"/><Relationship Id="rId9" Type="http://schemas.openxmlformats.org/officeDocument/2006/relationships/image" Target="../media/image32.png"/><Relationship Id="rId1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image" Target="../media/image38.jpeg"/><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microsoft.com/office/2007/relationships/hdphoto" Target="../media/hdphoto11.wdp"/><Relationship Id="rId5" Type="http://schemas.openxmlformats.org/officeDocument/2006/relationships/image" Target="../media/image45.png"/><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wmf"/><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7" Type="http://schemas.microsoft.com/office/2007/relationships/hdphoto" Target="../media/hdphoto14.wdp"/><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jpeg"/><Relationship Id="rId4" Type="http://schemas.microsoft.com/office/2007/relationships/hdphoto" Target="../media/hdphoto13.wdp"/></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21271;&#26007;&#21355;&#26143;&#23548;&#33322;&#31995;&#32479;&#20171;&#32461;.ppt" TargetMode="External"/><Relationship Id="rId5" Type="http://schemas.openxmlformats.org/officeDocument/2006/relationships/hyperlink" Target="&#20285;&#21033;&#30053;Galiloe.ppt#-1,1,&#20285;&#21033;&#30053;(Galileo)&#31995;&#32479;  &#27431;&#30431;&#30340;&#27431;&#27954;&#23548;&#33322;&#21355;&#26143;&#31995;&#32479;&#65288;ENSS&#65289; Europe Navigation Satellite System  " TargetMode="External"/><Relationship Id="rId4" Type="http://schemas.openxmlformats.org/officeDocument/2006/relationships/slide" Target="slide42.xml"/><Relationship Id="rId9"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www.navipedia.net/index.php/File:SLR_Shelkovo.jpg" TargetMode="External"/><Relationship Id="rId1" Type="http://schemas.openxmlformats.org/officeDocument/2006/relationships/slideLayout" Target="../slideLayouts/slideLayout2.xml"/><Relationship Id="rId4" Type="http://schemas.openxmlformats.org/officeDocument/2006/relationships/slide" Target="slide41.xml"/></Relationships>
</file>

<file path=ppt/slides/_rels/slide4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jpeg"/><Relationship Id="rId7" Type="http://schemas.microsoft.com/office/2007/relationships/hdphoto" Target="../media/hdphoto16.wdp"/><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5" Type="http://schemas.microsoft.com/office/2007/relationships/hdphoto" Target="../media/hdphoto15.wdp"/><Relationship Id="rId4" Type="http://schemas.openxmlformats.org/officeDocument/2006/relationships/image" Target="../media/image82.png"/><Relationship Id="rId9" Type="http://schemas.microsoft.com/office/2007/relationships/hdphoto" Target="../media/hdphoto17.wd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9.xml"/><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slide" Target="slide29.xml"/><Relationship Id="rId5" Type="http://schemas.openxmlformats.org/officeDocument/2006/relationships/slide" Target="slide26.xml"/><Relationship Id="rId4" Type="http://schemas.openxmlformats.org/officeDocument/2006/relationships/slide" Target="slide2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F08160AD-47BE-4C3E-AB64-1549A210DC9C}"/>
              </a:ext>
            </a:extLst>
          </p:cNvPr>
          <p:cNvSpPr txBox="1">
            <a:spLocks/>
          </p:cNvSpPr>
          <p:nvPr/>
        </p:nvSpPr>
        <p:spPr>
          <a:xfrm>
            <a:off x="900113" y="1773238"/>
            <a:ext cx="7772400" cy="4114800"/>
          </a:xfrm>
          <a:prstGeom prst="rect">
            <a:avLst/>
          </a:prstGeom>
        </p:spPr>
        <p:txBody>
          <a:bodyPr/>
          <a:lstStyle>
            <a:lvl1pPr marL="342900" indent="-342900" algn="l" rtl="0" eaLnBrk="0" fontAlgn="base" hangingPunct="0">
              <a:spcBef>
                <a:spcPct val="20000"/>
              </a:spcBef>
              <a:spcAft>
                <a:spcPct val="0"/>
              </a:spcAft>
              <a:buClr>
                <a:srgbClr val="9900FF"/>
              </a:buClr>
              <a:buSzPct val="60000"/>
              <a:buFontTx/>
              <a:buBlip>
                <a:blip r:embed="rId2">
                  <a:extLst>
                    <a:ext uri="{96DAC541-7B7A-43D3-8B79-37D633B846F1}">
                      <asvg:svgBlip xmlns:asvg="http://schemas.microsoft.com/office/drawing/2016/SVG/main" r:embed="rId3"/>
                    </a:ext>
                  </a:extLst>
                </a:blip>
              </a:buBlip>
              <a:defRPr sz="3200">
                <a:solidFill>
                  <a:schemeClr val="bg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bg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bg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bg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bg1"/>
                </a:solidFill>
                <a:latin typeface="+mn-lt"/>
                <a:ea typeface="+mj-ea"/>
              </a:defRPr>
            </a:lvl9pPr>
          </a:lstStyle>
          <a:p>
            <a:pPr marL="0" indent="0" algn="ctr">
              <a:buFont typeface="Wingdings" panose="05000000000000000000" pitchFamily="2" charset="2"/>
              <a:buNone/>
            </a:pPr>
            <a:r>
              <a:rPr lang="zh-CN" altLang="en-US" sz="4800" kern="0" dirty="0"/>
              <a:t>卫星导航定位系统概况</a:t>
            </a:r>
          </a:p>
        </p:txBody>
      </p:sp>
      <p:grpSp>
        <p:nvGrpSpPr>
          <p:cNvPr id="6" name="Group 19">
            <a:extLst>
              <a:ext uri="{FF2B5EF4-FFF2-40B4-BE49-F238E27FC236}">
                <a16:creationId xmlns:a16="http://schemas.microsoft.com/office/drawing/2014/main" id="{D69BD787-31EB-4883-A620-50FB54C76E54}"/>
              </a:ext>
            </a:extLst>
          </p:cNvPr>
          <p:cNvGrpSpPr>
            <a:grpSpLocks/>
          </p:cNvGrpSpPr>
          <p:nvPr/>
        </p:nvGrpSpPr>
        <p:grpSpPr bwMode="auto">
          <a:xfrm>
            <a:off x="7038975" y="2778720"/>
            <a:ext cx="1890713" cy="1739900"/>
            <a:chOff x="4456" y="2153"/>
            <a:chExt cx="1191" cy="1096"/>
          </a:xfrm>
        </p:grpSpPr>
        <p:pic>
          <p:nvPicPr>
            <p:cNvPr id="7" name="Picture 7" descr="LogoGalileo-Esa,1">
              <a:extLst>
                <a:ext uri="{FF2B5EF4-FFF2-40B4-BE49-F238E27FC236}">
                  <a16:creationId xmlns:a16="http://schemas.microsoft.com/office/drawing/2014/main" id="{3D200981-C453-4C7D-95E0-DA18F6BE5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 y="2153"/>
              <a:ext cx="918"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1E7795F-3F58-4826-9686-2AE242E1266C}"/>
                </a:ext>
              </a:extLst>
            </p:cNvPr>
            <p:cNvSpPr txBox="1">
              <a:spLocks noChangeArrowheads="1"/>
            </p:cNvSpPr>
            <p:nvPr/>
          </p:nvSpPr>
          <p:spPr bwMode="auto">
            <a:xfrm>
              <a:off x="4456" y="3018"/>
              <a:ext cx="1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欧盟伽利略</a:t>
              </a:r>
            </a:p>
          </p:txBody>
        </p:sp>
      </p:grpSp>
      <p:grpSp>
        <p:nvGrpSpPr>
          <p:cNvPr id="9" name="Group 21">
            <a:extLst>
              <a:ext uri="{FF2B5EF4-FFF2-40B4-BE49-F238E27FC236}">
                <a16:creationId xmlns:a16="http://schemas.microsoft.com/office/drawing/2014/main" id="{B75C5EBF-5B95-4EA2-920F-560B67A9FA9A}"/>
              </a:ext>
            </a:extLst>
          </p:cNvPr>
          <p:cNvGrpSpPr>
            <a:grpSpLocks/>
          </p:cNvGrpSpPr>
          <p:nvPr/>
        </p:nvGrpSpPr>
        <p:grpSpPr bwMode="auto">
          <a:xfrm>
            <a:off x="2692400" y="2754907"/>
            <a:ext cx="2444750" cy="1812925"/>
            <a:chOff x="1451" y="2080"/>
            <a:chExt cx="1540" cy="1142"/>
          </a:xfrm>
        </p:grpSpPr>
        <p:pic>
          <p:nvPicPr>
            <p:cNvPr id="10" name="Picture 6">
              <a:extLst>
                <a:ext uri="{FF2B5EF4-FFF2-40B4-BE49-F238E27FC236}">
                  <a16:creationId xmlns:a16="http://schemas.microsoft.com/office/drawing/2014/main" id="{3F2BA383-F292-4B69-BA3A-9D80A2645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7" y="2080"/>
              <a:ext cx="991"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8">
              <a:extLst>
                <a:ext uri="{FF2B5EF4-FFF2-40B4-BE49-F238E27FC236}">
                  <a16:creationId xmlns:a16="http://schemas.microsoft.com/office/drawing/2014/main" id="{E05B1DEE-C40C-4BC1-AD75-C0C3941B6230}"/>
                </a:ext>
              </a:extLst>
            </p:cNvPr>
            <p:cNvSpPr txBox="1">
              <a:spLocks noChangeArrowheads="1"/>
            </p:cNvSpPr>
            <p:nvPr/>
          </p:nvSpPr>
          <p:spPr bwMode="auto">
            <a:xfrm>
              <a:off x="1451" y="2991"/>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俄罗斯</a:t>
              </a:r>
              <a:r>
                <a:rPr lang="en-US" altLang="zh-CN" sz="1800" b="1">
                  <a:solidFill>
                    <a:srgbClr val="FFFF00"/>
                  </a:solidFill>
                  <a:latin typeface="黑体" panose="02010609060101010101" pitchFamily="49" charset="-122"/>
                  <a:ea typeface="黑体" panose="02010609060101010101" pitchFamily="49" charset="-122"/>
                </a:rPr>
                <a:t>GLONASS</a:t>
              </a:r>
              <a:endParaRPr lang="zh-CN" altLang="en-US" sz="1800" b="1">
                <a:solidFill>
                  <a:srgbClr val="FFFF00"/>
                </a:solidFill>
                <a:latin typeface="黑体" panose="02010609060101010101" pitchFamily="49" charset="-122"/>
                <a:ea typeface="黑体" panose="02010609060101010101" pitchFamily="49" charset="-122"/>
              </a:endParaRPr>
            </a:p>
          </p:txBody>
        </p:sp>
      </p:grpSp>
      <p:pic>
        <p:nvPicPr>
          <p:cNvPr id="12" name="Picture 4">
            <a:extLst>
              <a:ext uri="{FF2B5EF4-FFF2-40B4-BE49-F238E27FC236}">
                <a16:creationId xmlns:a16="http://schemas.microsoft.com/office/drawing/2014/main" id="{1CC35E8B-89A7-4A1B-840D-12759248B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6883" y="4523383"/>
            <a:ext cx="197961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3" name="Group 20">
            <a:extLst>
              <a:ext uri="{FF2B5EF4-FFF2-40B4-BE49-F238E27FC236}">
                <a16:creationId xmlns:a16="http://schemas.microsoft.com/office/drawing/2014/main" id="{ADC40EC3-0F5A-45B3-9E8C-3A9C42DA6EAE}"/>
              </a:ext>
            </a:extLst>
          </p:cNvPr>
          <p:cNvGrpSpPr>
            <a:grpSpLocks/>
          </p:cNvGrpSpPr>
          <p:nvPr/>
        </p:nvGrpSpPr>
        <p:grpSpPr bwMode="auto">
          <a:xfrm>
            <a:off x="5081588" y="2737445"/>
            <a:ext cx="1577975" cy="1790700"/>
            <a:chOff x="3162" y="2121"/>
            <a:chExt cx="994" cy="1128"/>
          </a:xfrm>
        </p:grpSpPr>
        <p:sp>
          <p:nvSpPr>
            <p:cNvPr id="14" name="TextBox 10">
              <a:extLst>
                <a:ext uri="{FF2B5EF4-FFF2-40B4-BE49-F238E27FC236}">
                  <a16:creationId xmlns:a16="http://schemas.microsoft.com/office/drawing/2014/main" id="{87ABE576-224D-435B-AADD-5B702334634D}"/>
                </a:ext>
              </a:extLst>
            </p:cNvPr>
            <p:cNvSpPr txBox="1">
              <a:spLocks noChangeArrowheads="1"/>
            </p:cNvSpPr>
            <p:nvPr/>
          </p:nvSpPr>
          <p:spPr bwMode="auto">
            <a:xfrm>
              <a:off x="3242" y="301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中国北斗</a:t>
              </a:r>
            </a:p>
          </p:txBody>
        </p:sp>
        <p:pic>
          <p:nvPicPr>
            <p:cNvPr id="15" name="图片 19" descr="最终稿+copy.gif">
              <a:extLst>
                <a:ext uri="{FF2B5EF4-FFF2-40B4-BE49-F238E27FC236}">
                  <a16:creationId xmlns:a16="http://schemas.microsoft.com/office/drawing/2014/main" id="{F73F38A0-5778-44DC-81EF-B900D3273CA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62" y="2121"/>
              <a:ext cx="99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
            <a:extLst>
              <a:ext uri="{FF2B5EF4-FFF2-40B4-BE49-F238E27FC236}">
                <a16:creationId xmlns:a16="http://schemas.microsoft.com/office/drawing/2014/main" id="{AD9C059B-6791-465F-A32D-F6F370A2F625}"/>
              </a:ext>
            </a:extLst>
          </p:cNvPr>
          <p:cNvGrpSpPr>
            <a:grpSpLocks/>
          </p:cNvGrpSpPr>
          <p:nvPr/>
        </p:nvGrpSpPr>
        <p:grpSpPr bwMode="auto">
          <a:xfrm>
            <a:off x="936625" y="2737445"/>
            <a:ext cx="2051050" cy="3557587"/>
            <a:chOff x="820414" y="3328988"/>
            <a:chExt cx="2051050" cy="3556396"/>
          </a:xfrm>
        </p:grpSpPr>
        <p:sp>
          <p:nvSpPr>
            <p:cNvPr id="17" name="TextBox 6">
              <a:extLst>
                <a:ext uri="{FF2B5EF4-FFF2-40B4-BE49-F238E27FC236}">
                  <a16:creationId xmlns:a16="http://schemas.microsoft.com/office/drawing/2014/main" id="{6CCEA6D3-B738-41AA-A5CD-289DC8D47740}"/>
                </a:ext>
              </a:extLst>
            </p:cNvPr>
            <p:cNvSpPr txBox="1">
              <a:spLocks noChangeArrowheads="1"/>
            </p:cNvSpPr>
            <p:nvPr/>
          </p:nvSpPr>
          <p:spPr bwMode="auto">
            <a:xfrm>
              <a:off x="980976" y="4752975"/>
              <a:ext cx="157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Times New Roman" panose="02020603050405020304" pitchFamily="18" charset="0"/>
                  <a:ea typeface="宋体" panose="02010600030101010101" pitchFamily="2" charset="-122"/>
                </a:rPr>
                <a:t>美国</a:t>
              </a:r>
              <a:r>
                <a:rPr lang="en-US" altLang="zh-CN" sz="1800" b="1">
                  <a:solidFill>
                    <a:srgbClr val="FFFF00"/>
                  </a:solidFill>
                  <a:latin typeface="Times New Roman" panose="02020603050405020304" pitchFamily="18" charset="0"/>
                  <a:ea typeface="宋体" panose="02010600030101010101" pitchFamily="2" charset="-122"/>
                </a:rPr>
                <a:t>GPS</a:t>
              </a:r>
              <a:endParaRPr lang="zh-CN" altLang="en-US" sz="1800" b="1">
                <a:solidFill>
                  <a:srgbClr val="FFFF00"/>
                </a:solidFill>
                <a:latin typeface="Times New Roman" panose="02020603050405020304" pitchFamily="18" charset="0"/>
                <a:ea typeface="宋体" panose="02010600030101010101" pitchFamily="2" charset="-122"/>
              </a:endParaRPr>
            </a:p>
          </p:txBody>
        </p:sp>
        <p:pic>
          <p:nvPicPr>
            <p:cNvPr id="18" name="Picture 10">
              <a:extLst>
                <a:ext uri="{FF2B5EF4-FFF2-40B4-BE49-F238E27FC236}">
                  <a16:creationId xmlns:a16="http://schemas.microsoft.com/office/drawing/2014/main" id="{F3358404-C5B9-45D9-8ABA-81BFDE54D9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414" y="5083571"/>
              <a:ext cx="198278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descr="10">
              <a:extLst>
                <a:ext uri="{FF2B5EF4-FFF2-40B4-BE49-F238E27FC236}">
                  <a16:creationId xmlns:a16="http://schemas.microsoft.com/office/drawing/2014/main" id="{1D8C4639-1B1B-49F9-8A27-605717B2B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414" y="3328988"/>
              <a:ext cx="205105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18">
            <a:extLst>
              <a:ext uri="{FF2B5EF4-FFF2-40B4-BE49-F238E27FC236}">
                <a16:creationId xmlns:a16="http://schemas.microsoft.com/office/drawing/2014/main" id="{7C890DEB-9381-43A1-A4CD-6ADB8E1733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4509095"/>
            <a:ext cx="1895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a:extLst>
              <a:ext uri="{FF2B5EF4-FFF2-40B4-BE49-F238E27FC236}">
                <a16:creationId xmlns:a16="http://schemas.microsoft.com/office/drawing/2014/main" id="{4772CC59-4343-47AA-80F9-8638A9B6D4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4413" y="4509095"/>
            <a:ext cx="224821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3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A757383E-B08C-48EA-BB72-2765035CC3CB}"/>
              </a:ext>
            </a:extLst>
          </p:cNvPr>
          <p:cNvSpPr txBox="1">
            <a:spLocks noChangeArrowheads="1"/>
          </p:cNvSpPr>
          <p:nvPr/>
        </p:nvSpPr>
        <p:spPr bwMode="auto">
          <a:xfrm>
            <a:off x="3419475" y="692150"/>
            <a:ext cx="2520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b="1">
                <a:solidFill>
                  <a:srgbClr val="FFFFFF"/>
                </a:solidFill>
                <a:latin typeface="Times New Roman" panose="02020603050405020304" pitchFamily="18" charset="0"/>
                <a:ea typeface="宋体" panose="02010600030101010101" pitchFamily="2" charset="-122"/>
              </a:rPr>
              <a:t>卫星轨道</a:t>
            </a:r>
          </a:p>
        </p:txBody>
      </p:sp>
      <p:grpSp>
        <p:nvGrpSpPr>
          <p:cNvPr id="23555" name="Group 3">
            <a:extLst>
              <a:ext uri="{FF2B5EF4-FFF2-40B4-BE49-F238E27FC236}">
                <a16:creationId xmlns:a16="http://schemas.microsoft.com/office/drawing/2014/main" id="{FE2140E7-97E2-4238-9931-7131BFFF8D8F}"/>
              </a:ext>
            </a:extLst>
          </p:cNvPr>
          <p:cNvGrpSpPr>
            <a:grpSpLocks/>
          </p:cNvGrpSpPr>
          <p:nvPr/>
        </p:nvGrpSpPr>
        <p:grpSpPr bwMode="auto">
          <a:xfrm>
            <a:off x="1066800" y="2060575"/>
            <a:ext cx="8077200" cy="4510088"/>
            <a:chOff x="672" y="432"/>
            <a:chExt cx="5088" cy="2705"/>
          </a:xfrm>
        </p:grpSpPr>
        <p:pic>
          <p:nvPicPr>
            <p:cNvPr id="23556" name="Picture 4" descr="svs27">
              <a:extLst>
                <a:ext uri="{FF2B5EF4-FFF2-40B4-BE49-F238E27FC236}">
                  <a16:creationId xmlns:a16="http://schemas.microsoft.com/office/drawing/2014/main" id="{8680D64A-8A48-4FD7-B97D-11F7D2564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432"/>
              <a:ext cx="5088" cy="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a:extLst>
                <a:ext uri="{FF2B5EF4-FFF2-40B4-BE49-F238E27FC236}">
                  <a16:creationId xmlns:a16="http://schemas.microsoft.com/office/drawing/2014/main" id="{43DD4EFA-6D5E-48A3-ABC6-058562CA7339}"/>
                </a:ext>
              </a:extLst>
            </p:cNvPr>
            <p:cNvSpPr>
              <a:spLocks noChangeArrowheads="1"/>
            </p:cNvSpPr>
            <p:nvPr/>
          </p:nvSpPr>
          <p:spPr bwMode="auto">
            <a:xfrm>
              <a:off x="4848" y="432"/>
              <a:ext cx="768" cy="96"/>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endParaRPr kumimoji="1" lang="zh-CN" altLang="en-US" sz="2400" b="1">
                <a:solidFill>
                  <a:srgbClr val="FFFFFF"/>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a:extLst>
              <a:ext uri="{FF2B5EF4-FFF2-40B4-BE49-F238E27FC236}">
                <a16:creationId xmlns:a16="http://schemas.microsoft.com/office/drawing/2014/main" id="{96C2BE24-EE9C-4160-8506-ADB3DDF2CE69}"/>
              </a:ext>
            </a:extLst>
          </p:cNvPr>
          <p:cNvGrpSpPr>
            <a:grpSpLocks/>
          </p:cNvGrpSpPr>
          <p:nvPr/>
        </p:nvGrpSpPr>
        <p:grpSpPr bwMode="auto">
          <a:xfrm>
            <a:off x="1143000" y="228600"/>
            <a:ext cx="8001000" cy="5715000"/>
            <a:chOff x="720" y="144"/>
            <a:chExt cx="5040" cy="3381"/>
          </a:xfrm>
        </p:grpSpPr>
        <p:pic>
          <p:nvPicPr>
            <p:cNvPr id="25604" name="Picture 3" descr="oplanes">
              <a:extLst>
                <a:ext uri="{FF2B5EF4-FFF2-40B4-BE49-F238E27FC236}">
                  <a16:creationId xmlns:a16="http://schemas.microsoft.com/office/drawing/2014/main" id="{E58991FA-A2FB-4286-9360-34F5EA605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44"/>
              <a:ext cx="5040" cy="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4">
              <a:extLst>
                <a:ext uri="{FF2B5EF4-FFF2-40B4-BE49-F238E27FC236}">
                  <a16:creationId xmlns:a16="http://schemas.microsoft.com/office/drawing/2014/main" id="{F3BCF4E4-2C10-4DE2-ACDE-00A3D8015623}"/>
                </a:ext>
              </a:extLst>
            </p:cNvPr>
            <p:cNvSpPr>
              <a:spLocks noChangeArrowheads="1"/>
            </p:cNvSpPr>
            <p:nvPr/>
          </p:nvSpPr>
          <p:spPr bwMode="auto">
            <a:xfrm>
              <a:off x="796" y="182"/>
              <a:ext cx="768" cy="144"/>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grpSp>
      <p:sp>
        <p:nvSpPr>
          <p:cNvPr id="25603" name="Text Box 5">
            <a:extLst>
              <a:ext uri="{FF2B5EF4-FFF2-40B4-BE49-F238E27FC236}">
                <a16:creationId xmlns:a16="http://schemas.microsoft.com/office/drawing/2014/main" id="{44C91654-3385-430B-8A57-B8E084BB3A01}"/>
              </a:ext>
            </a:extLst>
          </p:cNvPr>
          <p:cNvSpPr txBox="1">
            <a:spLocks noChangeArrowheads="1"/>
          </p:cNvSpPr>
          <p:nvPr/>
        </p:nvSpPr>
        <p:spPr bwMode="auto">
          <a:xfrm>
            <a:off x="4140200" y="6092825"/>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轨道平面图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EA85520A-73B2-454E-8011-6646FAC95024}"/>
              </a:ext>
            </a:extLst>
          </p:cNvPr>
          <p:cNvSpPr txBox="1">
            <a:spLocks noChangeArrowheads="1"/>
          </p:cNvSpPr>
          <p:nvPr/>
        </p:nvSpPr>
        <p:spPr bwMode="auto">
          <a:xfrm>
            <a:off x="1219200" y="1820863"/>
            <a:ext cx="7696200"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（1） 顺序编号：</a:t>
            </a:r>
            <a:r>
              <a:rPr kumimoji="1" lang="zh-CN" altLang="en-US" sz="2800" b="1">
                <a:solidFill>
                  <a:srgbClr val="FFFFFF"/>
                </a:solidFill>
                <a:latin typeface="Times New Roman" panose="02020603050405020304" pitchFamily="18" charset="0"/>
                <a:ea typeface="宋体" panose="02010600030101010101" pitchFamily="2" charset="-122"/>
              </a:rPr>
              <a:t>按照</a:t>
            </a:r>
            <a:r>
              <a:rPr kumimoji="1" lang="en-US" altLang="zh-CN" sz="2800" b="1">
                <a:solidFill>
                  <a:srgbClr val="FFFFFF"/>
                </a:solidFill>
                <a:latin typeface="Times New Roman" panose="02020603050405020304" pitchFamily="18" charset="0"/>
                <a:ea typeface="宋体" panose="02010600030101010101" pitchFamily="2" charset="-122"/>
              </a:rPr>
              <a:t>GPS</a:t>
            </a:r>
            <a:r>
              <a:rPr kumimoji="1" lang="zh-CN" altLang="en-US" sz="2800" b="1">
                <a:solidFill>
                  <a:srgbClr val="FFFFFF"/>
                </a:solidFill>
                <a:latin typeface="Times New Roman" panose="02020603050405020304" pitchFamily="18" charset="0"/>
                <a:ea typeface="宋体" panose="02010600030101010101" pitchFamily="2" charset="-122"/>
              </a:rPr>
              <a:t>试验卫星发射时间的先后次序对卫星进行编号。</a:t>
            </a:r>
            <a:endParaRPr kumimoji="1" lang="zh-CN" altLang="en-US" sz="2800" b="1">
              <a:solidFill>
                <a:schemeClr val="accent2"/>
              </a:solidFill>
              <a:latin typeface="Times New Roman" panose="02020603050405020304" pitchFamily="18" charset="0"/>
              <a:ea typeface="宋体" panose="02010600030101010101" pitchFamily="2" charset="-122"/>
            </a:endParaRPr>
          </a:p>
          <a:p>
            <a:pPr>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（2） </a:t>
            </a:r>
            <a:r>
              <a:rPr kumimoji="1" lang="en-US" altLang="zh-CN" sz="2800" b="1">
                <a:solidFill>
                  <a:srgbClr val="99FF99"/>
                </a:solidFill>
                <a:latin typeface="Times New Roman" panose="02020603050405020304" pitchFamily="18" charset="0"/>
                <a:ea typeface="宋体" panose="02010600030101010101" pitchFamily="2" charset="-122"/>
              </a:rPr>
              <a:t>PRN</a:t>
            </a:r>
            <a:r>
              <a:rPr kumimoji="1" lang="zh-CN" altLang="en-US" sz="2800" b="1">
                <a:solidFill>
                  <a:srgbClr val="99FF99"/>
                </a:solidFill>
                <a:latin typeface="Times New Roman" panose="02020603050405020304" pitchFamily="18" charset="0"/>
                <a:ea typeface="宋体" panose="02010600030101010101" pitchFamily="2" charset="-122"/>
              </a:rPr>
              <a:t>编号：</a:t>
            </a:r>
            <a:r>
              <a:rPr kumimoji="1" lang="zh-CN" altLang="en-US" sz="2800" b="1" u="sng">
                <a:solidFill>
                  <a:srgbClr val="FFFFFF"/>
                </a:solidFill>
                <a:latin typeface="Times New Roman" panose="02020603050405020304" pitchFamily="18" charset="0"/>
                <a:ea typeface="宋体" panose="02010600030101010101" pitchFamily="2" charset="-122"/>
              </a:rPr>
              <a:t>根据</a:t>
            </a:r>
            <a:r>
              <a:rPr kumimoji="1" lang="en-US" altLang="zh-CN" sz="2800" b="1" u="sng">
                <a:solidFill>
                  <a:srgbClr val="FFFFFF"/>
                </a:solidFill>
                <a:latin typeface="Times New Roman" panose="02020603050405020304" pitchFamily="18" charset="0"/>
                <a:ea typeface="宋体" panose="02010600030101010101" pitchFamily="2" charset="-122"/>
              </a:rPr>
              <a:t>GPS</a:t>
            </a:r>
            <a:r>
              <a:rPr kumimoji="1" lang="zh-CN" altLang="en-US" sz="2800" b="1" u="sng">
                <a:solidFill>
                  <a:srgbClr val="FFFFFF"/>
                </a:solidFill>
                <a:latin typeface="Times New Roman" panose="02020603050405020304" pitchFamily="18" charset="0"/>
                <a:ea typeface="宋体" panose="02010600030101010101" pitchFamily="2" charset="-122"/>
              </a:rPr>
              <a:t>卫星所采用的伪随机噪声码（</a:t>
            </a:r>
            <a:r>
              <a:rPr kumimoji="1" lang="en-US" altLang="zh-CN" sz="2800" b="1" u="sng">
                <a:solidFill>
                  <a:srgbClr val="FFFFFF"/>
                </a:solidFill>
                <a:latin typeface="Times New Roman" panose="02020603050405020304" pitchFamily="18" charset="0"/>
                <a:ea typeface="宋体" panose="02010600030101010101" pitchFamily="2" charset="-122"/>
              </a:rPr>
              <a:t>PRN</a:t>
            </a:r>
            <a:r>
              <a:rPr kumimoji="1" lang="zh-CN" altLang="en-US" sz="2800" b="1" u="sng">
                <a:solidFill>
                  <a:srgbClr val="FFFFFF"/>
                </a:solidFill>
                <a:latin typeface="Times New Roman" panose="02020603050405020304" pitchFamily="18" charset="0"/>
                <a:ea typeface="宋体" panose="02010600030101010101" pitchFamily="2" charset="-122"/>
              </a:rPr>
              <a:t>码）对卫星进行编号。在导航定位中，均采用</a:t>
            </a:r>
            <a:r>
              <a:rPr kumimoji="1" lang="en-US" altLang="zh-CN" sz="2800" b="1" u="sng">
                <a:solidFill>
                  <a:srgbClr val="FFFFFF"/>
                </a:solidFill>
                <a:latin typeface="Times New Roman" panose="02020603050405020304" pitchFamily="18" charset="0"/>
                <a:ea typeface="宋体" panose="02010600030101010101" pitchFamily="2" charset="-122"/>
              </a:rPr>
              <a:t>PRN</a:t>
            </a:r>
            <a:r>
              <a:rPr kumimoji="1" lang="zh-CN" altLang="en-US" sz="2800" b="1" u="sng">
                <a:solidFill>
                  <a:srgbClr val="FFFFFF"/>
                </a:solidFill>
                <a:latin typeface="Times New Roman" panose="02020603050405020304" pitchFamily="18" charset="0"/>
                <a:ea typeface="宋体" panose="02010600030101010101" pitchFamily="2" charset="-122"/>
              </a:rPr>
              <a:t>编号，这一规则一直沿用至今。</a:t>
            </a:r>
            <a:endParaRPr kumimoji="1" lang="zh-CN" altLang="en-US" sz="2800" b="1">
              <a:solidFill>
                <a:schemeClr val="accent2"/>
              </a:solidFill>
              <a:latin typeface="Times New Roman" panose="02020603050405020304" pitchFamily="18" charset="0"/>
              <a:ea typeface="宋体" panose="02010600030101010101" pitchFamily="2" charset="-122"/>
            </a:endParaRPr>
          </a:p>
          <a:p>
            <a:pPr>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（3） </a:t>
            </a:r>
            <a:r>
              <a:rPr kumimoji="1" lang="en-US" altLang="zh-CN" sz="2800" b="1">
                <a:solidFill>
                  <a:srgbClr val="99FF99"/>
                </a:solidFill>
                <a:latin typeface="Times New Roman" panose="02020603050405020304" pitchFamily="18" charset="0"/>
                <a:ea typeface="宋体" panose="02010600030101010101" pitchFamily="2" charset="-122"/>
              </a:rPr>
              <a:t>IRON</a:t>
            </a:r>
            <a:r>
              <a:rPr kumimoji="1" lang="zh-CN" altLang="en-US" sz="2800" b="1">
                <a:solidFill>
                  <a:srgbClr val="99FF99"/>
                </a:solidFill>
                <a:latin typeface="Times New Roman" panose="02020603050405020304" pitchFamily="18" charset="0"/>
                <a:ea typeface="宋体" panose="02010600030101010101" pitchFamily="2" charset="-122"/>
              </a:rPr>
              <a:t>编号：</a:t>
            </a:r>
            <a:r>
              <a:rPr kumimoji="1" lang="en-US" altLang="zh-CN" sz="2800" b="1">
                <a:solidFill>
                  <a:srgbClr val="FFFFFF"/>
                </a:solidFill>
                <a:latin typeface="Times New Roman" panose="02020603050405020304" pitchFamily="18" charset="0"/>
                <a:ea typeface="宋体" panose="02010600030101010101" pitchFamily="2" charset="-122"/>
              </a:rPr>
              <a:t>IRON</a:t>
            </a:r>
            <a:r>
              <a:rPr kumimoji="1" lang="zh-CN" altLang="en-US" sz="2800" b="1">
                <a:solidFill>
                  <a:srgbClr val="FFFFFF"/>
                </a:solidFill>
                <a:latin typeface="Times New Roman" panose="02020603050405020304" pitchFamily="18" charset="0"/>
                <a:ea typeface="宋体" panose="02010600030101010101" pitchFamily="2" charset="-122"/>
              </a:rPr>
              <a:t>为</a:t>
            </a:r>
            <a:r>
              <a:rPr kumimoji="1" lang="en-US" altLang="zh-CN" sz="2800" b="1">
                <a:solidFill>
                  <a:srgbClr val="FFFFFF"/>
                </a:solidFill>
                <a:latin typeface="Times New Roman" panose="02020603050405020304" pitchFamily="18" charset="0"/>
                <a:ea typeface="宋体" panose="02010600030101010101" pitchFamily="2" charset="-122"/>
              </a:rPr>
              <a:t>Inter Range Operation Number</a:t>
            </a:r>
            <a:r>
              <a:rPr kumimoji="1" lang="zh-CN" altLang="en-US" sz="2800" b="1">
                <a:solidFill>
                  <a:srgbClr val="FFFFFF"/>
                </a:solidFill>
                <a:latin typeface="Times New Roman" panose="02020603050405020304" pitchFamily="18" charset="0"/>
                <a:ea typeface="宋体" panose="02010600030101010101" pitchFamily="2" charset="-122"/>
              </a:rPr>
              <a:t>的缩写，意思是内部距离操作码。</a:t>
            </a:r>
            <a:r>
              <a:rPr kumimoji="1" lang="en-US" altLang="zh-CN" sz="2800" b="1">
                <a:solidFill>
                  <a:srgbClr val="FFFFFF"/>
                </a:solidFill>
                <a:latin typeface="Times New Roman" panose="02020603050405020304" pitchFamily="18" charset="0"/>
                <a:ea typeface="宋体" panose="02010600030101010101" pitchFamily="2" charset="-122"/>
              </a:rPr>
              <a:t>IRON</a:t>
            </a:r>
            <a:r>
              <a:rPr kumimoji="1" lang="zh-CN" altLang="en-US" sz="2800" b="1">
                <a:solidFill>
                  <a:srgbClr val="FFFFFF"/>
                </a:solidFill>
                <a:latin typeface="Times New Roman" panose="02020603050405020304" pitchFamily="18" charset="0"/>
                <a:ea typeface="宋体" panose="02010600030101010101" pitchFamily="2" charset="-122"/>
              </a:rPr>
              <a:t>编号是美国加拿大组成的北美空军指挥部给定的一种随机号，以此识别所选择的目标。</a:t>
            </a:r>
          </a:p>
        </p:txBody>
      </p:sp>
      <p:sp>
        <p:nvSpPr>
          <p:cNvPr id="27651" name="Rectangle 3">
            <a:extLst>
              <a:ext uri="{FF2B5EF4-FFF2-40B4-BE49-F238E27FC236}">
                <a16:creationId xmlns:a16="http://schemas.microsoft.com/office/drawing/2014/main" id="{6150C67C-740B-48A4-9AED-FF306C47960F}"/>
              </a:ext>
            </a:extLst>
          </p:cNvPr>
          <p:cNvSpPr>
            <a:spLocks noChangeArrowheads="1"/>
          </p:cNvSpPr>
          <p:nvPr/>
        </p:nvSpPr>
        <p:spPr bwMode="auto">
          <a:xfrm>
            <a:off x="1619250" y="692150"/>
            <a:ext cx="3954463" cy="519113"/>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卫星编号（</a:t>
            </a:r>
            <a:r>
              <a:rPr kumimoji="1" lang="en-US" altLang="zh-CN" sz="2800" b="1">
                <a:solidFill>
                  <a:srgbClr val="FFFFFF"/>
                </a:solidFill>
                <a:latin typeface="Times New Roman" panose="02020603050405020304" pitchFamily="18" charset="0"/>
                <a:ea typeface="宋体" panose="02010600030101010101" pitchFamily="2" charset="-122"/>
              </a:rPr>
              <a:t>1</a:t>
            </a:r>
            <a:r>
              <a:rPr kumimoji="1" lang="zh-CN" altLang="en-US" sz="2800" b="1">
                <a:solidFill>
                  <a:srgbClr val="FFFF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2530">
                                            <p:txEl>
                                              <p:pRg st="0" end="0"/>
                                            </p:txEl>
                                          </p:spTgt>
                                        </p:tgtEl>
                                        <p:attrNameLst>
                                          <p:attrName>style.visibility</p:attrName>
                                        </p:attrNameLst>
                                      </p:cBhvr>
                                      <p:to>
                                        <p:strVal val="visible"/>
                                      </p:to>
                                    </p:set>
                                    <p:anim calcmode="discrete" valueType="clr">
                                      <p:cBhvr override="childStyle">
                                        <p:cTn id="7" dur="500"/>
                                        <p:tgtEl>
                                          <p:spTgt spid="225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2530">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2530">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2530">
                                            <p:txEl>
                                              <p:pRg st="1" end="1"/>
                                            </p:txEl>
                                          </p:spTgt>
                                        </p:tgtEl>
                                        <p:attrNameLst>
                                          <p:attrName>style.visibility</p:attrName>
                                        </p:attrNameLst>
                                      </p:cBhvr>
                                      <p:to>
                                        <p:strVal val="visible"/>
                                      </p:to>
                                    </p:set>
                                    <p:anim calcmode="discrete" valueType="clr">
                                      <p:cBhvr override="childStyle">
                                        <p:cTn id="14" dur="500"/>
                                        <p:tgtEl>
                                          <p:spTgt spid="225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2530">
                                            <p:txEl>
                                              <p:pRg st="1" end="1"/>
                                            </p:txEl>
                                          </p:spTgt>
                                        </p:tgtEl>
                                        <p:attrNameLst>
                                          <p:attrName>fillcolor</p:attrName>
                                        </p:attrNameLst>
                                      </p:cBhvr>
                                      <p:tavLst>
                                        <p:tav tm="0">
                                          <p:val>
                                            <p:clrVal>
                                              <a:schemeClr val="accent2"/>
                                            </p:clrVal>
                                          </p:val>
                                        </p:tav>
                                        <p:tav tm="50000">
                                          <p:val>
                                            <p:clrVal>
                                              <a:schemeClr val="hlink"/>
                                            </p:clrVal>
                                          </p:val>
                                        </p:tav>
                                      </p:tavLst>
                                    </p:anim>
                                    <p:set>
                                      <p:cBhvr>
                                        <p:cTn id="16" dur="500"/>
                                        <p:tgtEl>
                                          <p:spTgt spid="22530">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2530">
                                            <p:txEl>
                                              <p:pRg st="2" end="2"/>
                                            </p:txEl>
                                          </p:spTgt>
                                        </p:tgtEl>
                                        <p:attrNameLst>
                                          <p:attrName>style.visibility</p:attrName>
                                        </p:attrNameLst>
                                      </p:cBhvr>
                                      <p:to>
                                        <p:strVal val="visible"/>
                                      </p:to>
                                    </p:set>
                                    <p:anim calcmode="discrete" valueType="clr">
                                      <p:cBhvr override="childStyle">
                                        <p:cTn id="21" dur="500"/>
                                        <p:tgtEl>
                                          <p:spTgt spid="2253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22530">
                                            <p:txEl>
                                              <p:pRg st="2" end="2"/>
                                            </p:txEl>
                                          </p:spTgt>
                                        </p:tgtEl>
                                        <p:attrNameLst>
                                          <p:attrName>fillcolor</p:attrName>
                                        </p:attrNameLst>
                                      </p:cBhvr>
                                      <p:tavLst>
                                        <p:tav tm="0">
                                          <p:val>
                                            <p:clrVal>
                                              <a:schemeClr val="accent2"/>
                                            </p:clrVal>
                                          </p:val>
                                        </p:tav>
                                        <p:tav tm="50000">
                                          <p:val>
                                            <p:clrVal>
                                              <a:schemeClr val="hlink"/>
                                            </p:clrVal>
                                          </p:val>
                                        </p:tav>
                                      </p:tavLst>
                                    </p:anim>
                                    <p:set>
                                      <p:cBhvr>
                                        <p:cTn id="23" dur="500"/>
                                        <p:tgtEl>
                                          <p:spTgt spid="22530">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CF92B828-DF2F-47E4-89AF-746B519CBF39}"/>
              </a:ext>
            </a:extLst>
          </p:cNvPr>
          <p:cNvSpPr txBox="1">
            <a:spLocks noChangeArrowheads="1"/>
          </p:cNvSpPr>
          <p:nvPr/>
        </p:nvSpPr>
        <p:spPr bwMode="auto">
          <a:xfrm>
            <a:off x="1524000" y="1752600"/>
            <a:ext cx="7086600"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spcBef>
                <a:spcPts val="1000"/>
              </a:spcBef>
              <a:buClrTx/>
              <a:buSzTx/>
              <a:buFontTx/>
              <a:buNone/>
            </a:pPr>
            <a:endParaRPr kumimoji="1" lang="zh-CN" altLang="en-US" sz="2800" b="1">
              <a:solidFill>
                <a:srgbClr val="FFFFFF"/>
              </a:solidFill>
              <a:latin typeface="Times New Roman" panose="02020603050405020304" pitchFamily="18" charset="0"/>
              <a:ea typeface="宋体" panose="02010600030101010101" pitchFamily="2" charset="-122"/>
            </a:endParaRPr>
          </a:p>
          <a:p>
            <a:pPr>
              <a:spcBef>
                <a:spcPts val="10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（4） </a:t>
            </a:r>
            <a:r>
              <a:rPr kumimoji="1" lang="en-US" altLang="zh-CN" sz="2800" b="1">
                <a:solidFill>
                  <a:srgbClr val="99FF99"/>
                </a:solidFill>
                <a:latin typeface="Times New Roman" panose="02020603050405020304" pitchFamily="18" charset="0"/>
                <a:ea typeface="宋体" panose="02010600030101010101" pitchFamily="2" charset="-122"/>
              </a:rPr>
              <a:t>NASA</a:t>
            </a:r>
            <a:r>
              <a:rPr kumimoji="1" lang="zh-CN" altLang="en-US" sz="2800" b="1">
                <a:solidFill>
                  <a:srgbClr val="99FF99"/>
                </a:solidFill>
                <a:latin typeface="Times New Roman" panose="02020603050405020304" pitchFamily="18" charset="0"/>
                <a:ea typeface="宋体" panose="02010600030101010101" pitchFamily="2" charset="-122"/>
              </a:rPr>
              <a:t>编号：</a:t>
            </a:r>
            <a:r>
              <a:rPr kumimoji="1" lang="zh-CN" altLang="en-US" sz="2800" b="1">
                <a:solidFill>
                  <a:srgbClr val="FFFFFF"/>
                </a:solidFill>
                <a:latin typeface="Times New Roman" panose="02020603050405020304" pitchFamily="18" charset="0"/>
                <a:ea typeface="宋体" panose="02010600030101010101" pitchFamily="2" charset="-122"/>
              </a:rPr>
              <a:t>这是美国航天局在其文件中给</a:t>
            </a:r>
            <a:r>
              <a:rPr kumimoji="1" lang="en-US" altLang="zh-CN" sz="2800" b="1">
                <a:solidFill>
                  <a:srgbClr val="FFFFFF"/>
                </a:solidFill>
                <a:latin typeface="Times New Roman" panose="02020603050405020304" pitchFamily="18" charset="0"/>
                <a:ea typeface="宋体" panose="02010600030101010101" pitchFamily="2" charset="-122"/>
              </a:rPr>
              <a:t>GPS</a:t>
            </a:r>
            <a:r>
              <a:rPr kumimoji="1" lang="zh-CN" altLang="en-US" sz="2800" b="1">
                <a:solidFill>
                  <a:srgbClr val="FFFFFF"/>
                </a:solidFill>
                <a:latin typeface="Times New Roman" panose="02020603050405020304" pitchFamily="18" charset="0"/>
                <a:ea typeface="宋体" panose="02010600030101010101" pitchFamily="2" charset="-122"/>
              </a:rPr>
              <a:t>试验卫星的编号。</a:t>
            </a:r>
          </a:p>
          <a:p>
            <a:pPr>
              <a:spcBef>
                <a:spcPts val="10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（5） 国际识别号：</a:t>
            </a:r>
            <a:r>
              <a:rPr kumimoji="1" lang="zh-CN" altLang="en-US" sz="2800" b="1">
                <a:solidFill>
                  <a:srgbClr val="FFFFFF"/>
                </a:solidFill>
                <a:latin typeface="Times New Roman" panose="02020603050405020304" pitchFamily="18" charset="0"/>
                <a:ea typeface="宋体" panose="02010600030101010101" pitchFamily="2" charset="-122"/>
              </a:rPr>
              <a:t>它的第一部分表示该卫星的发射年代，第二部分表示该年发射卫星的序列号，字母</a:t>
            </a:r>
            <a:r>
              <a:rPr kumimoji="1" lang="en-US" altLang="zh-CN" sz="2800" b="1">
                <a:solidFill>
                  <a:srgbClr val="FFFFFF"/>
                </a:solidFill>
                <a:latin typeface="Times New Roman" panose="02020603050405020304" pitchFamily="18" charset="0"/>
                <a:ea typeface="宋体" panose="02010600030101010101" pitchFamily="2" charset="-122"/>
              </a:rPr>
              <a:t>A</a:t>
            </a:r>
            <a:r>
              <a:rPr kumimoji="1" lang="zh-CN" altLang="en-US" sz="2800" b="1">
                <a:solidFill>
                  <a:srgbClr val="FFFFFF"/>
                </a:solidFill>
                <a:latin typeface="Times New Roman" panose="02020603050405020304" pitchFamily="18" charset="0"/>
                <a:ea typeface="宋体" panose="02010600030101010101" pitchFamily="2" charset="-122"/>
              </a:rPr>
              <a:t>表示发射的有效负荷。</a:t>
            </a:r>
          </a:p>
        </p:txBody>
      </p:sp>
      <p:sp>
        <p:nvSpPr>
          <p:cNvPr id="29699" name="Rectangle 3">
            <a:extLst>
              <a:ext uri="{FF2B5EF4-FFF2-40B4-BE49-F238E27FC236}">
                <a16:creationId xmlns:a16="http://schemas.microsoft.com/office/drawing/2014/main" id="{2EE112CA-BC3E-4B89-88E4-47B83516E058}"/>
              </a:ext>
            </a:extLst>
          </p:cNvPr>
          <p:cNvSpPr>
            <a:spLocks noChangeArrowheads="1"/>
          </p:cNvSpPr>
          <p:nvPr/>
        </p:nvSpPr>
        <p:spPr bwMode="auto">
          <a:xfrm>
            <a:off x="1908175" y="836613"/>
            <a:ext cx="2879725" cy="519112"/>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卫星编号（</a:t>
            </a:r>
            <a:r>
              <a:rPr kumimoji="1" lang="en-US" altLang="zh-CN" sz="2800" b="1">
                <a:solidFill>
                  <a:srgbClr val="FFFFFF"/>
                </a:solidFill>
                <a:latin typeface="Times New Roman" panose="02020603050405020304" pitchFamily="18" charset="0"/>
                <a:ea typeface="宋体" panose="02010600030101010101" pitchFamily="2" charset="-122"/>
              </a:rPr>
              <a:t>2</a:t>
            </a:r>
            <a:r>
              <a:rPr kumimoji="1" lang="zh-CN" altLang="en-US" sz="2800" b="1">
                <a:solidFill>
                  <a:srgbClr val="FFFFFF"/>
                </a:solidFill>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3554">
                                            <p:txEl>
                                              <p:pRg st="1" end="1"/>
                                            </p:txEl>
                                          </p:spTgt>
                                        </p:tgtEl>
                                        <p:attrNameLst>
                                          <p:attrName>style.visibility</p:attrName>
                                        </p:attrNameLst>
                                      </p:cBhvr>
                                      <p:to>
                                        <p:strVal val="visible"/>
                                      </p:to>
                                    </p:set>
                                    <p:anim calcmode="discrete" valueType="clr">
                                      <p:cBhvr override="childStyle">
                                        <p:cTn id="7" dur="500"/>
                                        <p:tgtEl>
                                          <p:spTgt spid="2355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3554">
                                            <p:txEl>
                                              <p:pRg st="1" end="1"/>
                                            </p:txEl>
                                          </p:spTgt>
                                        </p:tgtEl>
                                        <p:attrNameLst>
                                          <p:attrName>fillcolor</p:attrName>
                                        </p:attrNameLst>
                                      </p:cBhvr>
                                      <p:tavLst>
                                        <p:tav tm="0">
                                          <p:val>
                                            <p:clrVal>
                                              <a:schemeClr val="accent2"/>
                                            </p:clrVal>
                                          </p:val>
                                        </p:tav>
                                        <p:tav tm="50000">
                                          <p:val>
                                            <p:clrVal>
                                              <a:schemeClr val="hlink"/>
                                            </p:clrVal>
                                          </p:val>
                                        </p:tav>
                                      </p:tavLst>
                                    </p:anim>
                                    <p:set>
                                      <p:cBhvr>
                                        <p:cTn id="9" dur="500"/>
                                        <p:tgtEl>
                                          <p:spTgt spid="23554">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3554">
                                            <p:txEl>
                                              <p:pRg st="2" end="2"/>
                                            </p:txEl>
                                          </p:spTgt>
                                        </p:tgtEl>
                                        <p:attrNameLst>
                                          <p:attrName>style.visibility</p:attrName>
                                        </p:attrNameLst>
                                      </p:cBhvr>
                                      <p:to>
                                        <p:strVal val="visible"/>
                                      </p:to>
                                    </p:set>
                                    <p:anim calcmode="discrete" valueType="clr">
                                      <p:cBhvr override="childStyle">
                                        <p:cTn id="14" dur="500"/>
                                        <p:tgtEl>
                                          <p:spTgt spid="2355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3554">
                                            <p:txEl>
                                              <p:pRg st="2" end="2"/>
                                            </p:txEl>
                                          </p:spTgt>
                                        </p:tgtEl>
                                        <p:attrNameLst>
                                          <p:attrName>fillcolor</p:attrName>
                                        </p:attrNameLst>
                                      </p:cBhvr>
                                      <p:tavLst>
                                        <p:tav tm="0">
                                          <p:val>
                                            <p:clrVal>
                                              <a:schemeClr val="accent2"/>
                                            </p:clrVal>
                                          </p:val>
                                        </p:tav>
                                        <p:tav tm="50000">
                                          <p:val>
                                            <p:clrVal>
                                              <a:schemeClr val="hlink"/>
                                            </p:clrVal>
                                          </p:val>
                                        </p:tav>
                                      </p:tavLst>
                                    </p:anim>
                                    <p:set>
                                      <p:cBhvr>
                                        <p:cTn id="16" dur="500"/>
                                        <p:tgtEl>
                                          <p:spTgt spid="2355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3">
            <a:extLst>
              <a:ext uri="{FF2B5EF4-FFF2-40B4-BE49-F238E27FC236}">
                <a16:creationId xmlns:a16="http://schemas.microsoft.com/office/drawing/2014/main" id="{47683417-21CF-402A-8E74-FB3B1A68BC80}"/>
              </a:ext>
            </a:extLst>
          </p:cNvPr>
          <p:cNvGraphicFramePr>
            <a:graphicFrameLocks noChangeAspect="1"/>
          </p:cNvGraphicFramePr>
          <p:nvPr/>
        </p:nvGraphicFramePr>
        <p:xfrm>
          <a:off x="457200" y="1773238"/>
          <a:ext cx="8686800" cy="2286000"/>
        </p:xfrm>
        <a:graphic>
          <a:graphicData uri="http://schemas.openxmlformats.org/presentationml/2006/ole">
            <mc:AlternateContent xmlns:mc="http://schemas.openxmlformats.org/markup-compatibility/2006">
              <mc:Choice xmlns:v="urn:schemas-microsoft-com:vml" Requires="v">
                <p:oleObj spid="_x0000_s2096" name="文档" r:id="rId4" imgW="5514791" imgH="1343222" progId="Word.Document.8">
                  <p:embed/>
                </p:oleObj>
              </mc:Choice>
              <mc:Fallback>
                <p:oleObj name="文档" r:id="rId4" imgW="5514791" imgH="1343222"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773238"/>
                        <a:ext cx="8686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7" name="Rectangle 6">
            <a:extLst>
              <a:ext uri="{FF2B5EF4-FFF2-40B4-BE49-F238E27FC236}">
                <a16:creationId xmlns:a16="http://schemas.microsoft.com/office/drawing/2014/main" id="{1A9EE74D-EAA5-4ADA-A617-CEFDA9F88884}"/>
              </a:ext>
            </a:extLst>
          </p:cNvPr>
          <p:cNvSpPr>
            <a:spLocks noChangeArrowheads="1"/>
          </p:cNvSpPr>
          <p:nvPr/>
        </p:nvSpPr>
        <p:spPr bwMode="auto">
          <a:xfrm>
            <a:off x="2339975" y="2312988"/>
            <a:ext cx="2679700" cy="9525"/>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31750" name="标题 1">
            <a:extLst>
              <a:ext uri="{FF2B5EF4-FFF2-40B4-BE49-F238E27FC236}">
                <a16:creationId xmlns:a16="http://schemas.microsoft.com/office/drawing/2014/main" id="{CE210BEB-9242-4A79-93EE-411C2D3A68E7}"/>
              </a:ext>
            </a:extLst>
          </p:cNvPr>
          <p:cNvSpPr>
            <a:spLocks noGrp="1"/>
          </p:cNvSpPr>
          <p:nvPr>
            <p:ph type="title"/>
          </p:nvPr>
        </p:nvSpPr>
        <p:spPr>
          <a:xfrm>
            <a:off x="1123156" y="441779"/>
            <a:ext cx="7793037" cy="876355"/>
          </a:xfrm>
        </p:spPr>
        <p:txBody>
          <a:bodyPr/>
          <a:lstStyle/>
          <a:p>
            <a:pPr eaLnBrk="1" hangingPunct="1"/>
            <a:r>
              <a:rPr lang="en-US" altLang="zh-CN" dirty="0"/>
              <a:t>GPS</a:t>
            </a:r>
            <a:r>
              <a:rPr lang="zh-CN" altLang="en-US" dirty="0"/>
              <a:t>卫星运行情况</a:t>
            </a:r>
          </a:p>
        </p:txBody>
      </p:sp>
      <p:sp>
        <p:nvSpPr>
          <p:cNvPr id="31751" name="内容占位符 2">
            <a:extLst>
              <a:ext uri="{FF2B5EF4-FFF2-40B4-BE49-F238E27FC236}">
                <a16:creationId xmlns:a16="http://schemas.microsoft.com/office/drawing/2014/main" id="{379EACB2-7EE5-4226-A4DA-8D338FD2C16E}"/>
              </a:ext>
            </a:extLst>
          </p:cNvPr>
          <p:cNvSpPr>
            <a:spLocks noGrp="1"/>
          </p:cNvSpPr>
          <p:nvPr>
            <p:ph idx="1"/>
          </p:nvPr>
        </p:nvSpPr>
        <p:spPr>
          <a:xfrm>
            <a:off x="914400" y="4586412"/>
            <a:ext cx="7772400" cy="2243138"/>
          </a:xfrm>
        </p:spPr>
        <p:txBody>
          <a:bodyPr/>
          <a:lstStyle/>
          <a:p>
            <a:pPr algn="just">
              <a:spcBef>
                <a:spcPts val="400"/>
              </a:spcBef>
            </a:pPr>
            <a:r>
              <a:rPr kumimoji="1" lang="zh-CN" altLang="en-US" sz="2400" b="1" dirty="0">
                <a:solidFill>
                  <a:srgbClr val="99FF99"/>
                </a:solidFill>
                <a:latin typeface="Times New Roman" panose="02020603050405020304" pitchFamily="18" charset="0"/>
              </a:rPr>
              <a:t>第一代卫星</a:t>
            </a:r>
            <a:r>
              <a:rPr kumimoji="1" lang="zh-CN" altLang="en-US" sz="2400" b="1" dirty="0">
                <a:solidFill>
                  <a:srgbClr val="FFFFFF"/>
                </a:solidFill>
                <a:latin typeface="Times New Roman" panose="02020603050405020304" pitchFamily="18" charset="0"/>
              </a:rPr>
              <a:t>现已</a:t>
            </a:r>
            <a:r>
              <a:rPr kumimoji="1" lang="zh-CN" altLang="en-US" sz="2400" b="1" dirty="0">
                <a:solidFill>
                  <a:schemeClr val="hlink"/>
                </a:solidFill>
                <a:latin typeface="Times New Roman" panose="02020603050405020304" pitchFamily="18" charset="0"/>
              </a:rPr>
              <a:t>停止</a:t>
            </a:r>
            <a:r>
              <a:rPr kumimoji="1" lang="zh-CN" altLang="en-US" sz="2400" b="1" dirty="0">
                <a:solidFill>
                  <a:srgbClr val="FFFFFF"/>
                </a:solidFill>
                <a:latin typeface="Times New Roman" panose="02020603050405020304" pitchFamily="18" charset="0"/>
              </a:rPr>
              <a:t>工作。</a:t>
            </a:r>
            <a:endParaRPr kumimoji="1" lang="zh-CN" altLang="en-US" sz="2400" b="1" dirty="0">
              <a:solidFill>
                <a:schemeClr val="accent2"/>
              </a:solidFill>
              <a:latin typeface="Times New Roman" panose="02020603050405020304" pitchFamily="18" charset="0"/>
            </a:endParaRPr>
          </a:p>
          <a:p>
            <a:pPr algn="just">
              <a:spcBef>
                <a:spcPts val="400"/>
              </a:spcBef>
            </a:pPr>
            <a:r>
              <a:rPr kumimoji="1" lang="zh-CN" altLang="en-US" sz="2400" b="1" dirty="0">
                <a:solidFill>
                  <a:srgbClr val="99FF99"/>
                </a:solidFill>
                <a:latin typeface="Times New Roman" panose="02020603050405020304" pitchFamily="18" charset="0"/>
              </a:rPr>
              <a:t>第二代卫星</a:t>
            </a:r>
            <a:r>
              <a:rPr kumimoji="1" lang="zh-CN" altLang="en-US" sz="2400" b="1" dirty="0">
                <a:solidFill>
                  <a:srgbClr val="FFFFFF"/>
                </a:solidFill>
                <a:latin typeface="Times New Roman" panose="02020603050405020304" pitchFamily="18" charset="0"/>
              </a:rPr>
              <a:t>用于组成</a:t>
            </a:r>
            <a:r>
              <a:rPr kumimoji="1" lang="en-US" altLang="zh-CN" sz="2400" b="1" dirty="0">
                <a:solidFill>
                  <a:srgbClr val="FFFFFF"/>
                </a:solidFill>
                <a:latin typeface="Times New Roman" panose="02020603050405020304" pitchFamily="18" charset="0"/>
              </a:rPr>
              <a:t>GPS</a:t>
            </a:r>
            <a:r>
              <a:rPr kumimoji="1" lang="zh-CN" altLang="en-US" sz="2400" b="1" dirty="0">
                <a:solidFill>
                  <a:srgbClr val="FFFFFF"/>
                </a:solidFill>
                <a:latin typeface="Times New Roman" panose="02020603050405020304" pitchFamily="18" charset="0"/>
              </a:rPr>
              <a:t>工作卫星星座，通常称为</a:t>
            </a:r>
            <a:r>
              <a:rPr kumimoji="1" lang="en-US" altLang="zh-CN" sz="2400" b="1" dirty="0">
                <a:solidFill>
                  <a:srgbClr val="FFFFFF"/>
                </a:solidFill>
                <a:latin typeface="Times New Roman" panose="02020603050405020304" pitchFamily="18" charset="0"/>
              </a:rPr>
              <a:t>GPS</a:t>
            </a:r>
            <a:r>
              <a:rPr kumimoji="1" lang="zh-CN" altLang="en-US" sz="2400" b="1" dirty="0">
                <a:solidFill>
                  <a:schemeClr val="hlink"/>
                </a:solidFill>
                <a:latin typeface="Times New Roman" panose="02020603050405020304" pitchFamily="18" charset="0"/>
              </a:rPr>
              <a:t>工作卫星</a:t>
            </a:r>
            <a:r>
              <a:rPr kumimoji="1" lang="zh-CN" altLang="en-US" sz="2400" b="1" dirty="0">
                <a:solidFill>
                  <a:srgbClr val="FFFFFF"/>
                </a:solidFill>
                <a:latin typeface="Times New Roman" panose="02020603050405020304" pitchFamily="18" charset="0"/>
              </a:rPr>
              <a:t>。</a:t>
            </a:r>
          </a:p>
          <a:p>
            <a:pPr eaLnBrk="1" hangingPunct="1"/>
            <a:r>
              <a:rPr kumimoji="1" lang="zh-CN" altLang="en-US" sz="2400" b="1" dirty="0">
                <a:solidFill>
                  <a:srgbClr val="99FF99"/>
                </a:solidFill>
                <a:latin typeface="Times New Roman" panose="02020603050405020304" pitchFamily="18" charset="0"/>
              </a:rPr>
              <a:t>第三代卫星</a:t>
            </a:r>
            <a:r>
              <a:rPr kumimoji="1" lang="zh-CN" altLang="en-US" sz="2400" b="1" dirty="0">
                <a:solidFill>
                  <a:srgbClr val="FFFFFF"/>
                </a:solidFill>
                <a:latin typeface="Times New Roman" panose="02020603050405020304" pitchFamily="18" charset="0"/>
              </a:rPr>
              <a:t>，用于取代第二代卫星，改善全球定位系统。</a:t>
            </a:r>
          </a:p>
          <a:p>
            <a:pPr eaLnBrk="1" hangingPunct="1"/>
            <a:endParaRPr lang="zh-CN" altLang="en-US" sz="2400" dirty="0"/>
          </a:p>
        </p:txBody>
      </p:sp>
      <p:sp>
        <p:nvSpPr>
          <p:cNvPr id="8" name="Rectangle 7">
            <a:extLst>
              <a:ext uri="{FF2B5EF4-FFF2-40B4-BE49-F238E27FC236}">
                <a16:creationId xmlns:a16="http://schemas.microsoft.com/office/drawing/2014/main" id="{A40A231D-2B01-4C36-A2BC-55C1913130E3}"/>
              </a:ext>
            </a:extLst>
          </p:cNvPr>
          <p:cNvSpPr>
            <a:spLocks noChangeArrowheads="1"/>
          </p:cNvSpPr>
          <p:nvPr/>
        </p:nvSpPr>
        <p:spPr bwMode="auto">
          <a:xfrm>
            <a:off x="2308444" y="6363642"/>
            <a:ext cx="5832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400" dirty="0">
                <a:solidFill>
                  <a:srgbClr val="FFFF00"/>
                </a:solidFill>
                <a:ea typeface="宋体" panose="02010600030101010101" pitchFamily="2" charset="-122"/>
              </a:rPr>
              <a:t>https://www.gps.gov/systems/gps/space/</a:t>
            </a:r>
            <a:endParaRPr lang="zh-CN" altLang="en-US" sz="2400" dirty="0">
              <a:solidFill>
                <a:srgbClr val="FFFF00"/>
              </a:solidFill>
              <a:ea typeface="宋体" panose="02010600030101010101" pitchFamily="2" charset="-122"/>
            </a:endParaRPr>
          </a:p>
        </p:txBody>
      </p:sp>
      <p:pic>
        <p:nvPicPr>
          <p:cNvPr id="5" name="图片 4">
            <a:extLst>
              <a:ext uri="{FF2B5EF4-FFF2-40B4-BE49-F238E27FC236}">
                <a16:creationId xmlns:a16="http://schemas.microsoft.com/office/drawing/2014/main" id="{77B74414-7BDE-4859-BF36-F0EB019FD573}"/>
              </a:ext>
            </a:extLst>
          </p:cNvPr>
          <p:cNvPicPr>
            <a:picLocks noChangeAspect="1"/>
          </p:cNvPicPr>
          <p:nvPr/>
        </p:nvPicPr>
        <p:blipFill>
          <a:blip r:embed="rId6"/>
          <a:stretch>
            <a:fillRect/>
          </a:stretch>
        </p:blipFill>
        <p:spPr>
          <a:xfrm>
            <a:off x="1123156" y="-32693"/>
            <a:ext cx="7631056" cy="6858000"/>
          </a:xfrm>
          <a:prstGeom prst="rect">
            <a:avLst/>
          </a:prstGeom>
        </p:spPr>
      </p:pic>
      <p:pic>
        <p:nvPicPr>
          <p:cNvPr id="3" name="图片 2">
            <a:extLst>
              <a:ext uri="{FF2B5EF4-FFF2-40B4-BE49-F238E27FC236}">
                <a16:creationId xmlns:a16="http://schemas.microsoft.com/office/drawing/2014/main" id="{6E3015DA-D86B-4C8A-9ED7-11CA50366F10}"/>
              </a:ext>
            </a:extLst>
          </p:cNvPr>
          <p:cNvPicPr>
            <a:picLocks noChangeAspect="1"/>
          </p:cNvPicPr>
          <p:nvPr/>
        </p:nvPicPr>
        <p:blipFill>
          <a:blip r:embed="rId7"/>
          <a:stretch>
            <a:fillRect/>
          </a:stretch>
        </p:blipFill>
        <p:spPr>
          <a:xfrm>
            <a:off x="1179087" y="-27384"/>
            <a:ext cx="7569377" cy="6858000"/>
          </a:xfrm>
          <a:prstGeom prst="rect">
            <a:avLst/>
          </a:prstGeom>
        </p:spPr>
      </p:pic>
      <p:sp>
        <p:nvSpPr>
          <p:cNvPr id="11" name="文本框 10">
            <a:extLst>
              <a:ext uri="{FF2B5EF4-FFF2-40B4-BE49-F238E27FC236}">
                <a16:creationId xmlns:a16="http://schemas.microsoft.com/office/drawing/2014/main" id="{8C6D52B7-AEE4-4E8C-A121-9F6D056756FA}"/>
              </a:ext>
            </a:extLst>
          </p:cNvPr>
          <p:cNvSpPr txBox="1"/>
          <p:nvPr/>
        </p:nvSpPr>
        <p:spPr>
          <a:xfrm>
            <a:off x="4252660" y="6467190"/>
            <a:ext cx="1944216" cy="369332"/>
          </a:xfrm>
          <a:prstGeom prst="rect">
            <a:avLst/>
          </a:prstGeom>
          <a:noFill/>
        </p:spPr>
        <p:txBody>
          <a:bodyPr wrap="square">
            <a:spAutoFit/>
          </a:bodyPr>
          <a:lstStyle/>
          <a:p>
            <a:r>
              <a:rPr lang="en-US" altLang="zh-CN" b="0" i="0" dirty="0">
                <a:solidFill>
                  <a:srgbClr val="000000"/>
                </a:solidFill>
                <a:effectLst/>
                <a:latin typeface="Trebuchet MS" panose="020B0603020202020204" pitchFamily="34" charset="0"/>
              </a:rPr>
              <a:t>June 26, 2022</a:t>
            </a:r>
            <a:endParaRPr lang="zh-CN" altLang="en-US" dirty="0"/>
          </a:p>
        </p:txBody>
      </p:sp>
      <p:sp>
        <p:nvSpPr>
          <p:cNvPr id="2" name="矩形 1">
            <a:extLst>
              <a:ext uri="{FF2B5EF4-FFF2-40B4-BE49-F238E27FC236}">
                <a16:creationId xmlns:a16="http://schemas.microsoft.com/office/drawing/2014/main" id="{24893BDA-A96B-49B1-BC85-6C9A4D17708F}"/>
              </a:ext>
            </a:extLst>
          </p:cNvPr>
          <p:cNvSpPr/>
          <p:nvPr/>
        </p:nvSpPr>
        <p:spPr>
          <a:xfrm>
            <a:off x="2699792" y="1988840"/>
            <a:ext cx="6048672" cy="2549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95000"/>
                    <a:lumOff val="5000"/>
                  </a:schemeClr>
                </a:solidFill>
              </a:rPr>
              <a:t>6                   7                  12                    6</a:t>
            </a:r>
            <a:endParaRPr lang="zh-CN" altLang="en-US" dirty="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sv3">
            <a:extLst>
              <a:ext uri="{FF2B5EF4-FFF2-40B4-BE49-F238E27FC236}">
                <a16:creationId xmlns:a16="http://schemas.microsoft.com/office/drawing/2014/main" id="{AD57B274-A1F2-4264-8EFA-FDF6C78D265B}"/>
              </a:ext>
            </a:extLst>
          </p:cNvPr>
          <p:cNvPicPr>
            <a:picLocks noChangeAspect="1" noChangeArrowheads="1"/>
          </p:cNvPicPr>
          <p:nvPr/>
        </p:nvPicPr>
        <p:blipFill>
          <a:blip r:embed="rId3">
            <a:lum bright="36000" contrast="-18000"/>
            <a:extLst>
              <a:ext uri="{28A0092B-C50C-407E-A947-70E740481C1C}">
                <a14:useLocalDpi xmlns:a14="http://schemas.microsoft.com/office/drawing/2010/main" val="0"/>
              </a:ext>
            </a:extLst>
          </a:blip>
          <a:srcRect/>
          <a:stretch>
            <a:fillRect/>
          </a:stretch>
        </p:blipFill>
        <p:spPr bwMode="auto">
          <a:xfrm>
            <a:off x="1066800" y="0"/>
            <a:ext cx="8077200" cy="691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WordArt 3">
            <a:extLst>
              <a:ext uri="{FF2B5EF4-FFF2-40B4-BE49-F238E27FC236}">
                <a16:creationId xmlns:a16="http://schemas.microsoft.com/office/drawing/2014/main" id="{B989187E-3BC9-4A6F-96CF-33F208781E97}"/>
              </a:ext>
            </a:extLst>
          </p:cNvPr>
          <p:cNvSpPr>
            <a:spLocks noChangeArrowheads="1" noChangeShapeType="1" noTextEdit="1"/>
          </p:cNvSpPr>
          <p:nvPr/>
        </p:nvSpPr>
        <p:spPr bwMode="auto">
          <a:xfrm>
            <a:off x="1066800" y="138113"/>
            <a:ext cx="2590800" cy="700087"/>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eaLnBrk="1" hangingPunct="1">
              <a:defRPr/>
            </a:pPr>
            <a:r>
              <a:rPr lang="en-US" altLang="zh-CN" sz="3600" b="1" kern="10">
                <a:ln w="9525" cap="sq">
                  <a:round/>
                  <a:headEnd type="none" w="sm" len="sm"/>
                  <a:tailEnd type="none" w="sm" len="sm"/>
                </a:ln>
                <a:gradFill rotWithShape="0">
                  <a:gsLst>
                    <a:gs pos="0">
                      <a:srgbClr val="FFE701"/>
                    </a:gs>
                    <a:gs pos="100000">
                      <a:srgbClr val="FE3E02"/>
                    </a:gs>
                  </a:gsLst>
                  <a:lin ang="5400000" scaled="1"/>
                </a:gradFill>
                <a:latin typeface="幼圆"/>
                <a:ea typeface="幼圆"/>
              </a:rPr>
              <a:t>GPS</a:t>
            </a:r>
            <a:r>
              <a:rPr lang="zh-CN" altLang="en-US" sz="3600" b="1" kern="10">
                <a:ln w="9525" cap="sq">
                  <a:round/>
                  <a:headEnd type="none" w="sm" len="sm"/>
                  <a:tailEnd type="none" w="sm" len="sm"/>
                </a:ln>
                <a:gradFill rotWithShape="0">
                  <a:gsLst>
                    <a:gs pos="0">
                      <a:srgbClr val="FFE701"/>
                    </a:gs>
                    <a:gs pos="100000">
                      <a:srgbClr val="FE3E02"/>
                    </a:gs>
                  </a:gsLst>
                  <a:lin ang="5400000" scaled="1"/>
                </a:gradFill>
                <a:latin typeface="幼圆"/>
                <a:ea typeface="幼圆"/>
              </a:rPr>
              <a:t>卫星结构</a:t>
            </a:r>
          </a:p>
        </p:txBody>
      </p:sp>
      <p:grpSp>
        <p:nvGrpSpPr>
          <p:cNvPr id="33796" name="Group 4">
            <a:extLst>
              <a:ext uri="{FF2B5EF4-FFF2-40B4-BE49-F238E27FC236}">
                <a16:creationId xmlns:a16="http://schemas.microsoft.com/office/drawing/2014/main" id="{3AEBCA1C-F10C-46CA-8C9C-5690E620D555}"/>
              </a:ext>
            </a:extLst>
          </p:cNvPr>
          <p:cNvGrpSpPr>
            <a:grpSpLocks/>
          </p:cNvGrpSpPr>
          <p:nvPr/>
        </p:nvGrpSpPr>
        <p:grpSpPr bwMode="auto">
          <a:xfrm>
            <a:off x="1066800" y="4495800"/>
            <a:ext cx="4267200" cy="2378075"/>
            <a:chOff x="672" y="2880"/>
            <a:chExt cx="2688" cy="1498"/>
          </a:xfrm>
        </p:grpSpPr>
        <p:sp>
          <p:nvSpPr>
            <p:cNvPr id="33807" name="Rectangle 5">
              <a:extLst>
                <a:ext uri="{FF2B5EF4-FFF2-40B4-BE49-F238E27FC236}">
                  <a16:creationId xmlns:a16="http://schemas.microsoft.com/office/drawing/2014/main" id="{CEBBAD3F-EBFF-4398-91CF-FF2F22A97A55}"/>
                </a:ext>
              </a:extLst>
            </p:cNvPr>
            <p:cNvSpPr>
              <a:spLocks noChangeArrowheads="1"/>
            </p:cNvSpPr>
            <p:nvPr/>
          </p:nvSpPr>
          <p:spPr bwMode="auto">
            <a:xfrm>
              <a:off x="672" y="3552"/>
              <a:ext cx="1632" cy="826"/>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000" b="1">
                  <a:solidFill>
                    <a:srgbClr val="FFFFFF"/>
                  </a:solidFill>
                  <a:latin typeface="Times New Roman" panose="02020603050405020304" pitchFamily="18" charset="0"/>
                  <a:ea typeface="宋体" panose="02010600030101010101" pitchFamily="2" charset="-122"/>
                </a:rPr>
                <a:t>双叶对日定向太阳能电池帆板，全长5.33</a:t>
              </a:r>
              <a:r>
                <a:rPr kumimoji="1" lang="en-US" altLang="zh-CN" sz="2000" b="1">
                  <a:solidFill>
                    <a:srgbClr val="FFFFFF"/>
                  </a:solidFill>
                  <a:latin typeface="Times New Roman" panose="02020603050405020304" pitchFamily="18" charset="0"/>
                  <a:ea typeface="宋体" panose="02010600030101010101" pitchFamily="2" charset="-122"/>
                </a:rPr>
                <a:t>m，</a:t>
              </a:r>
              <a:r>
                <a:rPr kumimoji="1" lang="zh-CN" altLang="en-US" sz="2000" b="1">
                  <a:solidFill>
                    <a:srgbClr val="FFFFFF"/>
                  </a:solidFill>
                  <a:latin typeface="Times New Roman" panose="02020603050405020304" pitchFamily="18" charset="0"/>
                  <a:ea typeface="宋体" panose="02010600030101010101" pitchFamily="2" charset="-122"/>
                </a:rPr>
                <a:t>接受日光面积7.2</a:t>
              </a:r>
              <a:r>
                <a:rPr kumimoji="1" lang="en-US" altLang="zh-CN" sz="2000" b="1">
                  <a:solidFill>
                    <a:srgbClr val="FFFFFF"/>
                  </a:solidFill>
                  <a:latin typeface="Times New Roman" panose="02020603050405020304" pitchFamily="18" charset="0"/>
                  <a:ea typeface="宋体" panose="02010600030101010101" pitchFamily="2" charset="-122"/>
                </a:rPr>
                <a:t>m</a:t>
              </a:r>
              <a:r>
                <a:rPr kumimoji="1" lang="en-US" altLang="zh-CN" sz="2000" b="1" baseline="30000">
                  <a:solidFill>
                    <a:srgbClr val="FFFFFF"/>
                  </a:solidFill>
                  <a:latin typeface="Times New Roman" panose="02020603050405020304" pitchFamily="18" charset="0"/>
                  <a:ea typeface="宋体" panose="02010600030101010101" pitchFamily="2" charset="-122"/>
                </a:rPr>
                <a:t>2</a:t>
              </a:r>
              <a:r>
                <a:rPr kumimoji="1" lang="en-US" altLang="zh-CN" sz="2000" b="1">
                  <a:solidFill>
                    <a:srgbClr val="FFFFFF"/>
                  </a:solidFill>
                  <a:latin typeface="Times New Roman" panose="02020603050405020304" pitchFamily="18" charset="0"/>
                  <a:ea typeface="宋体" panose="02010600030101010101" pitchFamily="2" charset="-122"/>
                </a:rPr>
                <a:t>。</a:t>
              </a:r>
              <a:endParaRPr kumimoji="1" lang="zh-CN" altLang="en-US" sz="2000" b="1">
                <a:solidFill>
                  <a:srgbClr val="FFFFFF"/>
                </a:solidFill>
                <a:latin typeface="Times New Roman" panose="02020603050405020304" pitchFamily="18" charset="0"/>
                <a:ea typeface="宋体" panose="02010600030101010101" pitchFamily="2" charset="-122"/>
              </a:endParaRPr>
            </a:p>
          </p:txBody>
        </p:sp>
        <p:sp>
          <p:nvSpPr>
            <p:cNvPr id="33808" name="Line 6">
              <a:extLst>
                <a:ext uri="{FF2B5EF4-FFF2-40B4-BE49-F238E27FC236}">
                  <a16:creationId xmlns:a16="http://schemas.microsoft.com/office/drawing/2014/main" id="{52DAB0FB-014C-4649-99BA-A98969B6F3BA}"/>
                </a:ext>
              </a:extLst>
            </p:cNvPr>
            <p:cNvSpPr>
              <a:spLocks noChangeShapeType="1"/>
            </p:cNvSpPr>
            <p:nvPr/>
          </p:nvSpPr>
          <p:spPr bwMode="auto">
            <a:xfrm flipH="1" flipV="1">
              <a:off x="1920" y="2880"/>
              <a:ext cx="144" cy="672"/>
            </a:xfrm>
            <a:prstGeom prst="line">
              <a:avLst/>
            </a:prstGeom>
            <a:noFill/>
            <a:ln w="381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9" name="Line 7">
              <a:extLst>
                <a:ext uri="{FF2B5EF4-FFF2-40B4-BE49-F238E27FC236}">
                  <a16:creationId xmlns:a16="http://schemas.microsoft.com/office/drawing/2014/main" id="{43AE444C-35D3-4B42-BB5F-D4850F8878BF}"/>
                </a:ext>
              </a:extLst>
            </p:cNvPr>
            <p:cNvSpPr>
              <a:spLocks noChangeShapeType="1"/>
            </p:cNvSpPr>
            <p:nvPr/>
          </p:nvSpPr>
          <p:spPr bwMode="auto">
            <a:xfrm flipV="1">
              <a:off x="2304" y="3408"/>
              <a:ext cx="1056" cy="192"/>
            </a:xfrm>
            <a:prstGeom prst="line">
              <a:avLst/>
            </a:prstGeom>
            <a:noFill/>
            <a:ln w="381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3800" name="Group 8">
            <a:extLst>
              <a:ext uri="{FF2B5EF4-FFF2-40B4-BE49-F238E27FC236}">
                <a16:creationId xmlns:a16="http://schemas.microsoft.com/office/drawing/2014/main" id="{2358397D-F9A0-4B7B-B473-64E2EFFC4201}"/>
              </a:ext>
            </a:extLst>
          </p:cNvPr>
          <p:cNvGrpSpPr>
            <a:grpSpLocks/>
          </p:cNvGrpSpPr>
          <p:nvPr/>
        </p:nvGrpSpPr>
        <p:grpSpPr bwMode="auto">
          <a:xfrm>
            <a:off x="3962400" y="228600"/>
            <a:ext cx="4905375" cy="2895600"/>
            <a:chOff x="2719" y="144"/>
            <a:chExt cx="3090" cy="1824"/>
          </a:xfrm>
        </p:grpSpPr>
        <p:sp>
          <p:nvSpPr>
            <p:cNvPr id="2" name="WordArt 9">
              <a:extLst>
                <a:ext uri="{FF2B5EF4-FFF2-40B4-BE49-F238E27FC236}">
                  <a16:creationId xmlns:a16="http://schemas.microsoft.com/office/drawing/2014/main" id="{128D6067-3B7B-4444-AF4F-16F4BF2D45BA}"/>
                </a:ext>
              </a:extLst>
            </p:cNvPr>
            <p:cNvSpPr>
              <a:spLocks noChangeArrowheads="1" noChangeShapeType="1" noTextEdit="1"/>
            </p:cNvSpPr>
            <p:nvPr/>
          </p:nvSpPr>
          <p:spPr bwMode="auto">
            <a:xfrm>
              <a:off x="2719" y="144"/>
              <a:ext cx="3090" cy="162"/>
            </a:xfrm>
            <a:prstGeom prst="rect">
              <a:avLst/>
            </a:prstGeom>
            <a:extLst>
              <a:ext uri="{91240B29-F687-4F45-9708-019B960494DF}">
                <a14:hiddenLine xmlns:a14="http://schemas.microsoft.com/office/drawing/2010/main" w="9525" cap="sq">
                  <a:solidFill>
                    <a:srgbClr val="000000"/>
                  </a:solidFill>
                  <a:round/>
                  <a:headEnd type="none" w="sm" len="sm"/>
                  <a:tailEnd type="none" w="sm" len="sm"/>
                </a14:hiddenLine>
              </a:ext>
            </a:extLst>
          </p:spPr>
          <p:txBody>
            <a:bodyPr wrap="none" fromWordArt="1">
              <a:prstTxWarp prst="textPlain">
                <a:avLst>
                  <a:gd name="adj" fmla="val 50000"/>
                </a:avLst>
              </a:prstTxWarp>
            </a:bodyPr>
            <a:lstStyle/>
            <a:p>
              <a:pPr algn="ctr" eaLnBrk="1" hangingPunct="1">
                <a:defRPr/>
              </a:pPr>
              <a:r>
                <a:rPr lang="zh-CN" altLang="en-US" sz="2000" b="1" kern="10">
                  <a:solidFill>
                    <a:srgbClr val="FF0000"/>
                  </a:solidFill>
                  <a:effectLst>
                    <a:outerShdw dist="35921" dir="2700000" algn="ctr" rotWithShape="0">
                      <a:srgbClr val="C0C0C0"/>
                    </a:outerShdw>
                  </a:effectLst>
                  <a:latin typeface="黑体"/>
                  <a:ea typeface="黑体"/>
                </a:rPr>
                <a:t>采用铝蜂巢结构，主体呈柱形，直径为</a:t>
              </a:r>
              <a:r>
                <a:rPr lang="en-US" altLang="zh-CN" sz="2000" b="1" kern="10">
                  <a:solidFill>
                    <a:srgbClr val="FF0000"/>
                  </a:solidFill>
                  <a:effectLst>
                    <a:outerShdw dist="35921" dir="2700000" algn="ctr" rotWithShape="0">
                      <a:srgbClr val="C0C0C0"/>
                    </a:outerShdw>
                  </a:effectLst>
                  <a:latin typeface="黑体"/>
                  <a:ea typeface="黑体"/>
                </a:rPr>
                <a:t>1.5m</a:t>
              </a:r>
              <a:endParaRPr lang="zh-CN" altLang="en-US" sz="2000" b="1" kern="10">
                <a:solidFill>
                  <a:srgbClr val="FF0000"/>
                </a:solidFill>
                <a:effectLst>
                  <a:outerShdw dist="35921" dir="2700000" algn="ctr" rotWithShape="0">
                    <a:srgbClr val="C0C0C0"/>
                  </a:outerShdw>
                </a:effectLst>
                <a:latin typeface="黑体"/>
                <a:ea typeface="黑体"/>
              </a:endParaRPr>
            </a:p>
          </p:txBody>
        </p:sp>
        <p:sp>
          <p:nvSpPr>
            <p:cNvPr id="3" name="Line 10">
              <a:extLst>
                <a:ext uri="{FF2B5EF4-FFF2-40B4-BE49-F238E27FC236}">
                  <a16:creationId xmlns:a16="http://schemas.microsoft.com/office/drawing/2014/main" id="{35708835-59ED-473E-B56F-4131351C8D78}"/>
                </a:ext>
              </a:extLst>
            </p:cNvPr>
            <p:cNvSpPr>
              <a:spLocks noChangeShapeType="1"/>
            </p:cNvSpPr>
            <p:nvPr/>
          </p:nvSpPr>
          <p:spPr bwMode="auto">
            <a:xfrm flipH="1">
              <a:off x="3600" y="432"/>
              <a:ext cx="864" cy="1536"/>
            </a:xfrm>
            <a:prstGeom prst="line">
              <a:avLst/>
            </a:prstGeom>
            <a:noFill/>
            <a:ln w="38100"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3803" name="Group 11">
            <a:extLst>
              <a:ext uri="{FF2B5EF4-FFF2-40B4-BE49-F238E27FC236}">
                <a16:creationId xmlns:a16="http://schemas.microsoft.com/office/drawing/2014/main" id="{9D39802F-94C8-44A1-9EE5-F670D36AD53B}"/>
              </a:ext>
            </a:extLst>
          </p:cNvPr>
          <p:cNvGrpSpPr>
            <a:grpSpLocks/>
          </p:cNvGrpSpPr>
          <p:nvPr/>
        </p:nvGrpSpPr>
        <p:grpSpPr bwMode="auto">
          <a:xfrm>
            <a:off x="3886200" y="4343400"/>
            <a:ext cx="5257800" cy="2530475"/>
            <a:chOff x="2448" y="2736"/>
            <a:chExt cx="3312" cy="1594"/>
          </a:xfrm>
        </p:grpSpPr>
        <p:sp>
          <p:nvSpPr>
            <p:cNvPr id="4" name="Line 12">
              <a:extLst>
                <a:ext uri="{FF2B5EF4-FFF2-40B4-BE49-F238E27FC236}">
                  <a16:creationId xmlns:a16="http://schemas.microsoft.com/office/drawing/2014/main" id="{F78E2570-496C-4DC4-8E11-B91103D8EE78}"/>
                </a:ext>
              </a:extLst>
            </p:cNvPr>
            <p:cNvSpPr>
              <a:spLocks noChangeShapeType="1"/>
            </p:cNvSpPr>
            <p:nvPr/>
          </p:nvSpPr>
          <p:spPr bwMode="auto">
            <a:xfrm flipH="1" flipV="1">
              <a:off x="4272" y="2736"/>
              <a:ext cx="672" cy="960"/>
            </a:xfrm>
            <a:prstGeom prst="line">
              <a:avLst/>
            </a:prstGeom>
            <a:noFill/>
            <a:ln w="38100"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4" name="Rectangle 13">
              <a:extLst>
                <a:ext uri="{FF2B5EF4-FFF2-40B4-BE49-F238E27FC236}">
                  <a16:creationId xmlns:a16="http://schemas.microsoft.com/office/drawing/2014/main" id="{32198A44-3A64-4650-9CCE-890097CD2992}"/>
                </a:ext>
              </a:extLst>
            </p:cNvPr>
            <p:cNvSpPr>
              <a:spLocks noChangeArrowheads="1"/>
            </p:cNvSpPr>
            <p:nvPr/>
          </p:nvSpPr>
          <p:spPr bwMode="auto">
            <a:xfrm>
              <a:off x="2448" y="3696"/>
              <a:ext cx="3312" cy="634"/>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000" b="1">
                  <a:solidFill>
                    <a:srgbClr val="FFFFFF"/>
                  </a:solidFill>
                  <a:latin typeface="Times New Roman" panose="02020603050405020304" pitchFamily="18" charset="0"/>
                  <a:ea typeface="宋体" panose="02010600030101010101" pitchFamily="2" charset="-122"/>
                </a:rPr>
                <a:t>多波束定向天线，这是一种由</a:t>
              </a:r>
              <a:r>
                <a:rPr kumimoji="1" lang="zh-CN" altLang="en-US" sz="2000" b="1">
                  <a:solidFill>
                    <a:schemeClr val="hlink"/>
                  </a:solidFill>
                  <a:latin typeface="Times New Roman" panose="02020603050405020304" pitchFamily="18" charset="0"/>
                  <a:ea typeface="宋体" panose="02010600030101010101" pitchFamily="2" charset="-122"/>
                </a:rPr>
                <a:t>12</a:t>
              </a:r>
              <a:r>
                <a:rPr kumimoji="1" lang="zh-CN" altLang="en-US" sz="2000" b="1">
                  <a:solidFill>
                    <a:srgbClr val="FFFFFF"/>
                  </a:solidFill>
                  <a:latin typeface="Times New Roman" panose="02020603050405020304" pitchFamily="18" charset="0"/>
                  <a:ea typeface="宋体" panose="02010600030101010101" pitchFamily="2" charset="-122"/>
                </a:rPr>
                <a:t>个单元构成的成形波束螺旋天线阵，能发射</a:t>
              </a:r>
              <a:r>
                <a:rPr kumimoji="1" lang="en-US" altLang="zh-CN" sz="2000" b="1">
                  <a:solidFill>
                    <a:schemeClr val="hlink"/>
                  </a:solidFill>
                  <a:latin typeface="Times New Roman" panose="02020603050405020304" pitchFamily="18" charset="0"/>
                  <a:ea typeface="宋体" panose="02010600030101010101" pitchFamily="2" charset="-122"/>
                </a:rPr>
                <a:t>L1</a:t>
              </a:r>
              <a:r>
                <a:rPr kumimoji="1" lang="zh-CN" altLang="en-US" sz="2000" b="1">
                  <a:solidFill>
                    <a:srgbClr val="FFFFFF"/>
                  </a:solidFill>
                  <a:latin typeface="Times New Roman" panose="02020603050405020304" pitchFamily="18" charset="0"/>
                  <a:ea typeface="宋体" panose="02010600030101010101" pitchFamily="2" charset="-122"/>
                </a:rPr>
                <a:t>和</a:t>
              </a:r>
              <a:r>
                <a:rPr kumimoji="1" lang="en-US" altLang="zh-CN" sz="2000" b="1">
                  <a:solidFill>
                    <a:schemeClr val="hlink"/>
                  </a:solidFill>
                  <a:latin typeface="Times New Roman" panose="02020603050405020304" pitchFamily="18" charset="0"/>
                  <a:ea typeface="宋体" panose="02010600030101010101" pitchFamily="2" charset="-122"/>
                </a:rPr>
                <a:t>L2</a:t>
              </a:r>
              <a:r>
                <a:rPr kumimoji="1" lang="zh-CN" altLang="en-US" sz="2000" b="1">
                  <a:solidFill>
                    <a:srgbClr val="FFFFFF"/>
                  </a:solidFill>
                  <a:latin typeface="Times New Roman" panose="02020603050405020304" pitchFamily="18" charset="0"/>
                  <a:ea typeface="宋体" panose="02010600030101010101" pitchFamily="2" charset="-122"/>
                </a:rPr>
                <a:t>波段的信号，其波束方向图能覆盖约半个地球。</a:t>
              </a:r>
            </a:p>
          </p:txBody>
        </p:sp>
      </p:grpSp>
      <p:grpSp>
        <p:nvGrpSpPr>
          <p:cNvPr id="33806" name="Group 14">
            <a:extLst>
              <a:ext uri="{FF2B5EF4-FFF2-40B4-BE49-F238E27FC236}">
                <a16:creationId xmlns:a16="http://schemas.microsoft.com/office/drawing/2014/main" id="{D92E1671-58C1-4E62-9463-2E9FDB49CEA8}"/>
              </a:ext>
            </a:extLst>
          </p:cNvPr>
          <p:cNvGrpSpPr>
            <a:grpSpLocks/>
          </p:cNvGrpSpPr>
          <p:nvPr/>
        </p:nvGrpSpPr>
        <p:grpSpPr bwMode="auto">
          <a:xfrm>
            <a:off x="1219200" y="1295400"/>
            <a:ext cx="4343400" cy="3124200"/>
            <a:chOff x="768" y="816"/>
            <a:chExt cx="2736" cy="1968"/>
          </a:xfrm>
        </p:grpSpPr>
        <p:sp>
          <p:nvSpPr>
            <p:cNvPr id="5" name="Rectangle 15">
              <a:extLst>
                <a:ext uri="{FF2B5EF4-FFF2-40B4-BE49-F238E27FC236}">
                  <a16:creationId xmlns:a16="http://schemas.microsoft.com/office/drawing/2014/main" id="{D9CDDBEE-90AD-4E5F-AB7B-1D8A2DCD2B40}"/>
                </a:ext>
              </a:extLst>
            </p:cNvPr>
            <p:cNvSpPr>
              <a:spLocks noChangeArrowheads="1"/>
            </p:cNvSpPr>
            <p:nvPr/>
          </p:nvSpPr>
          <p:spPr bwMode="auto">
            <a:xfrm>
              <a:off x="768" y="816"/>
              <a:ext cx="1248" cy="826"/>
            </a:xfrm>
            <a:prstGeom prst="rect">
              <a:avLst/>
            </a:prstGeom>
            <a:solidFill>
              <a:srgbClr val="0000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000" b="1">
                  <a:solidFill>
                    <a:srgbClr val="FFFFFF"/>
                  </a:solidFill>
                  <a:latin typeface="Times New Roman" panose="02020603050405020304" pitchFamily="18" charset="0"/>
                  <a:ea typeface="宋体" panose="02010600030101010101" pitchFamily="2" charset="-122"/>
                </a:rPr>
                <a:t>在星体两端面上装有全向遥测遥控天线，用于与地面监控网通信。</a:t>
              </a:r>
            </a:p>
          </p:txBody>
        </p:sp>
        <p:sp>
          <p:nvSpPr>
            <p:cNvPr id="33801" name="Line 16">
              <a:extLst>
                <a:ext uri="{FF2B5EF4-FFF2-40B4-BE49-F238E27FC236}">
                  <a16:creationId xmlns:a16="http://schemas.microsoft.com/office/drawing/2014/main" id="{2CA060C3-B335-4595-9075-DAF21C9EE5A6}"/>
                </a:ext>
              </a:extLst>
            </p:cNvPr>
            <p:cNvSpPr>
              <a:spLocks noChangeShapeType="1"/>
            </p:cNvSpPr>
            <p:nvPr/>
          </p:nvSpPr>
          <p:spPr bwMode="auto">
            <a:xfrm>
              <a:off x="2064" y="1296"/>
              <a:ext cx="912" cy="1488"/>
            </a:xfrm>
            <a:prstGeom prst="line">
              <a:avLst/>
            </a:prstGeom>
            <a:noFill/>
            <a:ln w="38100"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2" name="Line 17">
              <a:extLst>
                <a:ext uri="{FF2B5EF4-FFF2-40B4-BE49-F238E27FC236}">
                  <a16:creationId xmlns:a16="http://schemas.microsoft.com/office/drawing/2014/main" id="{E2EA69F6-561C-4CA4-9979-BF4906AFACF6}"/>
                </a:ext>
              </a:extLst>
            </p:cNvPr>
            <p:cNvSpPr>
              <a:spLocks noChangeShapeType="1"/>
            </p:cNvSpPr>
            <p:nvPr/>
          </p:nvSpPr>
          <p:spPr bwMode="auto">
            <a:xfrm>
              <a:off x="2064" y="1152"/>
              <a:ext cx="1440" cy="288"/>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0-#ppt_w/2"/>
                                          </p:val>
                                        </p:tav>
                                        <p:tav tm="100000">
                                          <p:val>
                                            <p:strVal val="#ppt_x"/>
                                          </p:val>
                                        </p:tav>
                                      </p:tavLst>
                                    </p:anim>
                                    <p:anim calcmode="lin" valueType="num">
                                      <p:cBhvr additive="base">
                                        <p:cTn id="8" dur="500" fill="hold"/>
                                        <p:tgtEl>
                                          <p:spTgt spid="337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3800"/>
                                        </p:tgtEl>
                                        <p:attrNameLst>
                                          <p:attrName>style.visibility</p:attrName>
                                        </p:attrNameLst>
                                      </p:cBhvr>
                                      <p:to>
                                        <p:strVal val="visible"/>
                                      </p:to>
                                    </p:set>
                                    <p:anim calcmode="lin" valueType="num">
                                      <p:cBhvr additive="base">
                                        <p:cTn id="13" dur="500" fill="hold"/>
                                        <p:tgtEl>
                                          <p:spTgt spid="33800"/>
                                        </p:tgtEl>
                                        <p:attrNameLst>
                                          <p:attrName>ppt_x</p:attrName>
                                        </p:attrNameLst>
                                      </p:cBhvr>
                                      <p:tavLst>
                                        <p:tav tm="0">
                                          <p:val>
                                            <p:strVal val="0-#ppt_w/2"/>
                                          </p:val>
                                        </p:tav>
                                        <p:tav tm="100000">
                                          <p:val>
                                            <p:strVal val="#ppt_x"/>
                                          </p:val>
                                        </p:tav>
                                      </p:tavLst>
                                    </p:anim>
                                    <p:anim calcmode="lin" valueType="num">
                                      <p:cBhvr additive="base">
                                        <p:cTn id="14" dur="500" fill="hold"/>
                                        <p:tgtEl>
                                          <p:spTgt spid="338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3796"/>
                                        </p:tgtEl>
                                        <p:attrNameLst>
                                          <p:attrName>style.visibility</p:attrName>
                                        </p:attrNameLst>
                                      </p:cBhvr>
                                      <p:to>
                                        <p:strVal val="visible"/>
                                      </p:to>
                                    </p:set>
                                    <p:anim calcmode="lin" valueType="num">
                                      <p:cBhvr additive="base">
                                        <p:cTn id="19" dur="500" fill="hold"/>
                                        <p:tgtEl>
                                          <p:spTgt spid="33796"/>
                                        </p:tgtEl>
                                        <p:attrNameLst>
                                          <p:attrName>ppt_x</p:attrName>
                                        </p:attrNameLst>
                                      </p:cBhvr>
                                      <p:tavLst>
                                        <p:tav tm="0">
                                          <p:val>
                                            <p:strVal val="0-#ppt_w/2"/>
                                          </p:val>
                                        </p:tav>
                                        <p:tav tm="100000">
                                          <p:val>
                                            <p:strVal val="#ppt_x"/>
                                          </p:val>
                                        </p:tav>
                                      </p:tavLst>
                                    </p:anim>
                                    <p:anim calcmode="lin" valueType="num">
                                      <p:cBhvr additive="base">
                                        <p:cTn id="20" dur="500" fill="hold"/>
                                        <p:tgtEl>
                                          <p:spTgt spid="337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3803"/>
                                        </p:tgtEl>
                                        <p:attrNameLst>
                                          <p:attrName>style.visibility</p:attrName>
                                        </p:attrNameLst>
                                      </p:cBhvr>
                                      <p:to>
                                        <p:strVal val="visible"/>
                                      </p:to>
                                    </p:set>
                                    <p:anim calcmode="lin" valueType="num">
                                      <p:cBhvr additive="base">
                                        <p:cTn id="25" dur="500" fill="hold"/>
                                        <p:tgtEl>
                                          <p:spTgt spid="33803"/>
                                        </p:tgtEl>
                                        <p:attrNameLst>
                                          <p:attrName>ppt_x</p:attrName>
                                        </p:attrNameLst>
                                      </p:cBhvr>
                                      <p:tavLst>
                                        <p:tav tm="0">
                                          <p:val>
                                            <p:strVal val="0-#ppt_w/2"/>
                                          </p:val>
                                        </p:tav>
                                        <p:tav tm="100000">
                                          <p:val>
                                            <p:strVal val="#ppt_x"/>
                                          </p:val>
                                        </p:tav>
                                      </p:tavLst>
                                    </p:anim>
                                    <p:anim calcmode="lin" valueType="num">
                                      <p:cBhvr additive="base">
                                        <p:cTn id="26" dur="500" fill="hold"/>
                                        <p:tgtEl>
                                          <p:spTgt spid="3380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3806"/>
                                        </p:tgtEl>
                                        <p:attrNameLst>
                                          <p:attrName>style.visibility</p:attrName>
                                        </p:attrNameLst>
                                      </p:cBhvr>
                                      <p:to>
                                        <p:strVal val="visible"/>
                                      </p:to>
                                    </p:set>
                                    <p:anim calcmode="lin" valueType="num">
                                      <p:cBhvr additive="base">
                                        <p:cTn id="31" dur="500" fill="hold"/>
                                        <p:tgtEl>
                                          <p:spTgt spid="33806"/>
                                        </p:tgtEl>
                                        <p:attrNameLst>
                                          <p:attrName>ppt_x</p:attrName>
                                        </p:attrNameLst>
                                      </p:cBhvr>
                                      <p:tavLst>
                                        <p:tav tm="0">
                                          <p:val>
                                            <p:strVal val="0-#ppt_w/2"/>
                                          </p:val>
                                        </p:tav>
                                        <p:tav tm="100000">
                                          <p:val>
                                            <p:strVal val="#ppt_x"/>
                                          </p:val>
                                        </p:tav>
                                      </p:tavLst>
                                    </p:anim>
                                    <p:anim calcmode="lin" valueType="num">
                                      <p:cBhvr additive="base">
                                        <p:cTn id="32" dur="500" fill="hold"/>
                                        <p:tgtEl>
                                          <p:spTgt spid="338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63401C55-1816-428F-B615-0BE43D6D17FB}"/>
              </a:ext>
            </a:extLst>
          </p:cNvPr>
          <p:cNvSpPr txBox="1">
            <a:spLocks noChangeArrowheads="1"/>
          </p:cNvSpPr>
          <p:nvPr/>
        </p:nvSpPr>
        <p:spPr bwMode="auto">
          <a:xfrm>
            <a:off x="1187450" y="1808163"/>
            <a:ext cx="7178675"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卫星重量：</a:t>
            </a:r>
            <a:r>
              <a:rPr kumimoji="1" lang="zh-CN" altLang="en-US" sz="2800" b="1">
                <a:solidFill>
                  <a:srgbClr val="FFFFFF"/>
                </a:solidFill>
                <a:latin typeface="Times New Roman" panose="02020603050405020304" pitchFamily="18" charset="0"/>
                <a:ea typeface="宋体" panose="02010600030101010101" pitchFamily="2" charset="-122"/>
              </a:rPr>
              <a:t>774</a:t>
            </a:r>
            <a:r>
              <a:rPr kumimoji="1" lang="en-US" altLang="zh-CN" sz="2800" b="1">
                <a:solidFill>
                  <a:srgbClr val="FFFFFF"/>
                </a:solidFill>
                <a:latin typeface="Times New Roman" panose="02020603050405020304" pitchFamily="18" charset="0"/>
                <a:ea typeface="宋体" panose="02010600030101010101" pitchFamily="2" charset="-122"/>
              </a:rPr>
              <a:t>kg（</a:t>
            </a:r>
            <a:r>
              <a:rPr kumimoji="1" lang="zh-CN" altLang="en-US" sz="2800" b="1">
                <a:solidFill>
                  <a:srgbClr val="FFFFFF"/>
                </a:solidFill>
                <a:latin typeface="Times New Roman" panose="02020603050405020304" pitchFamily="18" charset="0"/>
                <a:ea typeface="宋体" panose="02010600030101010101" pitchFamily="2" charset="-122"/>
              </a:rPr>
              <a:t>包括310 </a:t>
            </a:r>
            <a:r>
              <a:rPr kumimoji="1" lang="en-US" altLang="zh-CN" sz="2800" b="1">
                <a:solidFill>
                  <a:srgbClr val="FFFFFF"/>
                </a:solidFill>
                <a:latin typeface="Times New Roman" panose="02020603050405020304" pitchFamily="18" charset="0"/>
                <a:ea typeface="宋体" panose="02010600030101010101" pitchFamily="2" charset="-122"/>
              </a:rPr>
              <a:t>kg</a:t>
            </a:r>
            <a:r>
              <a:rPr kumimoji="1" lang="zh-CN" altLang="en-US" sz="2800" b="1">
                <a:solidFill>
                  <a:srgbClr val="FFFFFF"/>
                </a:solidFill>
                <a:latin typeface="Times New Roman" panose="02020603050405020304" pitchFamily="18" charset="0"/>
                <a:ea typeface="宋体" panose="02010600030101010101" pitchFamily="2" charset="-122"/>
              </a:rPr>
              <a:t>燃料）</a:t>
            </a:r>
            <a:endParaRPr kumimoji="1" lang="zh-CN" altLang="en-US" sz="2800" b="1">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endParaRPr kumimoji="1" lang="zh-CN" altLang="en-US" sz="2800" b="1">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卫星结构：</a:t>
            </a:r>
            <a:endParaRPr kumimoji="1" lang="zh-CN" altLang="en-US" sz="2800" b="1">
              <a:solidFill>
                <a:srgbClr val="FFFFFF"/>
              </a:solidFill>
              <a:latin typeface="Times New Roman" panose="02020603050405020304" pitchFamily="18" charset="0"/>
              <a:ea typeface="宋体" panose="02010600030101010101" pitchFamily="2" charset="-122"/>
            </a:endParaRP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采用铝蜂巢结构，主体呈柱形</a:t>
            </a: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双叶对日定向太阳能电池帆板</a:t>
            </a: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全向遥测遥控天线</a:t>
            </a:r>
          </a:p>
          <a:p>
            <a:pPr lvl="1" eaLnBrk="1" hangingPunct="1">
              <a:spcBef>
                <a:spcPct val="0"/>
              </a:spcBef>
              <a:buClrTx/>
              <a:buSzTx/>
              <a:buFontTx/>
              <a:buChar char="•"/>
            </a:pPr>
            <a:r>
              <a:rPr kumimoji="1" lang="zh-CN" altLang="en-US">
                <a:solidFill>
                  <a:srgbClr val="FFFFFF"/>
                </a:solidFill>
                <a:latin typeface="Times New Roman" panose="02020603050405020304" pitchFamily="18" charset="0"/>
                <a:ea typeface="宋体" panose="02010600030101010101" pitchFamily="2" charset="-122"/>
              </a:rPr>
              <a:t>  多波束定向天线</a:t>
            </a:r>
            <a:endParaRPr kumimoji="1" lang="zh-CN" altLang="en-US">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1" lang="zh-CN" altLang="en-US" sz="2800" b="1">
                <a:solidFill>
                  <a:srgbClr val="FFFFFF"/>
                </a:solidFill>
                <a:latin typeface="Times New Roman" panose="02020603050405020304" pitchFamily="18" charset="0"/>
                <a:ea typeface="宋体" panose="02010600030101010101" pitchFamily="2" charset="-122"/>
              </a:rPr>
              <a:t>此外，卫星上还装有</a:t>
            </a:r>
            <a:r>
              <a:rPr kumimoji="1" lang="zh-CN" altLang="en-US" sz="2800" b="1">
                <a:solidFill>
                  <a:srgbClr val="FFFF00"/>
                </a:solidFill>
                <a:latin typeface="Times New Roman" panose="02020603050405020304" pitchFamily="18" charset="0"/>
                <a:ea typeface="宋体" panose="02010600030101010101" pitchFamily="2" charset="-122"/>
              </a:rPr>
              <a:t>姿态</a:t>
            </a:r>
            <a:r>
              <a:rPr kumimoji="1" lang="zh-CN" altLang="en-US" sz="2800" b="1">
                <a:solidFill>
                  <a:srgbClr val="FFFFFF"/>
                </a:solidFill>
                <a:latin typeface="Times New Roman" panose="02020603050405020304" pitchFamily="18" charset="0"/>
                <a:ea typeface="宋体" panose="02010600030101010101" pitchFamily="2" charset="-122"/>
              </a:rPr>
              <a:t>控制系统和</a:t>
            </a:r>
            <a:r>
              <a:rPr kumimoji="1" lang="zh-CN" altLang="en-US" sz="2800" b="1">
                <a:solidFill>
                  <a:srgbClr val="FFFF00"/>
                </a:solidFill>
                <a:latin typeface="Times New Roman" panose="02020603050405020304" pitchFamily="18" charset="0"/>
                <a:ea typeface="宋体" panose="02010600030101010101" pitchFamily="2" charset="-122"/>
              </a:rPr>
              <a:t>轨道</a:t>
            </a:r>
            <a:r>
              <a:rPr kumimoji="1" lang="zh-CN" altLang="en-US" sz="2800" b="1">
                <a:solidFill>
                  <a:srgbClr val="FFFFFF"/>
                </a:solidFill>
                <a:latin typeface="Times New Roman" panose="02020603050405020304" pitchFamily="18" charset="0"/>
                <a:ea typeface="宋体" panose="02010600030101010101" pitchFamily="2" charset="-122"/>
              </a:rPr>
              <a:t>控制系统。</a:t>
            </a:r>
          </a:p>
          <a:p>
            <a:pPr eaLnBrk="1" hangingPunct="1">
              <a:spcBef>
                <a:spcPct val="0"/>
              </a:spcBef>
              <a:buClrTx/>
              <a:buSzTx/>
              <a:buFontTx/>
              <a:buNone/>
            </a:pPr>
            <a:endParaRPr kumimoji="1" lang="zh-CN" altLang="en-US" sz="2800" b="1">
              <a:solidFill>
                <a:schemeClr val="accent2"/>
              </a:solidFill>
              <a:latin typeface="Times New Roman" panose="02020603050405020304" pitchFamily="18" charset="0"/>
              <a:ea typeface="宋体" panose="02010600030101010101" pitchFamily="2" charset="-122"/>
            </a:endParaRPr>
          </a:p>
          <a:p>
            <a:pPr eaLnBrk="1" hangingPunct="1">
              <a:spcBef>
                <a:spcPct val="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工作卫星的设计寿命：</a:t>
            </a:r>
            <a:r>
              <a:rPr kumimoji="1" lang="zh-CN" altLang="en-US" sz="2800" b="1">
                <a:solidFill>
                  <a:srgbClr val="FFFFFF"/>
                </a:solidFill>
                <a:latin typeface="Times New Roman" panose="02020603050405020304" pitchFamily="18" charset="0"/>
                <a:ea typeface="宋体" panose="02010600030101010101" pitchFamily="2" charset="-122"/>
              </a:rPr>
              <a:t>7年</a:t>
            </a:r>
            <a:endParaRPr kumimoji="1" lang="zh-CN" altLang="en-US" sz="2800" b="1">
              <a:solidFill>
                <a:schemeClr val="accent2"/>
              </a:solidFill>
              <a:latin typeface="Times New Roman" panose="02020603050405020304" pitchFamily="18" charset="0"/>
              <a:ea typeface="宋体" panose="02010600030101010101" pitchFamily="2" charset="-122"/>
            </a:endParaRPr>
          </a:p>
        </p:txBody>
      </p:sp>
      <p:sp>
        <p:nvSpPr>
          <p:cNvPr id="35843" name="WordArt 3">
            <a:extLst>
              <a:ext uri="{FF2B5EF4-FFF2-40B4-BE49-F238E27FC236}">
                <a16:creationId xmlns:a16="http://schemas.microsoft.com/office/drawing/2014/main" id="{9928D4DF-A6FF-4047-A1C0-6C66092B928C}"/>
              </a:ext>
            </a:extLst>
          </p:cNvPr>
          <p:cNvSpPr>
            <a:spLocks noChangeArrowheads="1" noChangeShapeType="1" noTextEdit="1"/>
          </p:cNvSpPr>
          <p:nvPr/>
        </p:nvSpPr>
        <p:spPr bwMode="auto">
          <a:xfrm>
            <a:off x="1828800" y="685800"/>
            <a:ext cx="1876425"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卫星特性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4818">
                                            <p:txEl>
                                              <p:pRg st="3" end="3"/>
                                            </p:txEl>
                                          </p:spTgt>
                                        </p:tgtEl>
                                        <p:attrNameLst>
                                          <p:attrName>style.visibility</p:attrName>
                                        </p:attrNameLst>
                                      </p:cBhvr>
                                      <p:to>
                                        <p:strVal val="visible"/>
                                      </p:to>
                                    </p:set>
                                    <p:anim calcmode="discrete" valueType="clr">
                                      <p:cBhvr override="childStyle">
                                        <p:cTn id="7" dur="80"/>
                                        <p:tgtEl>
                                          <p:spTgt spid="3481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18">
                                            <p:txEl>
                                              <p:pRg st="3" end="3"/>
                                            </p:txEl>
                                          </p:spTgt>
                                        </p:tgtEl>
                                        <p:attrNameLst>
                                          <p:attrName>fillcolor</p:attrName>
                                        </p:attrNameLst>
                                      </p:cBhvr>
                                      <p:tavLst>
                                        <p:tav tm="0">
                                          <p:val>
                                            <p:clrVal>
                                              <a:schemeClr val="accent2"/>
                                            </p:clrVal>
                                          </p:val>
                                        </p:tav>
                                        <p:tav tm="50000">
                                          <p:val>
                                            <p:clrVal>
                                              <a:schemeClr val="hlink"/>
                                            </p:clrVal>
                                          </p:val>
                                        </p:tav>
                                      </p:tavLst>
                                    </p:anim>
                                    <p:set>
                                      <p:cBhvr>
                                        <p:cTn id="9" dur="80"/>
                                        <p:tgtEl>
                                          <p:spTgt spid="34818">
                                            <p:txEl>
                                              <p:pRg st="3" end="3"/>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4818">
                                            <p:txEl>
                                              <p:pRg st="4" end="4"/>
                                            </p:txEl>
                                          </p:spTgt>
                                        </p:tgtEl>
                                        <p:attrNameLst>
                                          <p:attrName>style.visibility</p:attrName>
                                        </p:attrNameLst>
                                      </p:cBhvr>
                                      <p:to>
                                        <p:strVal val="visible"/>
                                      </p:to>
                                    </p:set>
                                    <p:anim calcmode="discrete" valueType="clr">
                                      <p:cBhvr override="childStyle">
                                        <p:cTn id="14" dur="80"/>
                                        <p:tgtEl>
                                          <p:spTgt spid="3481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4818">
                                            <p:txEl>
                                              <p:pRg st="4" end="4"/>
                                            </p:txEl>
                                          </p:spTgt>
                                        </p:tgtEl>
                                        <p:attrNameLst>
                                          <p:attrName>fillcolor</p:attrName>
                                        </p:attrNameLst>
                                      </p:cBhvr>
                                      <p:tavLst>
                                        <p:tav tm="0">
                                          <p:val>
                                            <p:clrVal>
                                              <a:schemeClr val="accent2"/>
                                            </p:clrVal>
                                          </p:val>
                                        </p:tav>
                                        <p:tav tm="50000">
                                          <p:val>
                                            <p:clrVal>
                                              <a:schemeClr val="hlink"/>
                                            </p:clrVal>
                                          </p:val>
                                        </p:tav>
                                      </p:tavLst>
                                    </p:anim>
                                    <p:set>
                                      <p:cBhvr>
                                        <p:cTn id="16" dur="80"/>
                                        <p:tgtEl>
                                          <p:spTgt spid="34818">
                                            <p:txEl>
                                              <p:pRg st="4" end="4"/>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4818">
                                            <p:txEl>
                                              <p:pRg st="5" end="5"/>
                                            </p:txEl>
                                          </p:spTgt>
                                        </p:tgtEl>
                                        <p:attrNameLst>
                                          <p:attrName>style.visibility</p:attrName>
                                        </p:attrNameLst>
                                      </p:cBhvr>
                                      <p:to>
                                        <p:strVal val="visible"/>
                                      </p:to>
                                    </p:set>
                                    <p:anim calcmode="discrete" valueType="clr">
                                      <p:cBhvr override="childStyle">
                                        <p:cTn id="21" dur="80"/>
                                        <p:tgtEl>
                                          <p:spTgt spid="3481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4818">
                                            <p:txEl>
                                              <p:pRg st="5" end="5"/>
                                            </p:txEl>
                                          </p:spTgt>
                                        </p:tgtEl>
                                        <p:attrNameLst>
                                          <p:attrName>fillcolor</p:attrName>
                                        </p:attrNameLst>
                                      </p:cBhvr>
                                      <p:tavLst>
                                        <p:tav tm="0">
                                          <p:val>
                                            <p:clrVal>
                                              <a:schemeClr val="accent2"/>
                                            </p:clrVal>
                                          </p:val>
                                        </p:tav>
                                        <p:tav tm="50000">
                                          <p:val>
                                            <p:clrVal>
                                              <a:schemeClr val="hlink"/>
                                            </p:clrVal>
                                          </p:val>
                                        </p:tav>
                                      </p:tavLst>
                                    </p:anim>
                                    <p:set>
                                      <p:cBhvr>
                                        <p:cTn id="23" dur="80"/>
                                        <p:tgtEl>
                                          <p:spTgt spid="34818">
                                            <p:txEl>
                                              <p:pRg st="5" end="5"/>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4818">
                                            <p:txEl>
                                              <p:pRg st="6" end="6"/>
                                            </p:txEl>
                                          </p:spTgt>
                                        </p:tgtEl>
                                        <p:attrNameLst>
                                          <p:attrName>style.visibility</p:attrName>
                                        </p:attrNameLst>
                                      </p:cBhvr>
                                      <p:to>
                                        <p:strVal val="visible"/>
                                      </p:to>
                                    </p:set>
                                    <p:anim calcmode="discrete" valueType="clr">
                                      <p:cBhvr override="childStyle">
                                        <p:cTn id="28" dur="80"/>
                                        <p:tgtEl>
                                          <p:spTgt spid="34818">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4818">
                                            <p:txEl>
                                              <p:pRg st="6" end="6"/>
                                            </p:txEl>
                                          </p:spTgt>
                                        </p:tgtEl>
                                        <p:attrNameLst>
                                          <p:attrName>fillcolor</p:attrName>
                                        </p:attrNameLst>
                                      </p:cBhvr>
                                      <p:tavLst>
                                        <p:tav tm="0">
                                          <p:val>
                                            <p:clrVal>
                                              <a:schemeClr val="accent2"/>
                                            </p:clrVal>
                                          </p:val>
                                        </p:tav>
                                        <p:tav tm="50000">
                                          <p:val>
                                            <p:clrVal>
                                              <a:schemeClr val="hlink"/>
                                            </p:clrVal>
                                          </p:val>
                                        </p:tav>
                                      </p:tavLst>
                                    </p:anim>
                                    <p:set>
                                      <p:cBhvr>
                                        <p:cTn id="30" dur="80"/>
                                        <p:tgtEl>
                                          <p:spTgt spid="34818">
                                            <p:txEl>
                                              <p:pRg st="6" end="6"/>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34818">
                                            <p:txEl>
                                              <p:pRg st="7" end="7"/>
                                            </p:txEl>
                                          </p:spTgt>
                                        </p:tgtEl>
                                        <p:attrNameLst>
                                          <p:attrName>style.visibility</p:attrName>
                                        </p:attrNameLst>
                                      </p:cBhvr>
                                      <p:to>
                                        <p:strVal val="visible"/>
                                      </p:to>
                                    </p:set>
                                    <p:anim calcmode="discrete" valueType="clr">
                                      <p:cBhvr override="childStyle">
                                        <p:cTn id="35" dur="80"/>
                                        <p:tgtEl>
                                          <p:spTgt spid="34818">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4818">
                                            <p:txEl>
                                              <p:pRg st="7" end="7"/>
                                            </p:txEl>
                                          </p:spTgt>
                                        </p:tgtEl>
                                        <p:attrNameLst>
                                          <p:attrName>fillcolor</p:attrName>
                                        </p:attrNameLst>
                                      </p:cBhvr>
                                      <p:tavLst>
                                        <p:tav tm="0">
                                          <p:val>
                                            <p:clrVal>
                                              <a:schemeClr val="accent2"/>
                                            </p:clrVal>
                                          </p:val>
                                        </p:tav>
                                        <p:tav tm="50000">
                                          <p:val>
                                            <p:clrVal>
                                              <a:schemeClr val="hlink"/>
                                            </p:clrVal>
                                          </p:val>
                                        </p:tav>
                                      </p:tavLst>
                                    </p:anim>
                                    <p:set>
                                      <p:cBhvr>
                                        <p:cTn id="37" dur="80"/>
                                        <p:tgtEl>
                                          <p:spTgt spid="34818">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F8CF897-1F62-4E57-95C9-FC9E1353B561}"/>
              </a:ext>
            </a:extLst>
          </p:cNvPr>
          <p:cNvSpPr>
            <a:spLocks noGrp="1" noChangeArrowheads="1"/>
          </p:cNvSpPr>
          <p:nvPr>
            <p:ph type="title"/>
          </p:nvPr>
        </p:nvSpPr>
        <p:spPr/>
        <p:txBody>
          <a:bodyPr/>
          <a:lstStyle/>
          <a:p>
            <a:pPr eaLnBrk="1" hangingPunct="1"/>
            <a:r>
              <a:rPr lang="en-US" altLang="zh-CN" dirty="0"/>
              <a:t>GPS</a:t>
            </a:r>
            <a:r>
              <a:rPr lang="zh-CN" altLang="en-US" dirty="0"/>
              <a:t>卫星的核心部件</a:t>
            </a:r>
          </a:p>
        </p:txBody>
      </p:sp>
      <p:sp>
        <p:nvSpPr>
          <p:cNvPr id="37892" name="Text Box 4">
            <a:extLst>
              <a:ext uri="{FF2B5EF4-FFF2-40B4-BE49-F238E27FC236}">
                <a16:creationId xmlns:a16="http://schemas.microsoft.com/office/drawing/2014/main" id="{15FC9720-9311-47B0-8F2D-55241413AA7B}"/>
              </a:ext>
            </a:extLst>
          </p:cNvPr>
          <p:cNvSpPr txBox="1">
            <a:spLocks noChangeArrowheads="1"/>
          </p:cNvSpPr>
          <p:nvPr/>
        </p:nvSpPr>
        <p:spPr bwMode="auto">
          <a:xfrm>
            <a:off x="1763713" y="1125538"/>
            <a:ext cx="550862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nSpc>
                <a:spcPct val="140000"/>
              </a:lnSpc>
              <a:spcBef>
                <a:spcPts val="400"/>
              </a:spcBef>
              <a:buClrTx/>
              <a:buSzTx/>
              <a:buFontTx/>
              <a:buNone/>
            </a:pPr>
            <a:endParaRPr kumimoji="1" lang="zh-CN" altLang="en-US" b="1">
              <a:solidFill>
                <a:srgbClr val="FFFFFF"/>
              </a:solidFill>
              <a:latin typeface="Times New Roman" panose="02020603050405020304" pitchFamily="18" charset="0"/>
              <a:ea typeface="宋体" panose="02010600030101010101" pitchFamily="2" charset="-122"/>
            </a:endParaRPr>
          </a:p>
          <a:p>
            <a:pPr lvl="2">
              <a:lnSpc>
                <a:spcPct val="140000"/>
              </a:lnSpc>
              <a:spcBef>
                <a:spcPts val="40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微处理器  </a:t>
            </a:r>
          </a:p>
          <a:p>
            <a:pPr lvl="2">
              <a:lnSpc>
                <a:spcPct val="140000"/>
              </a:lnSpc>
              <a:spcBef>
                <a:spcPts val="40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导航电文存储器</a:t>
            </a:r>
          </a:p>
          <a:p>
            <a:pPr lvl="2">
              <a:lnSpc>
                <a:spcPct val="140000"/>
              </a:lnSpc>
              <a:spcBef>
                <a:spcPct val="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 高稳定度的原子频标</a:t>
            </a:r>
          </a:p>
          <a:p>
            <a:pPr lvl="2">
              <a:lnSpc>
                <a:spcPct val="140000"/>
              </a:lnSpc>
              <a:spcBef>
                <a:spcPct val="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 伪噪声码发生器</a:t>
            </a:r>
          </a:p>
          <a:p>
            <a:pPr lvl="2">
              <a:lnSpc>
                <a:spcPct val="140000"/>
              </a:lnSpc>
              <a:spcBef>
                <a:spcPct val="0"/>
              </a:spcBef>
              <a:buClrTx/>
              <a:buSzTx/>
              <a:buFont typeface="Wingdings" panose="05000000000000000000" pitchFamily="2" charset="2"/>
              <a:buChar char="l"/>
            </a:pPr>
            <a:r>
              <a:rPr kumimoji="1" lang="zh-CN" altLang="zh-CN" sz="3200">
                <a:solidFill>
                  <a:srgbClr val="FFFFFF"/>
                </a:solidFill>
                <a:latin typeface="Times New Roman" panose="02020603050405020304" pitchFamily="18" charset="0"/>
                <a:ea typeface="宋体" panose="02010600030101010101" pitchFamily="2" charset="-122"/>
              </a:rPr>
              <a:t> </a:t>
            </a:r>
            <a:r>
              <a:rPr kumimoji="1" lang="en-US" altLang="zh-CN" sz="3200">
                <a:solidFill>
                  <a:srgbClr val="FFFFFF"/>
                </a:solidFill>
                <a:latin typeface="Times New Roman" panose="02020603050405020304" pitchFamily="18" charset="0"/>
                <a:ea typeface="宋体" panose="02010600030101010101" pitchFamily="2" charset="-122"/>
              </a:rPr>
              <a:t>S</a:t>
            </a:r>
            <a:r>
              <a:rPr kumimoji="1" lang="zh-CN" altLang="en-US" sz="3200">
                <a:solidFill>
                  <a:srgbClr val="FFFFFF"/>
                </a:solidFill>
                <a:latin typeface="Times New Roman" panose="02020603050405020304" pitchFamily="18" charset="0"/>
                <a:ea typeface="宋体" panose="02010600030101010101" pitchFamily="2" charset="-122"/>
              </a:rPr>
              <a:t>波段接收机</a:t>
            </a:r>
          </a:p>
          <a:p>
            <a:pPr lvl="2">
              <a:lnSpc>
                <a:spcPct val="140000"/>
              </a:lnSpc>
              <a:spcBef>
                <a:spcPct val="0"/>
              </a:spcBef>
              <a:buClrTx/>
              <a:buSzTx/>
              <a:buFont typeface="Wingdings" panose="05000000000000000000" pitchFamily="2" charset="2"/>
              <a:buChar char="l"/>
            </a:pPr>
            <a:r>
              <a:rPr kumimoji="1" lang="zh-CN" altLang="en-US" sz="3200">
                <a:solidFill>
                  <a:srgbClr val="FFFFFF"/>
                </a:solidFill>
                <a:latin typeface="Times New Roman" panose="02020603050405020304" pitchFamily="18" charset="0"/>
                <a:ea typeface="宋体" panose="02010600030101010101" pitchFamily="2" charset="-122"/>
              </a:rPr>
              <a:t> </a:t>
            </a:r>
            <a:r>
              <a:rPr kumimoji="1" lang="en-US" altLang="zh-CN" sz="3200">
                <a:solidFill>
                  <a:srgbClr val="FFFFFF"/>
                </a:solidFill>
                <a:latin typeface="Times New Roman" panose="02020603050405020304" pitchFamily="18" charset="0"/>
                <a:ea typeface="宋体" panose="02010600030101010101" pitchFamily="2" charset="-122"/>
              </a:rPr>
              <a:t>L</a:t>
            </a:r>
            <a:r>
              <a:rPr kumimoji="1" lang="zh-CN" altLang="en-US" sz="3200">
                <a:solidFill>
                  <a:srgbClr val="FFFFFF"/>
                </a:solidFill>
                <a:latin typeface="Times New Roman" panose="02020603050405020304" pitchFamily="18" charset="0"/>
                <a:ea typeface="宋体" panose="02010600030101010101" pitchFamily="2" charset="-122"/>
              </a:rPr>
              <a:t>波段双频发射机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37892">
                                            <p:txEl>
                                              <p:pRg st="1" end="1"/>
                                            </p:txEl>
                                          </p:spTgt>
                                        </p:tgtEl>
                                        <p:attrNameLst>
                                          <p:attrName>style.visibility</p:attrName>
                                        </p:attrNameLst>
                                      </p:cBhvr>
                                      <p:to>
                                        <p:strVal val="visible"/>
                                      </p:to>
                                    </p:set>
                                    <p:anim calcmode="discrete" valueType="clr">
                                      <p:cBhvr override="childStyle">
                                        <p:cTn id="7" dur="80"/>
                                        <p:tgtEl>
                                          <p:spTgt spid="3789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892">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7892">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7892">
                                            <p:txEl>
                                              <p:pRg st="2" end="2"/>
                                            </p:txEl>
                                          </p:spTgt>
                                        </p:tgtEl>
                                        <p:attrNameLst>
                                          <p:attrName>style.visibility</p:attrName>
                                        </p:attrNameLst>
                                      </p:cBhvr>
                                      <p:to>
                                        <p:strVal val="visible"/>
                                      </p:to>
                                    </p:set>
                                    <p:anim calcmode="discrete" valueType="clr">
                                      <p:cBhvr override="childStyle">
                                        <p:cTn id="14" dur="80"/>
                                        <p:tgtEl>
                                          <p:spTgt spid="3789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892">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7892">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7892">
                                            <p:txEl>
                                              <p:pRg st="3" end="3"/>
                                            </p:txEl>
                                          </p:spTgt>
                                        </p:tgtEl>
                                        <p:attrNameLst>
                                          <p:attrName>style.visibility</p:attrName>
                                        </p:attrNameLst>
                                      </p:cBhvr>
                                      <p:to>
                                        <p:strVal val="visible"/>
                                      </p:to>
                                    </p:set>
                                    <p:anim calcmode="discrete" valueType="clr">
                                      <p:cBhvr override="childStyle">
                                        <p:cTn id="21" dur="80"/>
                                        <p:tgtEl>
                                          <p:spTgt spid="3789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7892">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37892">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7892">
                                            <p:txEl>
                                              <p:pRg st="4" end="4"/>
                                            </p:txEl>
                                          </p:spTgt>
                                        </p:tgtEl>
                                        <p:attrNameLst>
                                          <p:attrName>style.visibility</p:attrName>
                                        </p:attrNameLst>
                                      </p:cBhvr>
                                      <p:to>
                                        <p:strVal val="visible"/>
                                      </p:to>
                                    </p:set>
                                    <p:anim calcmode="discrete" valueType="clr">
                                      <p:cBhvr override="childStyle">
                                        <p:cTn id="28" dur="80"/>
                                        <p:tgtEl>
                                          <p:spTgt spid="3789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7892">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37892">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37892">
                                            <p:txEl>
                                              <p:pRg st="5" end="5"/>
                                            </p:txEl>
                                          </p:spTgt>
                                        </p:tgtEl>
                                        <p:attrNameLst>
                                          <p:attrName>style.visibility</p:attrName>
                                        </p:attrNameLst>
                                      </p:cBhvr>
                                      <p:to>
                                        <p:strVal val="visible"/>
                                      </p:to>
                                    </p:set>
                                    <p:anim calcmode="discrete" valueType="clr">
                                      <p:cBhvr override="childStyle">
                                        <p:cTn id="35" dur="80"/>
                                        <p:tgtEl>
                                          <p:spTgt spid="3789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7892">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37892">
                                            <p:txEl>
                                              <p:pRg st="5" end="5"/>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37892">
                                            <p:txEl>
                                              <p:pRg st="6" end="6"/>
                                            </p:txEl>
                                          </p:spTgt>
                                        </p:tgtEl>
                                        <p:attrNameLst>
                                          <p:attrName>style.visibility</p:attrName>
                                        </p:attrNameLst>
                                      </p:cBhvr>
                                      <p:to>
                                        <p:strVal val="visible"/>
                                      </p:to>
                                    </p:set>
                                    <p:anim calcmode="discrete" valueType="clr">
                                      <p:cBhvr override="childStyle">
                                        <p:cTn id="42" dur="80"/>
                                        <p:tgtEl>
                                          <p:spTgt spid="37892">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37892">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37892">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2A07D8F-D6DB-4919-BB50-2961C5FEADB0}"/>
              </a:ext>
            </a:extLst>
          </p:cNvPr>
          <p:cNvSpPr>
            <a:spLocks noGrp="1" noChangeArrowheads="1"/>
          </p:cNvSpPr>
          <p:nvPr>
            <p:ph type="title"/>
          </p:nvPr>
        </p:nvSpPr>
        <p:spPr/>
        <p:txBody>
          <a:bodyPr/>
          <a:lstStyle/>
          <a:p>
            <a:pPr eaLnBrk="1" hangingPunct="1"/>
            <a:r>
              <a:rPr lang="zh-CN" altLang="en-US"/>
              <a:t>ＧＰＳ卫星的作用</a:t>
            </a:r>
          </a:p>
        </p:txBody>
      </p:sp>
      <p:sp>
        <p:nvSpPr>
          <p:cNvPr id="28675" name="Rectangle 3">
            <a:extLst>
              <a:ext uri="{FF2B5EF4-FFF2-40B4-BE49-F238E27FC236}">
                <a16:creationId xmlns:a16="http://schemas.microsoft.com/office/drawing/2014/main" id="{D1ED5371-A565-432E-8F4C-448600911176}"/>
              </a:ext>
            </a:extLst>
          </p:cNvPr>
          <p:cNvSpPr>
            <a:spLocks noGrp="1" noChangeArrowheads="1"/>
          </p:cNvSpPr>
          <p:nvPr>
            <p:ph idx="1"/>
          </p:nvPr>
        </p:nvSpPr>
        <p:spPr/>
        <p:txBody>
          <a:bodyPr/>
          <a:lstStyle/>
          <a:p>
            <a:pPr marL="609600" indent="-609600" eaLnBrk="1" hangingPunct="1">
              <a:buClr>
                <a:schemeClr val="bg1"/>
              </a:buClr>
              <a:buFont typeface="Wingdings" panose="05000000000000000000" pitchFamily="2" charset="2"/>
              <a:buAutoNum type="circleNumDbPlain"/>
            </a:pPr>
            <a:r>
              <a:rPr lang="zh-CN" altLang="en-US"/>
              <a:t>向用户发送导航定位信号</a:t>
            </a:r>
          </a:p>
          <a:p>
            <a:pPr marL="609600" indent="-609600" eaLnBrk="1" hangingPunct="1">
              <a:buClr>
                <a:schemeClr val="bg1"/>
              </a:buClr>
              <a:buFont typeface="Wingdings" panose="05000000000000000000" pitchFamily="2" charset="2"/>
              <a:buAutoNum type="circleNumDbPlain"/>
            </a:pPr>
            <a:endParaRPr lang="zh-CN" altLang="en-US"/>
          </a:p>
          <a:p>
            <a:pPr marL="609600" indent="-609600" eaLnBrk="1" hangingPunct="1">
              <a:buClr>
                <a:schemeClr val="bg1"/>
              </a:buClr>
              <a:buFont typeface="Wingdings" panose="05000000000000000000" pitchFamily="2" charset="2"/>
              <a:buAutoNum type="circleNumDbPlain"/>
            </a:pPr>
            <a:r>
              <a:rPr lang="zh-CN" altLang="en-US"/>
              <a:t>接受注入站发送的导航电文和其他信息</a:t>
            </a:r>
          </a:p>
          <a:p>
            <a:pPr marL="609600" indent="-609600" eaLnBrk="1" hangingPunct="1">
              <a:buClr>
                <a:schemeClr val="bg1"/>
              </a:buClr>
              <a:buFont typeface="Wingdings" panose="05000000000000000000" pitchFamily="2" charset="2"/>
              <a:buAutoNum type="circleNumDbPlain"/>
            </a:pPr>
            <a:endParaRPr lang="zh-CN" altLang="en-US"/>
          </a:p>
          <a:p>
            <a:pPr marL="609600" indent="-609600" eaLnBrk="1" hangingPunct="1">
              <a:buClr>
                <a:schemeClr val="bg1"/>
              </a:buClr>
              <a:buFont typeface="Wingdings" panose="05000000000000000000" pitchFamily="2" charset="2"/>
              <a:buAutoNum type="circleNumDbPlain"/>
            </a:pPr>
            <a:r>
              <a:rPr lang="zh-CN" altLang="en-US"/>
              <a:t>接受调度命令，改正运行偏差或启用备用时钟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8675">
                                            <p:txEl>
                                              <p:pRg st="0" end="0"/>
                                            </p:txEl>
                                          </p:spTgt>
                                        </p:tgtEl>
                                        <p:attrNameLst>
                                          <p:attrName>style.visibility</p:attrName>
                                        </p:attrNameLst>
                                      </p:cBhvr>
                                      <p:to>
                                        <p:strVal val="visible"/>
                                      </p:to>
                                    </p:set>
                                    <p:anim calcmode="discrete" valueType="clr">
                                      <p:cBhvr override="childStyle">
                                        <p:cTn id="7" dur="500"/>
                                        <p:tgtEl>
                                          <p:spTgt spid="286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8675">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867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8675">
                                            <p:txEl>
                                              <p:pRg st="2" end="2"/>
                                            </p:txEl>
                                          </p:spTgt>
                                        </p:tgtEl>
                                        <p:attrNameLst>
                                          <p:attrName>style.visibility</p:attrName>
                                        </p:attrNameLst>
                                      </p:cBhvr>
                                      <p:to>
                                        <p:strVal val="visible"/>
                                      </p:to>
                                    </p:set>
                                    <p:anim calcmode="discrete" valueType="clr">
                                      <p:cBhvr override="childStyle">
                                        <p:cTn id="14" dur="500"/>
                                        <p:tgtEl>
                                          <p:spTgt spid="286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8675">
                                            <p:txEl>
                                              <p:pRg st="2" end="2"/>
                                            </p:txEl>
                                          </p:spTgt>
                                        </p:tgtEl>
                                        <p:attrNameLst>
                                          <p:attrName>fillcolor</p:attrName>
                                        </p:attrNameLst>
                                      </p:cBhvr>
                                      <p:tavLst>
                                        <p:tav tm="0">
                                          <p:val>
                                            <p:clrVal>
                                              <a:schemeClr val="accent2"/>
                                            </p:clrVal>
                                          </p:val>
                                        </p:tav>
                                        <p:tav tm="50000">
                                          <p:val>
                                            <p:clrVal>
                                              <a:schemeClr val="hlink"/>
                                            </p:clrVal>
                                          </p:val>
                                        </p:tav>
                                      </p:tavLst>
                                    </p:anim>
                                    <p:set>
                                      <p:cBhvr>
                                        <p:cTn id="16" dur="500"/>
                                        <p:tgtEl>
                                          <p:spTgt spid="28675">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8675">
                                            <p:txEl>
                                              <p:pRg st="4" end="4"/>
                                            </p:txEl>
                                          </p:spTgt>
                                        </p:tgtEl>
                                        <p:attrNameLst>
                                          <p:attrName>style.visibility</p:attrName>
                                        </p:attrNameLst>
                                      </p:cBhvr>
                                      <p:to>
                                        <p:strVal val="visible"/>
                                      </p:to>
                                    </p:set>
                                    <p:anim calcmode="discrete" valueType="clr">
                                      <p:cBhvr override="childStyle">
                                        <p:cTn id="21" dur="500"/>
                                        <p:tgtEl>
                                          <p:spTgt spid="286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28675">
                                            <p:txEl>
                                              <p:pRg st="4" end="4"/>
                                            </p:txEl>
                                          </p:spTgt>
                                        </p:tgtEl>
                                        <p:attrNameLst>
                                          <p:attrName>fillcolor</p:attrName>
                                        </p:attrNameLst>
                                      </p:cBhvr>
                                      <p:tavLst>
                                        <p:tav tm="0">
                                          <p:val>
                                            <p:clrVal>
                                              <a:schemeClr val="accent2"/>
                                            </p:clrVal>
                                          </p:val>
                                        </p:tav>
                                        <p:tav tm="50000">
                                          <p:val>
                                            <p:clrVal>
                                              <a:schemeClr val="hlink"/>
                                            </p:clrVal>
                                          </p:val>
                                        </p:tav>
                                      </p:tavLst>
                                    </p:anim>
                                    <p:set>
                                      <p:cBhvr>
                                        <p:cTn id="23" dur="500"/>
                                        <p:tgtEl>
                                          <p:spTgt spid="28675">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9DE7197-312A-4401-919C-1254175F816C}"/>
              </a:ext>
            </a:extLst>
          </p:cNvPr>
          <p:cNvSpPr>
            <a:spLocks noGrp="1" noChangeArrowheads="1"/>
          </p:cNvSpPr>
          <p:nvPr>
            <p:ph type="title"/>
          </p:nvPr>
        </p:nvSpPr>
        <p:spPr/>
        <p:txBody>
          <a:bodyPr/>
          <a:lstStyle/>
          <a:p>
            <a:pPr eaLnBrk="1" hangingPunct="1"/>
            <a:r>
              <a:rPr lang="en-US" altLang="zh-CN"/>
              <a:t>GPS</a:t>
            </a:r>
            <a:r>
              <a:rPr lang="zh-CN" altLang="en-US"/>
              <a:t>卫星的日常维护</a:t>
            </a:r>
          </a:p>
        </p:txBody>
      </p:sp>
      <p:sp>
        <p:nvSpPr>
          <p:cNvPr id="72707" name="Rectangle 3">
            <a:extLst>
              <a:ext uri="{FF2B5EF4-FFF2-40B4-BE49-F238E27FC236}">
                <a16:creationId xmlns:a16="http://schemas.microsoft.com/office/drawing/2014/main" id="{4693D2CD-24B8-4443-83EC-2891BF4DC015}"/>
              </a:ext>
            </a:extLst>
          </p:cNvPr>
          <p:cNvSpPr>
            <a:spLocks noGrp="1" noChangeArrowheads="1"/>
          </p:cNvSpPr>
          <p:nvPr>
            <p:ph idx="1"/>
          </p:nvPr>
        </p:nvSpPr>
        <p:spPr/>
        <p:txBody>
          <a:bodyPr/>
          <a:lstStyle/>
          <a:p>
            <a:pPr eaLnBrk="1" hangingPunct="1"/>
            <a:r>
              <a:rPr lang="zh-CN" altLang="en-US"/>
              <a:t>轨道调整</a:t>
            </a:r>
          </a:p>
          <a:p>
            <a:pPr lvl="1" eaLnBrk="1" hangingPunct="1"/>
            <a:r>
              <a:rPr lang="zh-CN" altLang="en-US"/>
              <a:t>一般每年进行一次，被调整的卫星将有</a:t>
            </a:r>
            <a:r>
              <a:rPr lang="en-US" altLang="zh-CN"/>
              <a:t>12</a:t>
            </a:r>
            <a:r>
              <a:rPr lang="zh-CN" altLang="en-US"/>
              <a:t>小时不能使用</a:t>
            </a:r>
          </a:p>
          <a:p>
            <a:pPr eaLnBrk="1" hangingPunct="1"/>
            <a:r>
              <a:rPr lang="en-US" altLang="zh-CN"/>
              <a:t>BLOCKII </a:t>
            </a:r>
            <a:r>
              <a:rPr lang="zh-CN" altLang="en-US"/>
              <a:t>与</a:t>
            </a:r>
            <a:r>
              <a:rPr lang="en-US" altLang="zh-CN"/>
              <a:t>IIA</a:t>
            </a:r>
            <a:r>
              <a:rPr lang="zh-CN" altLang="en-US"/>
              <a:t>铯钟的调整</a:t>
            </a:r>
          </a:p>
          <a:p>
            <a:pPr lvl="1" eaLnBrk="1" hangingPunct="1"/>
            <a:r>
              <a:rPr lang="zh-CN" altLang="en-US"/>
              <a:t>一般每年进行</a:t>
            </a:r>
            <a:r>
              <a:rPr lang="en-US" altLang="zh-CN"/>
              <a:t>2</a:t>
            </a:r>
            <a:r>
              <a:rPr lang="zh-CN" altLang="en-US"/>
              <a:t>次，被调整的卫星将有</a:t>
            </a:r>
            <a:r>
              <a:rPr lang="en-US" altLang="zh-CN"/>
              <a:t>18</a:t>
            </a:r>
            <a:r>
              <a:rPr lang="zh-CN" altLang="en-US"/>
              <a:t>小时不能使用</a:t>
            </a:r>
          </a:p>
        </p:txBody>
      </p:sp>
      <p:sp>
        <p:nvSpPr>
          <p:cNvPr id="72708" name="AutoShape 4">
            <a:hlinkClick r:id="rId3" action="ppaction://hlinksldjump"/>
            <a:extLst>
              <a:ext uri="{FF2B5EF4-FFF2-40B4-BE49-F238E27FC236}">
                <a16:creationId xmlns:a16="http://schemas.microsoft.com/office/drawing/2014/main" id="{786A0194-DCBD-4157-84E8-D8D5AC558546}"/>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72707">
                                            <p:txEl>
                                              <p:pRg st="1" end="1"/>
                                            </p:txEl>
                                          </p:spTgt>
                                        </p:tgtEl>
                                        <p:attrNameLst>
                                          <p:attrName>style.visibility</p:attrName>
                                        </p:attrNameLst>
                                      </p:cBhvr>
                                      <p:to>
                                        <p:strVal val="visible"/>
                                      </p:to>
                                    </p:set>
                                    <p:anim calcmode="discrete" valueType="clr">
                                      <p:cBhvr override="childStyle">
                                        <p:cTn id="7" dur="80"/>
                                        <p:tgtEl>
                                          <p:spTgt spid="727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270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72707">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72707">
                                            <p:txEl>
                                              <p:pRg st="3" end="3"/>
                                            </p:txEl>
                                          </p:spTgt>
                                        </p:tgtEl>
                                        <p:attrNameLst>
                                          <p:attrName>style.visibility</p:attrName>
                                        </p:attrNameLst>
                                      </p:cBhvr>
                                      <p:to>
                                        <p:strVal val="visible"/>
                                      </p:to>
                                    </p:set>
                                    <p:anim calcmode="discrete" valueType="clr">
                                      <p:cBhvr override="childStyle">
                                        <p:cTn id="14" dur="80"/>
                                        <p:tgtEl>
                                          <p:spTgt spid="7270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2707">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72707">
                                            <p:txEl>
                                              <p:pRg st="3" end="3"/>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2708"/>
                                        </p:tgtEl>
                                        <p:attrNameLst>
                                          <p:attrName>style.visibility</p:attrName>
                                        </p:attrNameLst>
                                      </p:cBhvr>
                                      <p:to>
                                        <p:strVal val="visible"/>
                                      </p:to>
                                    </p:set>
                                    <p:anim calcmode="lin" valueType="num">
                                      <p:cBhvr additive="base">
                                        <p:cTn id="21" dur="500" fill="hold"/>
                                        <p:tgtEl>
                                          <p:spTgt spid="72708"/>
                                        </p:tgtEl>
                                        <p:attrNameLst>
                                          <p:attrName>ppt_x</p:attrName>
                                        </p:attrNameLst>
                                      </p:cBhvr>
                                      <p:tavLst>
                                        <p:tav tm="0">
                                          <p:val>
                                            <p:strVal val="#ppt_x"/>
                                          </p:val>
                                        </p:tav>
                                        <p:tav tm="100000">
                                          <p:val>
                                            <p:strVal val="#ppt_x"/>
                                          </p:val>
                                        </p:tav>
                                      </p:tavLst>
                                    </p:anim>
                                    <p:anim calcmode="lin" valueType="num">
                                      <p:cBhvr additive="base">
                                        <p:cTn id="22"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088FDB-F867-4F0A-980C-B85AC98F4B08}"/>
              </a:ext>
            </a:extLst>
          </p:cNvPr>
          <p:cNvSpPr>
            <a:spLocks noGrp="1" noChangeArrowheads="1"/>
          </p:cNvSpPr>
          <p:nvPr>
            <p:ph type="title"/>
          </p:nvPr>
        </p:nvSpPr>
        <p:spPr/>
        <p:txBody>
          <a:bodyPr/>
          <a:lstStyle/>
          <a:p>
            <a:pPr eaLnBrk="1" hangingPunct="1"/>
            <a:r>
              <a:rPr lang="zh-CN" altLang="en-US"/>
              <a:t>本讲主要内容</a:t>
            </a:r>
          </a:p>
        </p:txBody>
      </p:sp>
      <p:pic>
        <p:nvPicPr>
          <p:cNvPr id="6147" name="Picture 4" descr="24satellite">
            <a:extLst>
              <a:ext uri="{FF2B5EF4-FFF2-40B4-BE49-F238E27FC236}">
                <a16:creationId xmlns:a16="http://schemas.microsoft.com/office/drawing/2014/main" id="{A946975B-84B7-4DC8-933A-7707BA796B9B}"/>
              </a:ext>
            </a:extLst>
          </p:cNvPr>
          <p:cNvPicPr>
            <a:picLocks noGrp="1" noChangeAspect="1" noChangeArrowheads="1"/>
          </p:cNvPicPr>
          <p:nvPr>
            <p:ph sz="quarter" idx="2"/>
          </p:nvPr>
        </p:nvPicPr>
        <p:blipFill>
          <a:blip r:embed="rId3">
            <a:extLst>
              <a:ext uri="{BEBA8EAE-BF5A-486C-A8C5-ECC9F3942E4B}">
                <a14:imgProps xmlns:a14="http://schemas.microsoft.com/office/drawing/2010/main">
                  <a14:imgLayer r:embed="rId4">
                    <a14:imgEffect>
                      <a14:backgroundRemoval t="2041" b="97959" l="1600" r="98000">
                        <a14:foregroundMark x1="16000" y1="17551" x2="16400" y2="21633"/>
                        <a14:foregroundMark x1="13200" y1="45714" x2="10000" y2="48163"/>
                        <a14:foregroundMark x1="2400" y1="55102" x2="1600" y2="58367"/>
                        <a14:foregroundMark x1="18800" y1="69796" x2="16800" y2="71837"/>
                        <a14:foregroundMark x1="77200" y1="75918" x2="77600" y2="77959"/>
                        <a14:foregroundMark x1="87600" y1="82857" x2="86400" y2="84082"/>
                        <a14:foregroundMark x1="98000" y1="54694" x2="96000" y2="56735"/>
                        <a14:foregroundMark x1="90000" y1="45714" x2="88000" y2="47755"/>
                        <a14:foregroundMark x1="90400" y1="24490" x2="89600" y2="27347"/>
                        <a14:foregroundMark x1="88800" y1="26122" x2="88000" y2="27347"/>
                        <a14:foregroundMark x1="81600" y1="16327" x2="78000" y2="16735"/>
                        <a14:foregroundMark x1="86800" y1="82449" x2="85600" y2="82449"/>
                        <a14:foregroundMark x1="18000" y1="86122" x2="18800" y2="87755"/>
                        <a14:foregroundMark x1="34000" y1="92653" x2="31600" y2="93878"/>
                        <a14:foregroundMark x1="48400" y1="93469" x2="51200" y2="93878"/>
                        <a14:foregroundMark x1="66000" y1="96327" x2="61600" y2="97143"/>
                        <a14:foregroundMark x1="65200" y1="97551" x2="65200" y2="98367"/>
                        <a14:foregroundMark x1="48800" y1="2857" x2="50000" y2="2041"/>
                        <a14:foregroundMark x1="48400" y1="2857" x2="46400" y2="2857"/>
                        <a14:foregroundMark x1="53200" y1="2857" x2="53200" y2="2857"/>
                        <a14:foregroundMark x1="44000" y1="19592" x2="47600" y2="18367"/>
                        <a14:foregroundMark x1="40400" y1="19184" x2="46800" y2="18776"/>
                        <a14:foregroundMark x1="48400" y1="18776" x2="52000" y2="18367"/>
                        <a14:foregroundMark x1="52800" y1="20816" x2="58800" y2="20000"/>
                      </a14:backgroundRemoval>
                    </a14:imgEffect>
                  </a14:imgLayer>
                </a14:imgProps>
              </a:ext>
              <a:ext uri="{28A0092B-C50C-407E-A947-70E740481C1C}">
                <a14:useLocalDpi xmlns:a14="http://schemas.microsoft.com/office/drawing/2010/main" val="0"/>
              </a:ext>
            </a:extLst>
          </a:blip>
          <a:srcRect/>
          <a:stretch>
            <a:fillRect/>
          </a:stretch>
        </p:blipFill>
        <p:spPr>
          <a:xfrm>
            <a:off x="7123113" y="1268413"/>
            <a:ext cx="2020887"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6" descr="200472182028">
            <a:extLst>
              <a:ext uri="{FF2B5EF4-FFF2-40B4-BE49-F238E27FC236}">
                <a16:creationId xmlns:a16="http://schemas.microsoft.com/office/drawing/2014/main" id="{7DFC96FC-8E00-4039-97A3-A4BBCA6D9C22}"/>
              </a:ext>
            </a:extLst>
          </p:cNvPr>
          <p:cNvPicPr>
            <a:picLocks noGrp="1" noChangeAspect="1" noChangeArrowheads="1" noCrop="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645025" y="3284538"/>
            <a:ext cx="4498975" cy="2951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4" name="Rectangle 3">
            <a:extLst>
              <a:ext uri="{FF2B5EF4-FFF2-40B4-BE49-F238E27FC236}">
                <a16:creationId xmlns:a16="http://schemas.microsoft.com/office/drawing/2014/main" id="{847D30C0-CBC1-4532-9526-3DD98B28E70A}"/>
              </a:ext>
            </a:extLst>
          </p:cNvPr>
          <p:cNvSpPr>
            <a:spLocks noGrp="1" noChangeArrowheads="1"/>
          </p:cNvSpPr>
          <p:nvPr>
            <p:ph type="body" sz="half" idx="1"/>
          </p:nvPr>
        </p:nvSpPr>
        <p:spPr>
          <a:xfrm>
            <a:off x="900113" y="1700213"/>
            <a:ext cx="7704137" cy="5157787"/>
          </a:xfrm>
        </p:spPr>
        <p:txBody>
          <a:bodyPr/>
          <a:lstStyle/>
          <a:p>
            <a:pPr eaLnBrk="1" hangingPunct="1"/>
            <a:r>
              <a:rPr lang="zh-CN" altLang="en-US" sz="2800" dirty="0"/>
              <a:t>卫星定位技术的</a:t>
            </a:r>
            <a:r>
              <a:rPr lang="zh-CN" altLang="en-US" sz="2800" dirty="0">
                <a:hlinkClick r:id="rId6" action="ppaction://hlinksldjump"/>
              </a:rPr>
              <a:t>发展简史</a:t>
            </a:r>
            <a:endParaRPr lang="zh-CN" altLang="en-US" sz="2800" dirty="0"/>
          </a:p>
          <a:p>
            <a:pPr lvl="3" eaLnBrk="1" hangingPunct="1"/>
            <a:endParaRPr lang="zh-CN" altLang="en-US" sz="1600" dirty="0"/>
          </a:p>
          <a:p>
            <a:pPr eaLnBrk="1" hangingPunct="1"/>
            <a:r>
              <a:rPr lang="en-US" altLang="zh-CN" dirty="0"/>
              <a:t>GPS</a:t>
            </a:r>
            <a:r>
              <a:rPr lang="zh-CN" altLang="en-US" dirty="0"/>
              <a:t>卫星导航定位系统</a:t>
            </a:r>
            <a:endParaRPr lang="en-US" altLang="zh-CN" dirty="0"/>
          </a:p>
          <a:p>
            <a:pPr lvl="1" eaLnBrk="1" hangingPunct="1"/>
            <a:r>
              <a:rPr lang="en-US" altLang="zh-CN" dirty="0"/>
              <a:t>GPS</a:t>
            </a:r>
            <a:r>
              <a:rPr lang="zh-CN" altLang="en-US" dirty="0"/>
              <a:t>的</a:t>
            </a:r>
            <a:r>
              <a:rPr lang="zh-CN" altLang="en-US" dirty="0">
                <a:hlinkClick r:id="rId7" action="ppaction://hlinksldjump"/>
              </a:rPr>
              <a:t>含义</a:t>
            </a:r>
            <a:endParaRPr lang="zh-CN" altLang="en-US" dirty="0"/>
          </a:p>
          <a:p>
            <a:pPr lvl="1" eaLnBrk="1" hangingPunct="1"/>
            <a:r>
              <a:rPr lang="zh-CN" altLang="en-US" sz="2400" dirty="0"/>
              <a:t>ＧＰＳ的</a:t>
            </a:r>
            <a:r>
              <a:rPr lang="zh-CN" altLang="en-US" sz="2400" dirty="0">
                <a:hlinkClick r:id="rId8" action="ppaction://hlinksldjump"/>
              </a:rPr>
              <a:t>组成</a:t>
            </a:r>
            <a:endParaRPr lang="zh-CN" altLang="en-US" sz="1400" dirty="0"/>
          </a:p>
          <a:p>
            <a:pPr lvl="1" eaLnBrk="1" hangingPunct="1"/>
            <a:r>
              <a:rPr lang="zh-CN" altLang="en-US" sz="2400" dirty="0"/>
              <a:t>ＧＰＳ的</a:t>
            </a:r>
            <a:r>
              <a:rPr lang="zh-CN" altLang="en-US" sz="2400" dirty="0">
                <a:hlinkClick r:id="rId9" action="ppaction://hlinksldjump"/>
              </a:rPr>
              <a:t>特点</a:t>
            </a:r>
            <a:r>
              <a:rPr lang="zh-CN" altLang="en-US" sz="2400" dirty="0"/>
              <a:t>与</a:t>
            </a:r>
            <a:r>
              <a:rPr lang="zh-CN" altLang="en-US" sz="2400" dirty="0">
                <a:hlinkClick r:id="rId10" action="ppaction://hlinksldjump"/>
              </a:rPr>
              <a:t>应用</a:t>
            </a:r>
            <a:endParaRPr lang="zh-CN" altLang="en-US" sz="2400" dirty="0"/>
          </a:p>
          <a:p>
            <a:pPr lvl="3" eaLnBrk="1" hangingPunct="1"/>
            <a:endParaRPr lang="zh-CN" altLang="en-US" sz="1800" dirty="0"/>
          </a:p>
          <a:p>
            <a:pPr eaLnBrk="1" hangingPunct="1"/>
            <a:r>
              <a:rPr lang="zh-CN" altLang="en-US" sz="2800" dirty="0">
                <a:hlinkClick r:id="rId11" action="ppaction://hlinksldjump"/>
              </a:rPr>
              <a:t>其他卫星定位系统</a:t>
            </a:r>
            <a:endParaRPr lang="zh-CN" altLang="en-US" sz="2800" dirty="0"/>
          </a:p>
          <a:p>
            <a:pPr lvl="3" eaLnBrk="1" hangingPunct="1"/>
            <a:endParaRPr lang="zh-CN" altLang="en-US" sz="1800" dirty="0"/>
          </a:p>
          <a:p>
            <a:pPr eaLnBrk="1" hangingPunct="1"/>
            <a:r>
              <a:rPr lang="zh-CN" altLang="en-US" sz="2800" dirty="0"/>
              <a:t>卫星导航定位的</a:t>
            </a:r>
            <a:r>
              <a:rPr lang="zh-CN" altLang="en-US" sz="2800" dirty="0">
                <a:hlinkClick r:id="rId12" action="ppaction://hlinksldjump"/>
              </a:rPr>
              <a:t>分类</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1D163FA-E027-4C58-8DA0-6D062F32BDEE}"/>
              </a:ext>
            </a:extLst>
          </p:cNvPr>
          <p:cNvSpPr>
            <a:spLocks noGrp="1" noChangeArrowheads="1"/>
          </p:cNvSpPr>
          <p:nvPr>
            <p:ph type="title"/>
          </p:nvPr>
        </p:nvSpPr>
        <p:spPr>
          <a:xfrm>
            <a:off x="684213" y="0"/>
            <a:ext cx="8712200" cy="981075"/>
          </a:xfrm>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的系统组成（三）</a:t>
            </a:r>
            <a:r>
              <a:rPr lang="en-US" altLang="zh-CN" sz="3400" b="1">
                <a:ea typeface="隶书" panose="02010509060101010101" pitchFamily="49" charset="-122"/>
              </a:rPr>
              <a:t>- </a:t>
            </a:r>
            <a:r>
              <a:rPr lang="zh-CN" altLang="en-US" sz="3400" b="1">
                <a:ea typeface="隶书" panose="02010509060101010101" pitchFamily="49" charset="-122"/>
              </a:rPr>
              <a:t>地面控制部分（</a:t>
            </a:r>
            <a:r>
              <a:rPr lang="en-US" altLang="zh-CN" sz="3400" b="1">
                <a:ea typeface="隶书" panose="02010509060101010101" pitchFamily="49" charset="-122"/>
              </a:rPr>
              <a:t>1</a:t>
            </a:r>
            <a:r>
              <a:rPr lang="zh-CN" altLang="en-US" sz="3400" b="1">
                <a:ea typeface="隶书" panose="02010509060101010101" pitchFamily="49" charset="-122"/>
              </a:rPr>
              <a:t>）</a:t>
            </a:r>
          </a:p>
        </p:txBody>
      </p:sp>
      <p:grpSp>
        <p:nvGrpSpPr>
          <p:cNvPr id="44036" name="Group 13">
            <a:extLst>
              <a:ext uri="{FF2B5EF4-FFF2-40B4-BE49-F238E27FC236}">
                <a16:creationId xmlns:a16="http://schemas.microsoft.com/office/drawing/2014/main" id="{9FEC3771-B468-4099-9258-F49DCCD5CD0D}"/>
              </a:ext>
            </a:extLst>
          </p:cNvPr>
          <p:cNvGrpSpPr>
            <a:grpSpLocks/>
          </p:cNvGrpSpPr>
          <p:nvPr/>
        </p:nvGrpSpPr>
        <p:grpSpPr bwMode="auto">
          <a:xfrm>
            <a:off x="1001713" y="1362547"/>
            <a:ext cx="8077200" cy="5283201"/>
            <a:chOff x="657" y="813"/>
            <a:chExt cx="5088" cy="3328"/>
          </a:xfrm>
        </p:grpSpPr>
        <p:grpSp>
          <p:nvGrpSpPr>
            <p:cNvPr id="44037" name="Group 4">
              <a:extLst>
                <a:ext uri="{FF2B5EF4-FFF2-40B4-BE49-F238E27FC236}">
                  <a16:creationId xmlns:a16="http://schemas.microsoft.com/office/drawing/2014/main" id="{77E9B08D-786B-4292-88E6-C22395485241}"/>
                </a:ext>
              </a:extLst>
            </p:cNvPr>
            <p:cNvGrpSpPr>
              <a:grpSpLocks/>
            </p:cNvGrpSpPr>
            <p:nvPr/>
          </p:nvGrpSpPr>
          <p:grpSpPr bwMode="auto">
            <a:xfrm>
              <a:off x="657" y="1117"/>
              <a:ext cx="5088" cy="3024"/>
              <a:chOff x="672" y="432"/>
              <a:chExt cx="5088" cy="3024"/>
            </a:xfrm>
          </p:grpSpPr>
          <p:pic>
            <p:nvPicPr>
              <p:cNvPr id="44039" name="Picture 5" descr="gpscont">
                <a:extLst>
                  <a:ext uri="{FF2B5EF4-FFF2-40B4-BE49-F238E27FC236}">
                    <a16:creationId xmlns:a16="http://schemas.microsoft.com/office/drawing/2014/main" id="{F9F46276-AD87-4EAE-8DE3-C80202D6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432"/>
                <a:ext cx="5088"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6">
                <a:extLst>
                  <a:ext uri="{FF2B5EF4-FFF2-40B4-BE49-F238E27FC236}">
                    <a16:creationId xmlns:a16="http://schemas.microsoft.com/office/drawing/2014/main" id="{7B386516-E829-4CCD-9CDE-25AB919BF3BF}"/>
                  </a:ext>
                </a:extLst>
              </p:cNvPr>
              <p:cNvSpPr>
                <a:spLocks noChangeArrowheads="1"/>
              </p:cNvSpPr>
              <p:nvPr/>
            </p:nvSpPr>
            <p:spPr bwMode="auto">
              <a:xfrm>
                <a:off x="4828" y="442"/>
                <a:ext cx="912" cy="240"/>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4041" name="Text Box 7">
                <a:extLst>
                  <a:ext uri="{FF2B5EF4-FFF2-40B4-BE49-F238E27FC236}">
                    <a16:creationId xmlns:a16="http://schemas.microsoft.com/office/drawing/2014/main" id="{7815023E-392A-48F7-97C2-E1ACD0A3C498}"/>
                  </a:ext>
                </a:extLst>
              </p:cNvPr>
              <p:cNvSpPr txBox="1">
                <a:spLocks noChangeArrowheads="1"/>
              </p:cNvSpPr>
              <p:nvPr/>
            </p:nvSpPr>
            <p:spPr bwMode="auto">
              <a:xfrm>
                <a:off x="889" y="131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主控站</a:t>
                </a:r>
              </a:p>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监控站</a:t>
                </a:r>
              </a:p>
            </p:txBody>
          </p:sp>
          <p:sp>
            <p:nvSpPr>
              <p:cNvPr id="44042" name="Text Box 8">
                <a:extLst>
                  <a:ext uri="{FF2B5EF4-FFF2-40B4-BE49-F238E27FC236}">
                    <a16:creationId xmlns:a16="http://schemas.microsoft.com/office/drawing/2014/main" id="{6994662D-C653-46D4-816B-2E89F34A4522}"/>
                  </a:ext>
                </a:extLst>
              </p:cNvPr>
              <p:cNvSpPr txBox="1">
                <a:spLocks noChangeArrowheads="1"/>
              </p:cNvSpPr>
              <p:nvPr/>
            </p:nvSpPr>
            <p:spPr bwMode="auto">
              <a:xfrm>
                <a:off x="864" y="2208"/>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监控站</a:t>
                </a:r>
              </a:p>
            </p:txBody>
          </p:sp>
          <p:sp>
            <p:nvSpPr>
              <p:cNvPr id="44043" name="Text Box 9">
                <a:extLst>
                  <a:ext uri="{FF2B5EF4-FFF2-40B4-BE49-F238E27FC236}">
                    <a16:creationId xmlns:a16="http://schemas.microsoft.com/office/drawing/2014/main" id="{B93748C3-F746-47A5-B9B6-2B7A2965BB4D}"/>
                  </a:ext>
                </a:extLst>
              </p:cNvPr>
              <p:cNvSpPr txBox="1">
                <a:spLocks noChangeArrowheads="1"/>
              </p:cNvSpPr>
              <p:nvPr/>
            </p:nvSpPr>
            <p:spPr bwMode="auto">
              <a:xfrm>
                <a:off x="4786" y="2400"/>
                <a:ext cx="9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注入站/监控站</a:t>
                </a:r>
              </a:p>
            </p:txBody>
          </p:sp>
          <p:sp>
            <p:nvSpPr>
              <p:cNvPr id="44044" name="Text Box 10">
                <a:extLst>
                  <a:ext uri="{FF2B5EF4-FFF2-40B4-BE49-F238E27FC236}">
                    <a16:creationId xmlns:a16="http://schemas.microsoft.com/office/drawing/2014/main" id="{70867A8B-9B83-4C5F-9D98-0CE69BA9EF27}"/>
                  </a:ext>
                </a:extLst>
              </p:cNvPr>
              <p:cNvSpPr txBox="1">
                <a:spLocks noChangeArrowheads="1"/>
              </p:cNvSpPr>
              <p:nvPr/>
            </p:nvSpPr>
            <p:spPr bwMode="auto">
              <a:xfrm>
                <a:off x="3600" y="2620"/>
                <a:ext cx="9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注入站/监控站</a:t>
                </a:r>
              </a:p>
            </p:txBody>
          </p:sp>
          <p:sp>
            <p:nvSpPr>
              <p:cNvPr id="44045" name="Text Box 11">
                <a:extLst>
                  <a:ext uri="{FF2B5EF4-FFF2-40B4-BE49-F238E27FC236}">
                    <a16:creationId xmlns:a16="http://schemas.microsoft.com/office/drawing/2014/main" id="{9126E414-215F-4F49-A33A-B8AC568B7224}"/>
                  </a:ext>
                </a:extLst>
              </p:cNvPr>
              <p:cNvSpPr txBox="1">
                <a:spLocks noChangeArrowheads="1"/>
              </p:cNvSpPr>
              <p:nvPr/>
            </p:nvSpPr>
            <p:spPr bwMode="auto">
              <a:xfrm>
                <a:off x="2448" y="2620"/>
                <a:ext cx="9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1600" b="1">
                    <a:solidFill>
                      <a:srgbClr val="0000FF"/>
                    </a:solidFill>
                    <a:latin typeface="Times New Roman" panose="02020603050405020304" pitchFamily="18" charset="0"/>
                    <a:ea typeface="宋体" panose="02010600030101010101" pitchFamily="2" charset="-122"/>
                  </a:rPr>
                  <a:t>注入站/监控站</a:t>
                </a:r>
              </a:p>
            </p:txBody>
          </p:sp>
        </p:grpSp>
        <p:sp>
          <p:nvSpPr>
            <p:cNvPr id="44038" name="Text Box 12">
              <a:extLst>
                <a:ext uri="{FF2B5EF4-FFF2-40B4-BE49-F238E27FC236}">
                  <a16:creationId xmlns:a16="http://schemas.microsoft.com/office/drawing/2014/main" id="{C7F78B41-BC63-4145-8521-7BBF3D1F26F3}"/>
                </a:ext>
              </a:extLst>
            </p:cNvPr>
            <p:cNvSpPr txBox="1">
              <a:spLocks noChangeArrowheads="1"/>
            </p:cNvSpPr>
            <p:nvPr/>
          </p:nvSpPr>
          <p:spPr bwMode="auto">
            <a:xfrm>
              <a:off x="1217" y="813"/>
              <a:ext cx="3648"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kumimoji="1" lang="zh-CN" altLang="en-US" sz="2800" b="1" dirty="0">
                  <a:solidFill>
                    <a:schemeClr val="tx1"/>
                  </a:solidFill>
                  <a:latin typeface="Times New Roman" panose="02020603050405020304" pitchFamily="18" charset="0"/>
                  <a:ea typeface="宋体" panose="02010600030101010101" pitchFamily="2" charset="-122"/>
                </a:rPr>
                <a:t>　</a:t>
              </a:r>
              <a:r>
                <a:rPr kumimoji="1" lang="en-US" altLang="zh-CN" sz="2800" b="1" dirty="0">
                  <a:solidFill>
                    <a:srgbClr val="FFFF00"/>
                  </a:solidFill>
                  <a:latin typeface="Times New Roman" panose="02020603050405020304" pitchFamily="18" charset="0"/>
                  <a:ea typeface="宋体" panose="02010600030101010101" pitchFamily="2" charset="-122"/>
                </a:rPr>
                <a:t>GPS</a:t>
              </a:r>
              <a:r>
                <a:rPr kumimoji="1" lang="zh-CN" altLang="en-US" sz="2800" b="1" dirty="0">
                  <a:solidFill>
                    <a:srgbClr val="FFFF00"/>
                  </a:solidFill>
                  <a:latin typeface="Times New Roman" panose="02020603050405020304" pitchFamily="18" charset="0"/>
                  <a:ea typeface="宋体" panose="02010600030101010101" pitchFamily="2" charset="-122"/>
                </a:rPr>
                <a:t>现代化计划之前</a:t>
              </a:r>
            </a:p>
            <a:p>
              <a:pPr eaLnBrk="1" hangingPunct="1">
                <a:spcBef>
                  <a:spcPct val="0"/>
                </a:spcBef>
                <a:buClrTx/>
                <a:buSzTx/>
                <a:buFontTx/>
                <a:buNone/>
              </a:pPr>
              <a:r>
                <a:rPr kumimoji="1" lang="zh-CN" altLang="en-US" sz="2800" b="1" dirty="0">
                  <a:solidFill>
                    <a:schemeClr val="tx1"/>
                  </a:solidFill>
                  <a:latin typeface="Times New Roman" panose="02020603050405020304" pitchFamily="18" charset="0"/>
                  <a:ea typeface="宋体" panose="02010600030101010101" pitchFamily="2" charset="-122"/>
                </a:rPr>
                <a:t>1个主控站、3个注入站和5个监测站</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70441-FC26-4145-A5F3-46571DC4E838}"/>
              </a:ext>
            </a:extLst>
          </p:cNvPr>
          <p:cNvSpPr>
            <a:spLocks noGrp="1"/>
          </p:cNvSpPr>
          <p:nvPr>
            <p:ph type="title"/>
          </p:nvPr>
        </p:nvSpPr>
        <p:spPr/>
        <p:txBody>
          <a:bodyPr/>
          <a:lstStyle/>
          <a:p>
            <a:r>
              <a:rPr lang="zh-CN" altLang="en-US" dirty="0"/>
              <a:t>目前的地面控制段</a:t>
            </a:r>
          </a:p>
        </p:txBody>
      </p:sp>
      <p:sp>
        <p:nvSpPr>
          <p:cNvPr id="3" name="内容占位符 2">
            <a:extLst>
              <a:ext uri="{FF2B5EF4-FFF2-40B4-BE49-F238E27FC236}">
                <a16:creationId xmlns:a16="http://schemas.microsoft.com/office/drawing/2014/main" id="{F3FD430B-BBC7-4EC3-B88D-098714BF94B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8444D68-C01E-41A5-BF79-6DB84FFB605F}"/>
              </a:ext>
            </a:extLst>
          </p:cNvPr>
          <p:cNvPicPr>
            <a:picLocks noChangeAspect="1"/>
          </p:cNvPicPr>
          <p:nvPr/>
        </p:nvPicPr>
        <p:blipFill>
          <a:blip r:embed="rId3"/>
          <a:stretch>
            <a:fillRect/>
          </a:stretch>
        </p:blipFill>
        <p:spPr>
          <a:xfrm>
            <a:off x="214313" y="1510668"/>
            <a:ext cx="9144000" cy="5347332"/>
          </a:xfrm>
          <a:prstGeom prst="rect">
            <a:avLst/>
          </a:prstGeom>
        </p:spPr>
      </p:pic>
      <p:sp>
        <p:nvSpPr>
          <p:cNvPr id="6" name="文本框 5">
            <a:extLst>
              <a:ext uri="{FF2B5EF4-FFF2-40B4-BE49-F238E27FC236}">
                <a16:creationId xmlns:a16="http://schemas.microsoft.com/office/drawing/2014/main" id="{86ABCA66-60CC-4403-8272-7E80E6FF804B}"/>
              </a:ext>
            </a:extLst>
          </p:cNvPr>
          <p:cNvSpPr txBox="1"/>
          <p:nvPr/>
        </p:nvSpPr>
        <p:spPr>
          <a:xfrm>
            <a:off x="5796136" y="6525344"/>
            <a:ext cx="437940" cy="369332"/>
          </a:xfrm>
          <a:prstGeom prst="rect">
            <a:avLst/>
          </a:prstGeom>
          <a:noFill/>
        </p:spPr>
        <p:txBody>
          <a:bodyPr wrap="none" rtlCol="0">
            <a:spAutoFit/>
          </a:bodyPr>
          <a:lstStyle/>
          <a:p>
            <a:r>
              <a:rPr lang="en-US" altLang="zh-CN" dirty="0"/>
              <a:t>10</a:t>
            </a:r>
            <a:endParaRPr lang="zh-CN" altLang="en-US" dirty="0"/>
          </a:p>
        </p:txBody>
      </p:sp>
      <p:sp>
        <p:nvSpPr>
          <p:cNvPr id="7" name="文本框 6">
            <a:extLst>
              <a:ext uri="{FF2B5EF4-FFF2-40B4-BE49-F238E27FC236}">
                <a16:creationId xmlns:a16="http://schemas.microsoft.com/office/drawing/2014/main" id="{DE8692D1-1B6D-4B02-BC69-F0C4FAD9FDB4}"/>
              </a:ext>
            </a:extLst>
          </p:cNvPr>
          <p:cNvSpPr txBox="1"/>
          <p:nvPr/>
        </p:nvSpPr>
        <p:spPr>
          <a:xfrm>
            <a:off x="3036561" y="6585063"/>
            <a:ext cx="311304" cy="369332"/>
          </a:xfrm>
          <a:prstGeom prst="rect">
            <a:avLst/>
          </a:prstGeom>
          <a:noFill/>
        </p:spPr>
        <p:txBody>
          <a:bodyPr wrap="none" rtlCol="0">
            <a:spAutoFit/>
          </a:bodyPr>
          <a:lstStyle/>
          <a:p>
            <a:r>
              <a:rPr lang="en-US" altLang="zh-CN" dirty="0"/>
              <a:t>6</a:t>
            </a:r>
            <a:endParaRPr lang="zh-CN" altLang="en-US" dirty="0"/>
          </a:p>
        </p:txBody>
      </p:sp>
      <p:sp>
        <p:nvSpPr>
          <p:cNvPr id="8" name="文本框 7">
            <a:extLst>
              <a:ext uri="{FF2B5EF4-FFF2-40B4-BE49-F238E27FC236}">
                <a16:creationId xmlns:a16="http://schemas.microsoft.com/office/drawing/2014/main" id="{D1BB21DE-39F0-4FA1-94D2-E6BA7992478A}"/>
              </a:ext>
            </a:extLst>
          </p:cNvPr>
          <p:cNvSpPr txBox="1"/>
          <p:nvPr/>
        </p:nvSpPr>
        <p:spPr>
          <a:xfrm>
            <a:off x="2244472" y="6300028"/>
            <a:ext cx="311304" cy="369332"/>
          </a:xfrm>
          <a:prstGeom prst="rect">
            <a:avLst/>
          </a:prstGeom>
          <a:noFill/>
        </p:spPr>
        <p:txBody>
          <a:bodyPr wrap="none" rtlCol="0">
            <a:spAutoFit/>
          </a:bodyPr>
          <a:lstStyle/>
          <a:p>
            <a:r>
              <a:rPr lang="en-US" altLang="zh-CN" dirty="0"/>
              <a:t>4</a:t>
            </a:r>
            <a:endParaRPr lang="zh-CN" altLang="en-US" dirty="0"/>
          </a:p>
        </p:txBody>
      </p:sp>
      <p:sp>
        <p:nvSpPr>
          <p:cNvPr id="9" name="文本框 8">
            <a:extLst>
              <a:ext uri="{FF2B5EF4-FFF2-40B4-BE49-F238E27FC236}">
                <a16:creationId xmlns:a16="http://schemas.microsoft.com/office/drawing/2014/main" id="{865C244E-5C4F-4CC2-896C-AB15C6F730F4}"/>
              </a:ext>
            </a:extLst>
          </p:cNvPr>
          <p:cNvSpPr txBox="1"/>
          <p:nvPr/>
        </p:nvSpPr>
        <p:spPr>
          <a:xfrm>
            <a:off x="6804248" y="6237312"/>
            <a:ext cx="311304" cy="369332"/>
          </a:xfrm>
          <a:prstGeom prst="rect">
            <a:avLst/>
          </a:prstGeom>
          <a:noFill/>
        </p:spPr>
        <p:txBody>
          <a:bodyPr wrap="none" rtlCol="0">
            <a:spAutoFit/>
          </a:bodyPr>
          <a:lstStyle/>
          <a:p>
            <a:r>
              <a:rPr lang="en-US" altLang="zh-CN" dirty="0"/>
              <a:t>7</a:t>
            </a:r>
            <a:endParaRPr lang="zh-CN" altLang="en-US" dirty="0"/>
          </a:p>
        </p:txBody>
      </p:sp>
      <p:sp>
        <p:nvSpPr>
          <p:cNvPr id="4" name="文本框 3">
            <a:extLst>
              <a:ext uri="{FF2B5EF4-FFF2-40B4-BE49-F238E27FC236}">
                <a16:creationId xmlns:a16="http://schemas.microsoft.com/office/drawing/2014/main" id="{81250B18-3B58-443C-9C1C-2B79B22B1E6F}"/>
              </a:ext>
            </a:extLst>
          </p:cNvPr>
          <p:cNvSpPr txBox="1"/>
          <p:nvPr/>
        </p:nvSpPr>
        <p:spPr>
          <a:xfrm>
            <a:off x="2799993" y="5965942"/>
            <a:ext cx="877163" cy="369332"/>
          </a:xfrm>
          <a:prstGeom prst="rect">
            <a:avLst/>
          </a:prstGeom>
          <a:noFill/>
        </p:spPr>
        <p:txBody>
          <a:bodyPr wrap="none" rtlCol="0">
            <a:spAutoFit/>
          </a:bodyPr>
          <a:lstStyle/>
          <a:p>
            <a:r>
              <a:rPr lang="zh-CN" altLang="en-US" dirty="0"/>
              <a:t>主控站</a:t>
            </a:r>
          </a:p>
        </p:txBody>
      </p:sp>
      <p:sp>
        <p:nvSpPr>
          <p:cNvPr id="10" name="文本框 9">
            <a:extLst>
              <a:ext uri="{FF2B5EF4-FFF2-40B4-BE49-F238E27FC236}">
                <a16:creationId xmlns:a16="http://schemas.microsoft.com/office/drawing/2014/main" id="{C582276D-DC8F-4C44-B1AF-1E467C1E7ED7}"/>
              </a:ext>
            </a:extLst>
          </p:cNvPr>
          <p:cNvSpPr txBox="1"/>
          <p:nvPr/>
        </p:nvSpPr>
        <p:spPr>
          <a:xfrm>
            <a:off x="6899528" y="5942793"/>
            <a:ext cx="1338828" cy="369332"/>
          </a:xfrm>
          <a:prstGeom prst="rect">
            <a:avLst/>
          </a:prstGeom>
          <a:noFill/>
        </p:spPr>
        <p:txBody>
          <a:bodyPr wrap="none" rtlCol="0">
            <a:spAutoFit/>
          </a:bodyPr>
          <a:lstStyle/>
          <a:p>
            <a:r>
              <a:rPr lang="zh-CN" altLang="en-US" dirty="0"/>
              <a:t>备用主控站</a:t>
            </a:r>
          </a:p>
        </p:txBody>
      </p:sp>
      <p:sp>
        <p:nvSpPr>
          <p:cNvPr id="12" name="文本框 11">
            <a:extLst>
              <a:ext uri="{FF2B5EF4-FFF2-40B4-BE49-F238E27FC236}">
                <a16:creationId xmlns:a16="http://schemas.microsoft.com/office/drawing/2014/main" id="{1DF41CB0-0246-4694-843A-76EC5E0C9E62}"/>
              </a:ext>
            </a:extLst>
          </p:cNvPr>
          <p:cNvSpPr txBox="1"/>
          <p:nvPr/>
        </p:nvSpPr>
        <p:spPr>
          <a:xfrm>
            <a:off x="2512958" y="6312125"/>
            <a:ext cx="1164198" cy="369332"/>
          </a:xfrm>
          <a:prstGeom prst="rect">
            <a:avLst/>
          </a:prstGeom>
          <a:noFill/>
        </p:spPr>
        <p:txBody>
          <a:bodyPr wrap="square">
            <a:spAutoFit/>
          </a:bodyPr>
          <a:lstStyle/>
          <a:p>
            <a:r>
              <a:rPr lang="zh-CN" altLang="en-US" dirty="0"/>
              <a:t>注入站</a:t>
            </a:r>
          </a:p>
        </p:txBody>
      </p:sp>
      <p:sp>
        <p:nvSpPr>
          <p:cNvPr id="14" name="文本框 13">
            <a:extLst>
              <a:ext uri="{FF2B5EF4-FFF2-40B4-BE49-F238E27FC236}">
                <a16:creationId xmlns:a16="http://schemas.microsoft.com/office/drawing/2014/main" id="{D833C53D-26C4-4C45-A107-A95CEB9FA2C8}"/>
              </a:ext>
            </a:extLst>
          </p:cNvPr>
          <p:cNvSpPr txBox="1"/>
          <p:nvPr/>
        </p:nvSpPr>
        <p:spPr>
          <a:xfrm>
            <a:off x="6228140" y="6533218"/>
            <a:ext cx="1375498" cy="369332"/>
          </a:xfrm>
          <a:prstGeom prst="rect">
            <a:avLst/>
          </a:prstGeom>
          <a:noFill/>
        </p:spPr>
        <p:txBody>
          <a:bodyPr wrap="square">
            <a:spAutoFit/>
          </a:bodyPr>
          <a:lstStyle/>
          <a:p>
            <a:r>
              <a:rPr lang="zh-CN" altLang="en-US" dirty="0"/>
              <a:t>监测站</a:t>
            </a:r>
          </a:p>
        </p:txBody>
      </p:sp>
      <p:sp>
        <p:nvSpPr>
          <p:cNvPr id="15" name="文本框 14">
            <a:extLst>
              <a:ext uri="{FF2B5EF4-FFF2-40B4-BE49-F238E27FC236}">
                <a16:creationId xmlns:a16="http://schemas.microsoft.com/office/drawing/2014/main" id="{1B6E4346-98EF-4A4C-91EF-6CFF74D39D03}"/>
              </a:ext>
            </a:extLst>
          </p:cNvPr>
          <p:cNvSpPr txBox="1"/>
          <p:nvPr/>
        </p:nvSpPr>
        <p:spPr>
          <a:xfrm>
            <a:off x="6937445" y="6285510"/>
            <a:ext cx="1338828" cy="369332"/>
          </a:xfrm>
          <a:prstGeom prst="rect">
            <a:avLst/>
          </a:prstGeom>
          <a:noFill/>
        </p:spPr>
        <p:txBody>
          <a:bodyPr wrap="none" rtlCol="0">
            <a:spAutoFit/>
          </a:bodyPr>
          <a:lstStyle/>
          <a:p>
            <a:r>
              <a:rPr lang="zh-CN" altLang="en-US" dirty="0"/>
              <a:t>远程跟踪站</a:t>
            </a:r>
          </a:p>
        </p:txBody>
      </p:sp>
    </p:spTree>
    <p:extLst>
      <p:ext uri="{BB962C8B-B14F-4D97-AF65-F5344CB8AC3E}">
        <p14:creationId xmlns:p14="http://schemas.microsoft.com/office/powerpoint/2010/main" val="146924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D3FC2B27-29C8-4B61-9C60-A3AECF0BCE5B}"/>
              </a:ext>
            </a:extLst>
          </p:cNvPr>
          <p:cNvSpPr txBox="1">
            <a:spLocks noChangeArrowheads="1"/>
          </p:cNvSpPr>
          <p:nvPr/>
        </p:nvSpPr>
        <p:spPr bwMode="auto">
          <a:xfrm>
            <a:off x="-34925" y="0"/>
            <a:ext cx="9144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r>
              <a:rPr kumimoji="1" lang="zh-CN" altLang="en-US" sz="2400">
                <a:solidFill>
                  <a:srgbClr val="0000FF"/>
                </a:solidFill>
                <a:latin typeface="Times New Roman" panose="02020603050405020304" pitchFamily="18" charset="0"/>
                <a:ea typeface="宋体" panose="02010600030101010101" pitchFamily="2" charset="-122"/>
              </a:rPr>
              <a:t>                                           </a:t>
            </a:r>
            <a:r>
              <a:rPr kumimoji="1" lang="en-US" altLang="zh-CN" sz="2400">
                <a:solidFill>
                  <a:srgbClr val="0000FF"/>
                </a:solidFill>
                <a:latin typeface="Times New Roman" panose="02020603050405020304" pitchFamily="18" charset="0"/>
                <a:ea typeface="宋体" panose="02010600030101010101" pitchFamily="2" charset="-122"/>
              </a:rPr>
              <a:t>GPS</a:t>
            </a:r>
            <a:r>
              <a:rPr kumimoji="1" lang="zh-CN" altLang="en-US" sz="2400">
                <a:solidFill>
                  <a:srgbClr val="0000FF"/>
                </a:solidFill>
                <a:latin typeface="Times New Roman" panose="02020603050405020304" pitchFamily="18" charset="0"/>
                <a:ea typeface="宋体" panose="02010600030101010101" pitchFamily="2" charset="-122"/>
              </a:rPr>
              <a:t>卫星             </a:t>
            </a:r>
            <a:r>
              <a:rPr kumimoji="1" lang="en-US" altLang="zh-CN" sz="2400">
                <a:solidFill>
                  <a:srgbClr val="0000FF"/>
                </a:solidFill>
                <a:latin typeface="Times New Roman" panose="02020603050405020304" pitchFamily="18" charset="0"/>
                <a:ea typeface="宋体" panose="02010600030101010101" pitchFamily="2" charset="-122"/>
              </a:rPr>
              <a:t>GPS</a:t>
            </a:r>
            <a:r>
              <a:rPr kumimoji="1" lang="zh-CN" altLang="en-US" sz="2400">
                <a:solidFill>
                  <a:srgbClr val="0000FF"/>
                </a:solidFill>
                <a:latin typeface="Times New Roman" panose="02020603050405020304" pitchFamily="18" charset="0"/>
                <a:ea typeface="宋体" panose="02010600030101010101" pitchFamily="2" charset="-122"/>
              </a:rPr>
              <a:t>卫星</a:t>
            </a:r>
          </a:p>
          <a:p>
            <a:pPr algn="just">
              <a:spcBef>
                <a:spcPct val="0"/>
              </a:spcBef>
              <a:buClrTx/>
              <a:buSzTx/>
              <a:buFontTx/>
              <a:buNone/>
            </a:pPr>
            <a:endParaRPr kumimoji="1" lang="zh-CN" altLang="en-US" sz="2400">
              <a:solidFill>
                <a:srgbClr val="0000FF"/>
              </a:solidFill>
              <a:latin typeface="Times New Roman" panose="02020603050405020304" pitchFamily="18" charset="0"/>
              <a:ea typeface="宋体" panose="02010600030101010101" pitchFamily="2" charset="-122"/>
            </a:endParaRPr>
          </a:p>
        </p:txBody>
      </p:sp>
      <p:sp>
        <p:nvSpPr>
          <p:cNvPr id="46083" name="Text Box 3">
            <a:extLst>
              <a:ext uri="{FF2B5EF4-FFF2-40B4-BE49-F238E27FC236}">
                <a16:creationId xmlns:a16="http://schemas.microsoft.com/office/drawing/2014/main" id="{683DAC9D-FB27-4D15-863E-CA028C781DDC}"/>
              </a:ext>
            </a:extLst>
          </p:cNvPr>
          <p:cNvSpPr txBox="1">
            <a:spLocks noChangeArrowheads="1"/>
          </p:cNvSpPr>
          <p:nvPr/>
        </p:nvSpPr>
        <p:spPr bwMode="auto">
          <a:xfrm>
            <a:off x="1397000" y="1971675"/>
            <a:ext cx="2344738" cy="3343275"/>
          </a:xfrm>
          <a:prstGeom prst="rect">
            <a:avLst/>
          </a:prstGeom>
          <a:solidFill>
            <a:srgbClr val="FFFFFF"/>
          </a:solidFill>
          <a:ln w="9525">
            <a:solidFill>
              <a:srgbClr val="000000"/>
            </a:solidFill>
            <a:prstDash val="dash"/>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endParaRPr kumimoji="1" lang="zh-CN" altLang="en-US" sz="1000">
              <a:solidFill>
                <a:schemeClr val="tx1"/>
              </a:solidFill>
              <a:latin typeface="Times New Roman" panose="02020603050405020304" pitchFamily="18" charset="0"/>
              <a:ea typeface="宋体" panose="02010600030101010101" pitchFamily="2" charset="-122"/>
            </a:endParaRPr>
          </a:p>
        </p:txBody>
      </p:sp>
      <p:sp>
        <p:nvSpPr>
          <p:cNvPr id="46084" name="Text Box 4">
            <a:extLst>
              <a:ext uri="{FF2B5EF4-FFF2-40B4-BE49-F238E27FC236}">
                <a16:creationId xmlns:a16="http://schemas.microsoft.com/office/drawing/2014/main" id="{8AB976A6-E346-4F43-A009-9039AE1693DC}"/>
              </a:ext>
            </a:extLst>
          </p:cNvPr>
          <p:cNvSpPr txBox="1">
            <a:spLocks noChangeArrowheads="1"/>
          </p:cNvSpPr>
          <p:nvPr/>
        </p:nvSpPr>
        <p:spPr bwMode="auto">
          <a:xfrm>
            <a:off x="4035425" y="1971675"/>
            <a:ext cx="2343150" cy="3343275"/>
          </a:xfrm>
          <a:prstGeom prst="rect">
            <a:avLst/>
          </a:prstGeom>
          <a:solidFill>
            <a:srgbClr val="FFFFFF"/>
          </a:solidFill>
          <a:ln w="9525">
            <a:solidFill>
              <a:srgbClr val="000000"/>
            </a:solidFill>
            <a:prstDash val="dash"/>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endParaRPr kumimoji="1" lang="zh-CN" altLang="en-US" sz="1000">
              <a:solidFill>
                <a:schemeClr val="tx1"/>
              </a:solidFill>
              <a:latin typeface="Times New Roman" panose="02020603050405020304" pitchFamily="18" charset="0"/>
              <a:ea typeface="宋体" panose="02010600030101010101" pitchFamily="2" charset="-122"/>
            </a:endParaRPr>
          </a:p>
        </p:txBody>
      </p:sp>
      <p:sp>
        <p:nvSpPr>
          <p:cNvPr id="46085" name="Text Box 5">
            <a:extLst>
              <a:ext uri="{FF2B5EF4-FFF2-40B4-BE49-F238E27FC236}">
                <a16:creationId xmlns:a16="http://schemas.microsoft.com/office/drawing/2014/main" id="{234DA5C7-2A5B-4835-805E-A7818C49DCAE}"/>
              </a:ext>
            </a:extLst>
          </p:cNvPr>
          <p:cNvSpPr txBox="1">
            <a:spLocks noChangeArrowheads="1"/>
          </p:cNvSpPr>
          <p:nvPr/>
        </p:nvSpPr>
        <p:spPr bwMode="auto">
          <a:xfrm>
            <a:off x="6697663" y="1971675"/>
            <a:ext cx="2344737" cy="3343275"/>
          </a:xfrm>
          <a:prstGeom prst="rect">
            <a:avLst/>
          </a:prstGeom>
          <a:solidFill>
            <a:srgbClr val="FFFFFF"/>
          </a:solidFill>
          <a:ln w="9525">
            <a:solidFill>
              <a:srgbClr val="000000"/>
            </a:solidFill>
            <a:prstDash val="dash"/>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ct val="0"/>
              </a:spcBef>
              <a:buClrTx/>
              <a:buSzTx/>
              <a:buFontTx/>
              <a:buNone/>
            </a:pPr>
            <a:endParaRPr kumimoji="1" lang="zh-CN" altLang="en-US" sz="1000">
              <a:solidFill>
                <a:schemeClr val="tx1"/>
              </a:solidFill>
              <a:latin typeface="Times New Roman" panose="02020603050405020304" pitchFamily="18" charset="0"/>
              <a:ea typeface="宋体" panose="02010600030101010101" pitchFamily="2" charset="-122"/>
            </a:endParaRPr>
          </a:p>
        </p:txBody>
      </p:sp>
      <p:sp>
        <p:nvSpPr>
          <p:cNvPr id="46086" name="Text Box 6">
            <a:extLst>
              <a:ext uri="{FF2B5EF4-FFF2-40B4-BE49-F238E27FC236}">
                <a16:creationId xmlns:a16="http://schemas.microsoft.com/office/drawing/2014/main" id="{76EB02D9-9A4D-4EB5-9230-C98F465C629C}"/>
              </a:ext>
            </a:extLst>
          </p:cNvPr>
          <p:cNvSpPr txBox="1">
            <a:spLocks noChangeArrowheads="1"/>
          </p:cNvSpPr>
          <p:nvPr/>
        </p:nvSpPr>
        <p:spPr bwMode="auto">
          <a:xfrm>
            <a:off x="1481138" y="3279775"/>
            <a:ext cx="731837" cy="31115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接收机</a:t>
            </a:r>
          </a:p>
        </p:txBody>
      </p:sp>
      <p:sp>
        <p:nvSpPr>
          <p:cNvPr id="46087" name="Text Box 7">
            <a:extLst>
              <a:ext uri="{FF2B5EF4-FFF2-40B4-BE49-F238E27FC236}">
                <a16:creationId xmlns:a16="http://schemas.microsoft.com/office/drawing/2014/main" id="{0FE1EEFD-0CE2-4CA2-B4C7-6CF25FB997FE}"/>
              </a:ext>
            </a:extLst>
          </p:cNvPr>
          <p:cNvSpPr txBox="1">
            <a:spLocks noChangeArrowheads="1"/>
          </p:cNvSpPr>
          <p:nvPr/>
        </p:nvSpPr>
        <p:spPr bwMode="auto">
          <a:xfrm>
            <a:off x="2900363" y="3224213"/>
            <a:ext cx="763587" cy="56515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调制</a:t>
            </a:r>
          </a:p>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解调器</a:t>
            </a:r>
          </a:p>
        </p:txBody>
      </p:sp>
      <p:sp>
        <p:nvSpPr>
          <p:cNvPr id="46088" name="Text Box 8">
            <a:extLst>
              <a:ext uri="{FF2B5EF4-FFF2-40B4-BE49-F238E27FC236}">
                <a16:creationId xmlns:a16="http://schemas.microsoft.com/office/drawing/2014/main" id="{03802C31-4F21-4F9D-BC10-B5BEF76EA6CB}"/>
              </a:ext>
            </a:extLst>
          </p:cNvPr>
          <p:cNvSpPr txBox="1">
            <a:spLocks noChangeArrowheads="1"/>
          </p:cNvSpPr>
          <p:nvPr/>
        </p:nvSpPr>
        <p:spPr bwMode="auto">
          <a:xfrm>
            <a:off x="1498600" y="4151313"/>
            <a:ext cx="733425" cy="333375"/>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铯钟</a:t>
            </a:r>
          </a:p>
        </p:txBody>
      </p:sp>
      <p:sp>
        <p:nvSpPr>
          <p:cNvPr id="46089" name="Text Box 9">
            <a:extLst>
              <a:ext uri="{FF2B5EF4-FFF2-40B4-BE49-F238E27FC236}">
                <a16:creationId xmlns:a16="http://schemas.microsoft.com/office/drawing/2014/main" id="{D4241940-1B63-47AA-BD31-9548342425A7}"/>
              </a:ext>
            </a:extLst>
          </p:cNvPr>
          <p:cNvSpPr txBox="1">
            <a:spLocks noChangeArrowheads="1"/>
          </p:cNvSpPr>
          <p:nvPr/>
        </p:nvSpPr>
        <p:spPr bwMode="auto">
          <a:xfrm>
            <a:off x="2371725" y="4151313"/>
            <a:ext cx="1292225" cy="346075"/>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气象传感器</a:t>
            </a:r>
          </a:p>
        </p:txBody>
      </p:sp>
      <p:sp>
        <p:nvSpPr>
          <p:cNvPr id="46090" name="Text Box 10">
            <a:extLst>
              <a:ext uri="{FF2B5EF4-FFF2-40B4-BE49-F238E27FC236}">
                <a16:creationId xmlns:a16="http://schemas.microsoft.com/office/drawing/2014/main" id="{11A04F3B-2849-4211-A3EC-3A4C5285C645}"/>
              </a:ext>
            </a:extLst>
          </p:cNvPr>
          <p:cNvSpPr txBox="1">
            <a:spLocks noChangeArrowheads="1"/>
          </p:cNvSpPr>
          <p:nvPr/>
        </p:nvSpPr>
        <p:spPr bwMode="auto">
          <a:xfrm>
            <a:off x="2008188" y="4878388"/>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监测站</a:t>
            </a:r>
          </a:p>
        </p:txBody>
      </p:sp>
      <p:sp>
        <p:nvSpPr>
          <p:cNvPr id="46091" name="Text Box 11">
            <a:extLst>
              <a:ext uri="{FF2B5EF4-FFF2-40B4-BE49-F238E27FC236}">
                <a16:creationId xmlns:a16="http://schemas.microsoft.com/office/drawing/2014/main" id="{0008746B-6D74-42C3-BEB1-2BB79ADEAD1C}"/>
              </a:ext>
            </a:extLst>
          </p:cNvPr>
          <p:cNvSpPr txBox="1">
            <a:spLocks noChangeArrowheads="1"/>
          </p:cNvSpPr>
          <p:nvPr/>
        </p:nvSpPr>
        <p:spPr bwMode="auto">
          <a:xfrm>
            <a:off x="4137025" y="2989263"/>
            <a:ext cx="1042988" cy="55880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观测星历</a:t>
            </a:r>
          </a:p>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与时钟</a:t>
            </a:r>
          </a:p>
        </p:txBody>
      </p:sp>
      <p:sp>
        <p:nvSpPr>
          <p:cNvPr id="46092" name="Text Box 12">
            <a:extLst>
              <a:ext uri="{FF2B5EF4-FFF2-40B4-BE49-F238E27FC236}">
                <a16:creationId xmlns:a16="http://schemas.microsoft.com/office/drawing/2014/main" id="{E2A84243-498F-4E53-94DC-6FA43988CF3C}"/>
              </a:ext>
            </a:extLst>
          </p:cNvPr>
          <p:cNvSpPr txBox="1">
            <a:spLocks noChangeArrowheads="1"/>
          </p:cNvSpPr>
          <p:nvPr/>
        </p:nvSpPr>
        <p:spPr bwMode="auto">
          <a:xfrm>
            <a:off x="4849813" y="4878388"/>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主控站</a:t>
            </a:r>
          </a:p>
        </p:txBody>
      </p:sp>
      <p:sp>
        <p:nvSpPr>
          <p:cNvPr id="46093" name="Text Box 13">
            <a:extLst>
              <a:ext uri="{FF2B5EF4-FFF2-40B4-BE49-F238E27FC236}">
                <a16:creationId xmlns:a16="http://schemas.microsoft.com/office/drawing/2014/main" id="{71AB04C1-C686-48A7-81AC-1DE2C281A040}"/>
              </a:ext>
            </a:extLst>
          </p:cNvPr>
          <p:cNvSpPr txBox="1">
            <a:spLocks noChangeArrowheads="1"/>
          </p:cNvSpPr>
          <p:nvPr/>
        </p:nvSpPr>
        <p:spPr bwMode="auto">
          <a:xfrm>
            <a:off x="4557713" y="4151313"/>
            <a:ext cx="1427162" cy="293687"/>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计算误差</a:t>
            </a:r>
          </a:p>
        </p:txBody>
      </p:sp>
      <p:sp>
        <p:nvSpPr>
          <p:cNvPr id="46094" name="Text Box 14">
            <a:extLst>
              <a:ext uri="{FF2B5EF4-FFF2-40B4-BE49-F238E27FC236}">
                <a16:creationId xmlns:a16="http://schemas.microsoft.com/office/drawing/2014/main" id="{6F9B62C7-00D6-462B-9CE4-A8BCB893D651}"/>
              </a:ext>
            </a:extLst>
          </p:cNvPr>
          <p:cNvSpPr txBox="1">
            <a:spLocks noChangeArrowheads="1"/>
          </p:cNvSpPr>
          <p:nvPr/>
        </p:nvSpPr>
        <p:spPr bwMode="auto">
          <a:xfrm>
            <a:off x="5257800" y="2989263"/>
            <a:ext cx="1044575" cy="55880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编算注入</a:t>
            </a:r>
          </a:p>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导航电文</a:t>
            </a:r>
          </a:p>
        </p:txBody>
      </p:sp>
      <p:sp>
        <p:nvSpPr>
          <p:cNvPr id="46095" name="Text Box 15">
            <a:extLst>
              <a:ext uri="{FF2B5EF4-FFF2-40B4-BE49-F238E27FC236}">
                <a16:creationId xmlns:a16="http://schemas.microsoft.com/office/drawing/2014/main" id="{A1CE9D42-2D65-48C1-B2C0-1D17D2B82E81}"/>
              </a:ext>
            </a:extLst>
          </p:cNvPr>
          <p:cNvSpPr txBox="1">
            <a:spLocks noChangeArrowheads="1"/>
          </p:cNvSpPr>
          <p:nvPr/>
        </p:nvSpPr>
        <p:spPr bwMode="auto">
          <a:xfrm>
            <a:off x="6900863" y="2286000"/>
            <a:ext cx="1100137" cy="436563"/>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调制解调器</a:t>
            </a:r>
          </a:p>
        </p:txBody>
      </p:sp>
      <p:sp>
        <p:nvSpPr>
          <p:cNvPr id="46096" name="Text Box 16">
            <a:extLst>
              <a:ext uri="{FF2B5EF4-FFF2-40B4-BE49-F238E27FC236}">
                <a16:creationId xmlns:a16="http://schemas.microsoft.com/office/drawing/2014/main" id="{40EA7D9C-9D03-4C6E-8770-9D7B2C7362BB}"/>
              </a:ext>
            </a:extLst>
          </p:cNvPr>
          <p:cNvSpPr txBox="1">
            <a:spLocks noChangeArrowheads="1"/>
          </p:cNvSpPr>
          <p:nvPr/>
        </p:nvSpPr>
        <p:spPr bwMode="auto">
          <a:xfrm>
            <a:off x="8148638" y="2408238"/>
            <a:ext cx="792162" cy="57785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高功率</a:t>
            </a:r>
          </a:p>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放大器</a:t>
            </a:r>
          </a:p>
        </p:txBody>
      </p:sp>
      <p:sp>
        <p:nvSpPr>
          <p:cNvPr id="46097" name="Text Box 17">
            <a:extLst>
              <a:ext uri="{FF2B5EF4-FFF2-40B4-BE49-F238E27FC236}">
                <a16:creationId xmlns:a16="http://schemas.microsoft.com/office/drawing/2014/main" id="{C4BA9AF2-D6A5-4698-AB91-963651FEB1C8}"/>
              </a:ext>
            </a:extLst>
          </p:cNvPr>
          <p:cNvSpPr txBox="1">
            <a:spLocks noChangeArrowheads="1"/>
          </p:cNvSpPr>
          <p:nvPr/>
        </p:nvSpPr>
        <p:spPr bwMode="auto">
          <a:xfrm>
            <a:off x="7818438" y="3860800"/>
            <a:ext cx="1044575" cy="288925"/>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指令发生器</a:t>
            </a:r>
          </a:p>
        </p:txBody>
      </p:sp>
      <p:sp>
        <p:nvSpPr>
          <p:cNvPr id="46098" name="Text Box 18">
            <a:extLst>
              <a:ext uri="{FF2B5EF4-FFF2-40B4-BE49-F238E27FC236}">
                <a16:creationId xmlns:a16="http://schemas.microsoft.com/office/drawing/2014/main" id="{55FC50FF-B0EE-4AEC-B0D3-D6CD573D2DF7}"/>
              </a:ext>
            </a:extLst>
          </p:cNvPr>
          <p:cNvSpPr txBox="1">
            <a:spLocks noChangeArrowheads="1"/>
          </p:cNvSpPr>
          <p:nvPr/>
        </p:nvSpPr>
        <p:spPr bwMode="auto">
          <a:xfrm>
            <a:off x="6799263" y="4449763"/>
            <a:ext cx="2116137" cy="395287"/>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数据存储器和外部设备</a:t>
            </a:r>
          </a:p>
        </p:txBody>
      </p:sp>
      <p:sp>
        <p:nvSpPr>
          <p:cNvPr id="46099" name="Text Box 19">
            <a:extLst>
              <a:ext uri="{FF2B5EF4-FFF2-40B4-BE49-F238E27FC236}">
                <a16:creationId xmlns:a16="http://schemas.microsoft.com/office/drawing/2014/main" id="{214277DB-B13E-4DF1-8843-BBB6762C8614}"/>
              </a:ext>
            </a:extLst>
          </p:cNvPr>
          <p:cNvSpPr txBox="1">
            <a:spLocks noChangeArrowheads="1"/>
          </p:cNvSpPr>
          <p:nvPr/>
        </p:nvSpPr>
        <p:spPr bwMode="auto">
          <a:xfrm>
            <a:off x="7308850" y="4878388"/>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注入站</a:t>
            </a:r>
          </a:p>
        </p:txBody>
      </p:sp>
      <p:sp>
        <p:nvSpPr>
          <p:cNvPr id="46100" name="Line 20">
            <a:extLst>
              <a:ext uri="{FF2B5EF4-FFF2-40B4-BE49-F238E27FC236}">
                <a16:creationId xmlns:a16="http://schemas.microsoft.com/office/drawing/2014/main" id="{B3A6EED0-5555-46E1-80A6-733F9F6A5FBE}"/>
              </a:ext>
            </a:extLst>
          </p:cNvPr>
          <p:cNvSpPr>
            <a:spLocks noChangeShapeType="1"/>
          </p:cNvSpPr>
          <p:nvPr/>
        </p:nvSpPr>
        <p:spPr bwMode="auto">
          <a:xfrm flipV="1">
            <a:off x="1804988" y="3570288"/>
            <a:ext cx="0" cy="581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1" name="Line 21">
            <a:extLst>
              <a:ext uri="{FF2B5EF4-FFF2-40B4-BE49-F238E27FC236}">
                <a16:creationId xmlns:a16="http://schemas.microsoft.com/office/drawing/2014/main" id="{01D4DC50-3511-4E65-BF77-0E1218E2D0B2}"/>
              </a:ext>
            </a:extLst>
          </p:cNvPr>
          <p:cNvSpPr>
            <a:spLocks noChangeShapeType="1"/>
          </p:cNvSpPr>
          <p:nvPr/>
        </p:nvSpPr>
        <p:spPr bwMode="auto">
          <a:xfrm flipV="1">
            <a:off x="2517775" y="2554288"/>
            <a:ext cx="0" cy="1597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2" name="Line 22">
            <a:extLst>
              <a:ext uri="{FF2B5EF4-FFF2-40B4-BE49-F238E27FC236}">
                <a16:creationId xmlns:a16="http://schemas.microsoft.com/office/drawing/2014/main" id="{229736C0-18CE-4F47-A927-6FBD023E9C26}"/>
              </a:ext>
            </a:extLst>
          </p:cNvPr>
          <p:cNvSpPr>
            <a:spLocks noChangeShapeType="1"/>
          </p:cNvSpPr>
          <p:nvPr/>
        </p:nvSpPr>
        <p:spPr bwMode="auto">
          <a:xfrm>
            <a:off x="3130550" y="2500313"/>
            <a:ext cx="0" cy="7270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3" name="Text Box 23">
            <a:extLst>
              <a:ext uri="{FF2B5EF4-FFF2-40B4-BE49-F238E27FC236}">
                <a16:creationId xmlns:a16="http://schemas.microsoft.com/office/drawing/2014/main" id="{92470975-3BBA-4834-898F-33EC0D31E76A}"/>
              </a:ext>
            </a:extLst>
          </p:cNvPr>
          <p:cNvSpPr txBox="1">
            <a:spLocks noChangeArrowheads="1"/>
          </p:cNvSpPr>
          <p:nvPr/>
        </p:nvSpPr>
        <p:spPr bwMode="auto">
          <a:xfrm>
            <a:off x="2008188" y="2262188"/>
            <a:ext cx="1331912" cy="328612"/>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800">
                <a:solidFill>
                  <a:srgbClr val="0000FF"/>
                </a:solidFill>
                <a:latin typeface="Times New Roman" panose="02020603050405020304" pitchFamily="18" charset="0"/>
                <a:ea typeface="宋体" panose="02010600030101010101" pitchFamily="2" charset="-122"/>
              </a:rPr>
              <a:t>数据处理机</a:t>
            </a:r>
          </a:p>
        </p:txBody>
      </p:sp>
      <p:sp>
        <p:nvSpPr>
          <p:cNvPr id="46104" name="Line 24">
            <a:extLst>
              <a:ext uri="{FF2B5EF4-FFF2-40B4-BE49-F238E27FC236}">
                <a16:creationId xmlns:a16="http://schemas.microsoft.com/office/drawing/2014/main" id="{4B71CA52-FDD9-46C3-A03F-18A7FD40FF55}"/>
              </a:ext>
            </a:extLst>
          </p:cNvPr>
          <p:cNvSpPr>
            <a:spLocks noChangeShapeType="1"/>
          </p:cNvSpPr>
          <p:nvPr/>
        </p:nvSpPr>
        <p:spPr bwMode="auto">
          <a:xfrm flipV="1">
            <a:off x="1804988" y="1681163"/>
            <a:ext cx="0" cy="15986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5" name="AutoShape 25">
            <a:extLst>
              <a:ext uri="{FF2B5EF4-FFF2-40B4-BE49-F238E27FC236}">
                <a16:creationId xmlns:a16="http://schemas.microsoft.com/office/drawing/2014/main" id="{BCF5AEFE-ECB3-40E0-92A9-9554F0B009BB}"/>
              </a:ext>
            </a:extLst>
          </p:cNvPr>
          <p:cNvSpPr>
            <a:spLocks noChangeArrowheads="1"/>
          </p:cNvSpPr>
          <p:nvPr/>
        </p:nvSpPr>
        <p:spPr bwMode="auto">
          <a:xfrm>
            <a:off x="1601788" y="1390650"/>
            <a:ext cx="406400" cy="290513"/>
          </a:xfrm>
          <a:prstGeom prst="flowChartMerge">
            <a:avLst/>
          </a:prstGeom>
          <a:solidFill>
            <a:srgbClr val="FFFFFF"/>
          </a:solidFill>
          <a:ln w="9525">
            <a:solidFill>
              <a:srgbClr val="000000"/>
            </a:solidFill>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06" name="Oval 26">
            <a:extLst>
              <a:ext uri="{FF2B5EF4-FFF2-40B4-BE49-F238E27FC236}">
                <a16:creationId xmlns:a16="http://schemas.microsoft.com/office/drawing/2014/main" id="{1572DE47-D8F4-4D44-AB92-F99096212754}"/>
              </a:ext>
            </a:extLst>
          </p:cNvPr>
          <p:cNvSpPr>
            <a:spLocks noChangeArrowheads="1"/>
          </p:cNvSpPr>
          <p:nvPr/>
        </p:nvSpPr>
        <p:spPr bwMode="auto">
          <a:xfrm>
            <a:off x="2925763" y="374650"/>
            <a:ext cx="407987" cy="434975"/>
          </a:xfrm>
          <a:prstGeom prst="ellipse">
            <a:avLst/>
          </a:prstGeom>
          <a:solidFill>
            <a:srgbClr val="FFFFFF"/>
          </a:solidFill>
          <a:ln w="9525">
            <a:solidFill>
              <a:srgbClr val="000000"/>
            </a:solidFill>
            <a:round/>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07" name="Line 27">
            <a:extLst>
              <a:ext uri="{FF2B5EF4-FFF2-40B4-BE49-F238E27FC236}">
                <a16:creationId xmlns:a16="http://schemas.microsoft.com/office/drawing/2014/main" id="{3501304E-B6A2-402D-BD36-29AEC3E2ABC7}"/>
              </a:ext>
            </a:extLst>
          </p:cNvPr>
          <p:cNvSpPr>
            <a:spLocks noChangeShapeType="1"/>
          </p:cNvSpPr>
          <p:nvPr/>
        </p:nvSpPr>
        <p:spPr bwMode="auto">
          <a:xfrm flipH="1">
            <a:off x="2212975" y="955675"/>
            <a:ext cx="203200" cy="290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8" name="Line 28">
            <a:extLst>
              <a:ext uri="{FF2B5EF4-FFF2-40B4-BE49-F238E27FC236}">
                <a16:creationId xmlns:a16="http://schemas.microsoft.com/office/drawing/2014/main" id="{817089A3-3E35-46F0-B796-F2B40C474BC8}"/>
              </a:ext>
            </a:extLst>
          </p:cNvPr>
          <p:cNvSpPr>
            <a:spLocks noChangeShapeType="1"/>
          </p:cNvSpPr>
          <p:nvPr/>
        </p:nvSpPr>
        <p:spPr bwMode="auto">
          <a:xfrm>
            <a:off x="3741738" y="3279775"/>
            <a:ext cx="407987"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9" name="Line 29">
            <a:extLst>
              <a:ext uri="{FF2B5EF4-FFF2-40B4-BE49-F238E27FC236}">
                <a16:creationId xmlns:a16="http://schemas.microsoft.com/office/drawing/2014/main" id="{493BD529-AB47-4613-B980-6B2E6E13F0FB}"/>
              </a:ext>
            </a:extLst>
          </p:cNvPr>
          <p:cNvSpPr>
            <a:spLocks noChangeShapeType="1"/>
          </p:cNvSpPr>
          <p:nvPr/>
        </p:nvSpPr>
        <p:spPr bwMode="auto">
          <a:xfrm>
            <a:off x="4760913" y="3570288"/>
            <a:ext cx="0" cy="581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0" name="Line 30">
            <a:extLst>
              <a:ext uri="{FF2B5EF4-FFF2-40B4-BE49-F238E27FC236}">
                <a16:creationId xmlns:a16="http://schemas.microsoft.com/office/drawing/2014/main" id="{A23F16D9-AE9B-4F3E-B451-399FA1329FCD}"/>
              </a:ext>
            </a:extLst>
          </p:cNvPr>
          <p:cNvSpPr>
            <a:spLocks noChangeShapeType="1"/>
          </p:cNvSpPr>
          <p:nvPr/>
        </p:nvSpPr>
        <p:spPr bwMode="auto">
          <a:xfrm flipV="1">
            <a:off x="5780088" y="3543300"/>
            <a:ext cx="0" cy="5826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1" name="Line 31">
            <a:extLst>
              <a:ext uri="{FF2B5EF4-FFF2-40B4-BE49-F238E27FC236}">
                <a16:creationId xmlns:a16="http://schemas.microsoft.com/office/drawing/2014/main" id="{79816D77-7E7E-412B-9385-3D8EA4014888}"/>
              </a:ext>
            </a:extLst>
          </p:cNvPr>
          <p:cNvSpPr>
            <a:spLocks noChangeShapeType="1"/>
          </p:cNvSpPr>
          <p:nvPr/>
        </p:nvSpPr>
        <p:spPr bwMode="auto">
          <a:xfrm flipV="1">
            <a:off x="5780088" y="2554288"/>
            <a:ext cx="0" cy="434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2" name="Line 32">
            <a:extLst>
              <a:ext uri="{FF2B5EF4-FFF2-40B4-BE49-F238E27FC236}">
                <a16:creationId xmlns:a16="http://schemas.microsoft.com/office/drawing/2014/main" id="{613188F2-E906-49FD-898F-DAA22923ACF8}"/>
              </a:ext>
            </a:extLst>
          </p:cNvPr>
          <p:cNvSpPr>
            <a:spLocks noChangeShapeType="1"/>
          </p:cNvSpPr>
          <p:nvPr/>
        </p:nvSpPr>
        <p:spPr bwMode="auto">
          <a:xfrm>
            <a:off x="5780088" y="2554288"/>
            <a:ext cx="1120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3" name="Line 33">
            <a:extLst>
              <a:ext uri="{FF2B5EF4-FFF2-40B4-BE49-F238E27FC236}">
                <a16:creationId xmlns:a16="http://schemas.microsoft.com/office/drawing/2014/main" id="{FDE9468D-D95B-4FC9-931A-BCB13F5D35D6}"/>
              </a:ext>
            </a:extLst>
          </p:cNvPr>
          <p:cNvSpPr>
            <a:spLocks noChangeShapeType="1"/>
          </p:cNvSpPr>
          <p:nvPr/>
        </p:nvSpPr>
        <p:spPr bwMode="auto">
          <a:xfrm>
            <a:off x="7410450" y="2698750"/>
            <a:ext cx="0"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4" name="Line 34">
            <a:extLst>
              <a:ext uri="{FF2B5EF4-FFF2-40B4-BE49-F238E27FC236}">
                <a16:creationId xmlns:a16="http://schemas.microsoft.com/office/drawing/2014/main" id="{B5A89871-2676-48F5-9DEA-D7613DD703D4}"/>
              </a:ext>
            </a:extLst>
          </p:cNvPr>
          <p:cNvSpPr>
            <a:spLocks noChangeShapeType="1"/>
          </p:cNvSpPr>
          <p:nvPr/>
        </p:nvSpPr>
        <p:spPr bwMode="auto">
          <a:xfrm>
            <a:off x="7410450" y="3530600"/>
            <a:ext cx="0" cy="91281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5" name="Line 35">
            <a:extLst>
              <a:ext uri="{FF2B5EF4-FFF2-40B4-BE49-F238E27FC236}">
                <a16:creationId xmlns:a16="http://schemas.microsoft.com/office/drawing/2014/main" id="{80E200D8-D3CB-465F-9FB6-4A20D307308D}"/>
              </a:ext>
            </a:extLst>
          </p:cNvPr>
          <p:cNvSpPr>
            <a:spLocks noChangeShapeType="1"/>
          </p:cNvSpPr>
          <p:nvPr/>
        </p:nvSpPr>
        <p:spPr bwMode="auto">
          <a:xfrm>
            <a:off x="7921625" y="3279775"/>
            <a:ext cx="203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6" name="Line 36">
            <a:extLst>
              <a:ext uri="{FF2B5EF4-FFF2-40B4-BE49-F238E27FC236}">
                <a16:creationId xmlns:a16="http://schemas.microsoft.com/office/drawing/2014/main" id="{9BE60844-285D-489E-90F8-1FA7B9604FCD}"/>
              </a:ext>
            </a:extLst>
          </p:cNvPr>
          <p:cNvSpPr>
            <a:spLocks noChangeShapeType="1"/>
          </p:cNvSpPr>
          <p:nvPr/>
        </p:nvSpPr>
        <p:spPr bwMode="auto">
          <a:xfrm>
            <a:off x="8124825" y="3279775"/>
            <a:ext cx="0" cy="581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7" name="Text Box 37">
            <a:extLst>
              <a:ext uri="{FF2B5EF4-FFF2-40B4-BE49-F238E27FC236}">
                <a16:creationId xmlns:a16="http://schemas.microsoft.com/office/drawing/2014/main" id="{F5FE5E10-9F6A-484C-B5D8-39B5A4D6C78F}"/>
              </a:ext>
            </a:extLst>
          </p:cNvPr>
          <p:cNvSpPr txBox="1">
            <a:spLocks noChangeArrowheads="1"/>
          </p:cNvSpPr>
          <p:nvPr/>
        </p:nvSpPr>
        <p:spPr bwMode="auto">
          <a:xfrm>
            <a:off x="6900863" y="2989263"/>
            <a:ext cx="1044575" cy="546100"/>
          </a:xfrm>
          <a:prstGeom prst="rect">
            <a:avLst/>
          </a:prstGeom>
          <a:solidFill>
            <a:srgbClr val="FFFFFF"/>
          </a:solidFill>
          <a:ln w="9525">
            <a:solidFill>
              <a:srgbClr val="000000"/>
            </a:solidFill>
            <a:miter lim="800000"/>
            <a:headEnd/>
            <a:tailEnd/>
          </a:ln>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数 据</a:t>
            </a:r>
          </a:p>
          <a:p>
            <a:pPr algn="ctr">
              <a:spcBef>
                <a:spcPct val="0"/>
              </a:spcBef>
              <a:buClrTx/>
              <a:buSzTx/>
              <a:buFontTx/>
              <a:buNone/>
            </a:pPr>
            <a:r>
              <a:rPr kumimoji="1" lang="zh-CN" altLang="en-US" sz="1600">
                <a:solidFill>
                  <a:srgbClr val="0000FF"/>
                </a:solidFill>
                <a:latin typeface="Times New Roman" panose="02020603050405020304" pitchFamily="18" charset="0"/>
                <a:ea typeface="宋体" panose="02010600030101010101" pitchFamily="2" charset="-122"/>
              </a:rPr>
              <a:t>处理机</a:t>
            </a:r>
          </a:p>
        </p:txBody>
      </p:sp>
      <p:sp>
        <p:nvSpPr>
          <p:cNvPr id="46118" name="Line 38">
            <a:extLst>
              <a:ext uri="{FF2B5EF4-FFF2-40B4-BE49-F238E27FC236}">
                <a16:creationId xmlns:a16="http://schemas.microsoft.com/office/drawing/2014/main" id="{063B02A2-6C13-450D-A710-32BEA0A0751C}"/>
              </a:ext>
            </a:extLst>
          </p:cNvPr>
          <p:cNvSpPr>
            <a:spLocks noChangeShapeType="1"/>
          </p:cNvSpPr>
          <p:nvPr/>
        </p:nvSpPr>
        <p:spPr bwMode="auto">
          <a:xfrm flipV="1">
            <a:off x="8532813" y="2989263"/>
            <a:ext cx="0" cy="8715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19" name="Line 39">
            <a:extLst>
              <a:ext uri="{FF2B5EF4-FFF2-40B4-BE49-F238E27FC236}">
                <a16:creationId xmlns:a16="http://schemas.microsoft.com/office/drawing/2014/main" id="{1CA928A4-A6BF-4937-84BB-41FABF6204D5}"/>
              </a:ext>
            </a:extLst>
          </p:cNvPr>
          <p:cNvSpPr>
            <a:spLocks noChangeShapeType="1"/>
          </p:cNvSpPr>
          <p:nvPr/>
        </p:nvSpPr>
        <p:spPr bwMode="auto">
          <a:xfrm flipV="1">
            <a:off x="8532813" y="1681163"/>
            <a:ext cx="0" cy="727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0" name="AutoShape 40">
            <a:extLst>
              <a:ext uri="{FF2B5EF4-FFF2-40B4-BE49-F238E27FC236}">
                <a16:creationId xmlns:a16="http://schemas.microsoft.com/office/drawing/2014/main" id="{06FC7EDA-1168-4C71-87D7-0093AEBE827B}"/>
              </a:ext>
            </a:extLst>
          </p:cNvPr>
          <p:cNvSpPr>
            <a:spLocks noChangeArrowheads="1"/>
          </p:cNvSpPr>
          <p:nvPr/>
        </p:nvSpPr>
        <p:spPr bwMode="auto">
          <a:xfrm>
            <a:off x="8328025" y="1390650"/>
            <a:ext cx="407988" cy="290513"/>
          </a:xfrm>
          <a:prstGeom prst="flowChartMerge">
            <a:avLst/>
          </a:prstGeom>
          <a:solidFill>
            <a:srgbClr val="FFFFFF"/>
          </a:solidFill>
          <a:ln w="9525">
            <a:solidFill>
              <a:srgbClr val="000000"/>
            </a:solidFill>
            <a:miter lim="800000"/>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21" name="Line 41">
            <a:extLst>
              <a:ext uri="{FF2B5EF4-FFF2-40B4-BE49-F238E27FC236}">
                <a16:creationId xmlns:a16="http://schemas.microsoft.com/office/drawing/2014/main" id="{02260C9E-7ED2-4778-A430-7A198532BB6F}"/>
              </a:ext>
            </a:extLst>
          </p:cNvPr>
          <p:cNvSpPr>
            <a:spLocks noChangeShapeType="1"/>
          </p:cNvSpPr>
          <p:nvPr/>
        </p:nvSpPr>
        <p:spPr bwMode="auto">
          <a:xfrm flipH="1" flipV="1">
            <a:off x="7615238" y="809625"/>
            <a:ext cx="917575" cy="581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2" name="Line 42">
            <a:extLst>
              <a:ext uri="{FF2B5EF4-FFF2-40B4-BE49-F238E27FC236}">
                <a16:creationId xmlns:a16="http://schemas.microsoft.com/office/drawing/2014/main" id="{648747BC-AA2C-48F7-8F96-ACD1AC222CC8}"/>
              </a:ext>
            </a:extLst>
          </p:cNvPr>
          <p:cNvSpPr>
            <a:spLocks noChangeShapeType="1"/>
          </p:cNvSpPr>
          <p:nvPr/>
        </p:nvSpPr>
        <p:spPr bwMode="auto">
          <a:xfrm flipH="1" flipV="1">
            <a:off x="7004050" y="754063"/>
            <a:ext cx="896938" cy="4921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3" name="Line 43">
            <a:extLst>
              <a:ext uri="{FF2B5EF4-FFF2-40B4-BE49-F238E27FC236}">
                <a16:creationId xmlns:a16="http://schemas.microsoft.com/office/drawing/2014/main" id="{BE27232B-E283-4B06-8039-3DEFC150041B}"/>
              </a:ext>
            </a:extLst>
          </p:cNvPr>
          <p:cNvSpPr>
            <a:spLocks noChangeShapeType="1"/>
          </p:cNvSpPr>
          <p:nvPr/>
        </p:nvSpPr>
        <p:spPr bwMode="auto">
          <a:xfrm>
            <a:off x="7615238" y="809625"/>
            <a:ext cx="306387" cy="436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4" name="Text Box 44">
            <a:extLst>
              <a:ext uri="{FF2B5EF4-FFF2-40B4-BE49-F238E27FC236}">
                <a16:creationId xmlns:a16="http://schemas.microsoft.com/office/drawing/2014/main" id="{2470B333-4163-408D-AFB5-CD4A1F430FD4}"/>
              </a:ext>
            </a:extLst>
          </p:cNvPr>
          <p:cNvSpPr txBox="1">
            <a:spLocks noChangeArrowheads="1"/>
          </p:cNvSpPr>
          <p:nvPr/>
        </p:nvSpPr>
        <p:spPr bwMode="auto">
          <a:xfrm>
            <a:off x="1238250" y="449263"/>
            <a:ext cx="13874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ts val="400"/>
              </a:spcBef>
              <a:buClrTx/>
              <a:buSzTx/>
              <a:buFontTx/>
              <a:buNone/>
            </a:pPr>
            <a:r>
              <a:rPr kumimoji="1" lang="en-US" altLang="zh-CN" sz="2400" b="1" dirty="0">
                <a:solidFill>
                  <a:srgbClr val="0000FF"/>
                </a:solidFill>
                <a:latin typeface="Times New Roman" panose="02020603050405020304" pitchFamily="18" charset="0"/>
                <a:ea typeface="宋体" panose="02010600030101010101" pitchFamily="2" charset="-122"/>
              </a:rPr>
              <a:t>L</a:t>
            </a:r>
            <a:r>
              <a:rPr kumimoji="1" lang="en-US" altLang="zh-CN" sz="2400" b="1" baseline="-25000" dirty="0">
                <a:solidFill>
                  <a:srgbClr val="0000FF"/>
                </a:solidFill>
                <a:latin typeface="Times New Roman" panose="02020603050405020304" pitchFamily="18" charset="0"/>
                <a:ea typeface="宋体" panose="02010600030101010101" pitchFamily="2" charset="-122"/>
              </a:rPr>
              <a:t>1</a:t>
            </a:r>
            <a:r>
              <a:rPr kumimoji="1" lang="en-US" altLang="zh-CN" sz="2400" b="1" dirty="0">
                <a:solidFill>
                  <a:srgbClr val="0000FF"/>
                </a:solidFill>
                <a:latin typeface="Times New Roman" panose="02020603050405020304" pitchFamily="18" charset="0"/>
                <a:ea typeface="宋体" panose="02010600030101010101" pitchFamily="2" charset="-122"/>
              </a:rPr>
              <a:t> L</a:t>
            </a:r>
            <a:r>
              <a:rPr kumimoji="1" lang="en-US" altLang="zh-CN" sz="2400" b="1" baseline="-25000" dirty="0">
                <a:solidFill>
                  <a:srgbClr val="0000FF"/>
                </a:solidFill>
                <a:latin typeface="Times New Roman" panose="02020603050405020304" pitchFamily="18" charset="0"/>
                <a:ea typeface="宋体" panose="02010600030101010101" pitchFamily="2" charset="-122"/>
              </a:rPr>
              <a:t>2</a:t>
            </a:r>
            <a:r>
              <a:rPr kumimoji="1" lang="en-US" altLang="zh-CN" sz="2400" b="1" dirty="0">
                <a:solidFill>
                  <a:srgbClr val="0000FF"/>
                </a:solidFill>
                <a:latin typeface="Times New Roman" panose="02020603050405020304" pitchFamily="18" charset="0"/>
                <a:ea typeface="宋体" panose="02010600030101010101" pitchFamily="2" charset="-122"/>
              </a:rPr>
              <a:t> L</a:t>
            </a:r>
            <a:r>
              <a:rPr kumimoji="1" lang="en-US" altLang="zh-CN" sz="2400" b="1" baseline="-25000" dirty="0">
                <a:solidFill>
                  <a:srgbClr val="0000FF"/>
                </a:solidFill>
                <a:latin typeface="Times New Roman" panose="02020603050405020304" pitchFamily="18" charset="0"/>
                <a:ea typeface="宋体" panose="02010600030101010101" pitchFamily="2" charset="-122"/>
              </a:rPr>
              <a:t>5</a:t>
            </a:r>
          </a:p>
        </p:txBody>
      </p:sp>
      <p:sp>
        <p:nvSpPr>
          <p:cNvPr id="46125" name="Oval 45">
            <a:extLst>
              <a:ext uri="{FF2B5EF4-FFF2-40B4-BE49-F238E27FC236}">
                <a16:creationId xmlns:a16="http://schemas.microsoft.com/office/drawing/2014/main" id="{2ECE783E-2F16-4336-BB82-AF30D294D84F}"/>
              </a:ext>
            </a:extLst>
          </p:cNvPr>
          <p:cNvSpPr>
            <a:spLocks noChangeArrowheads="1"/>
          </p:cNvSpPr>
          <p:nvPr/>
        </p:nvSpPr>
        <p:spPr bwMode="auto">
          <a:xfrm>
            <a:off x="6697663" y="374650"/>
            <a:ext cx="407987" cy="434975"/>
          </a:xfrm>
          <a:prstGeom prst="ellipse">
            <a:avLst/>
          </a:prstGeom>
          <a:solidFill>
            <a:srgbClr val="FFFFFF"/>
          </a:solidFill>
          <a:ln w="9525">
            <a:solidFill>
              <a:srgbClr val="000000"/>
            </a:solidFill>
            <a:round/>
            <a:headEnd/>
            <a:tailEnd/>
          </a:ln>
        </p:spPr>
        <p:txBody>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46126" name="Line 46">
            <a:extLst>
              <a:ext uri="{FF2B5EF4-FFF2-40B4-BE49-F238E27FC236}">
                <a16:creationId xmlns:a16="http://schemas.microsoft.com/office/drawing/2014/main" id="{EF3412B0-61EE-4227-9A6A-F45EC6F4032C}"/>
              </a:ext>
            </a:extLst>
          </p:cNvPr>
          <p:cNvSpPr>
            <a:spLocks noChangeShapeType="1"/>
          </p:cNvSpPr>
          <p:nvPr/>
        </p:nvSpPr>
        <p:spPr bwMode="auto">
          <a:xfrm flipV="1">
            <a:off x="2200275" y="665163"/>
            <a:ext cx="725488" cy="595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27" name="Line 47">
            <a:extLst>
              <a:ext uri="{FF2B5EF4-FFF2-40B4-BE49-F238E27FC236}">
                <a16:creationId xmlns:a16="http://schemas.microsoft.com/office/drawing/2014/main" id="{3F426F17-475A-459C-B447-04CF96E0CAB7}"/>
              </a:ext>
            </a:extLst>
          </p:cNvPr>
          <p:cNvSpPr>
            <a:spLocks noChangeShapeType="1"/>
          </p:cNvSpPr>
          <p:nvPr/>
        </p:nvSpPr>
        <p:spPr bwMode="auto">
          <a:xfrm flipV="1">
            <a:off x="1804988" y="955675"/>
            <a:ext cx="611187" cy="43497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6128" name="Text Box 48">
            <a:extLst>
              <a:ext uri="{FF2B5EF4-FFF2-40B4-BE49-F238E27FC236}">
                <a16:creationId xmlns:a16="http://schemas.microsoft.com/office/drawing/2014/main" id="{61D8E574-8702-414C-A398-78EF7C9DB2BD}"/>
              </a:ext>
            </a:extLst>
          </p:cNvPr>
          <p:cNvSpPr txBox="1">
            <a:spLocks noChangeArrowheads="1"/>
          </p:cNvSpPr>
          <p:nvPr/>
        </p:nvSpPr>
        <p:spPr bwMode="auto">
          <a:xfrm>
            <a:off x="7818438" y="519113"/>
            <a:ext cx="1044575" cy="436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en-US" altLang="zh-CN" sz="2400" b="1">
                <a:solidFill>
                  <a:srgbClr val="0000FF"/>
                </a:solidFill>
                <a:latin typeface="Times New Roman" panose="02020603050405020304" pitchFamily="18" charset="0"/>
                <a:ea typeface="宋体" panose="02010600030101010101" pitchFamily="2" charset="-122"/>
              </a:rPr>
              <a:t>S</a:t>
            </a:r>
            <a:r>
              <a:rPr kumimoji="1" lang="zh-CN" altLang="en-US" sz="2400" b="1">
                <a:solidFill>
                  <a:srgbClr val="0000FF"/>
                </a:solidFill>
                <a:latin typeface="Times New Roman" panose="02020603050405020304" pitchFamily="18" charset="0"/>
                <a:ea typeface="宋体" panose="02010600030101010101" pitchFamily="2" charset="-122"/>
              </a:rPr>
              <a:t>波段</a:t>
            </a:r>
          </a:p>
        </p:txBody>
      </p:sp>
      <p:sp>
        <p:nvSpPr>
          <p:cNvPr id="46129" name="Text Box 49">
            <a:extLst>
              <a:ext uri="{FF2B5EF4-FFF2-40B4-BE49-F238E27FC236}">
                <a16:creationId xmlns:a16="http://schemas.microsoft.com/office/drawing/2014/main" id="{0B0B3482-57CF-4F51-B159-AE15DBA8FA2E}"/>
              </a:ext>
            </a:extLst>
          </p:cNvPr>
          <p:cNvSpPr txBox="1">
            <a:spLocks noChangeArrowheads="1"/>
          </p:cNvSpPr>
          <p:nvPr/>
        </p:nvSpPr>
        <p:spPr bwMode="auto">
          <a:xfrm>
            <a:off x="2517775" y="5972175"/>
            <a:ext cx="5607050" cy="581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a:spcBef>
                <a:spcPct val="0"/>
              </a:spcBef>
              <a:buClrTx/>
              <a:buSzTx/>
              <a:buFontTx/>
              <a:buNone/>
            </a:pPr>
            <a:r>
              <a:rPr kumimoji="1" lang="en-US" altLang="zh-CN" sz="2800" b="1" dirty="0">
                <a:solidFill>
                  <a:srgbClr val="002060"/>
                </a:solidFill>
                <a:latin typeface="Times New Roman" panose="02020603050405020304" pitchFamily="18" charset="0"/>
                <a:ea typeface="宋体" panose="02010600030101010101" pitchFamily="2" charset="-122"/>
              </a:rPr>
              <a:t>GPS</a:t>
            </a:r>
            <a:r>
              <a:rPr kumimoji="1" lang="zh-CN" altLang="en-US" sz="2800" b="1" dirty="0">
                <a:solidFill>
                  <a:srgbClr val="002060"/>
                </a:solidFill>
                <a:latin typeface="Times New Roman" panose="02020603050405020304" pitchFamily="18" charset="0"/>
                <a:ea typeface="宋体" panose="02010600030101010101" pitchFamily="2" charset="-122"/>
              </a:rPr>
              <a:t>地面控制系统的工作流程图</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F576757A-BAC6-4DC4-847A-01572F6A0D87}"/>
              </a:ext>
            </a:extLst>
          </p:cNvPr>
          <p:cNvSpPr txBox="1">
            <a:spLocks noChangeArrowheads="1"/>
          </p:cNvSpPr>
          <p:nvPr/>
        </p:nvSpPr>
        <p:spPr bwMode="auto">
          <a:xfrm>
            <a:off x="1143000" y="1844675"/>
            <a:ext cx="7772400" cy="411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lnSpc>
                <a:spcPct val="115000"/>
              </a:lnSpc>
              <a:spcBef>
                <a:spcPts val="4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（1）采集数据</a:t>
            </a:r>
            <a:r>
              <a:rPr kumimoji="1" lang="zh-CN" altLang="en-US" sz="2800" b="1">
                <a:solidFill>
                  <a:srgbClr val="FFFFFF"/>
                </a:solidFill>
                <a:latin typeface="Times New Roman" panose="02020603050405020304" pitchFamily="18" charset="0"/>
                <a:ea typeface="宋体" panose="02010600030101010101" pitchFamily="2" charset="-122"/>
              </a:rPr>
              <a:t>：主控站采集各个监测站所测得的伪距和积分多普勒观测值、气象要素、卫星时钟和工作状态的数据，监测站自身的状态数据，以及海军水面兵器中心发来的参考星历。</a:t>
            </a:r>
          </a:p>
          <a:p>
            <a:pPr algn="just">
              <a:lnSpc>
                <a:spcPct val="115000"/>
              </a:lnSpc>
              <a:spcBef>
                <a:spcPts val="800"/>
              </a:spcBef>
              <a:buClrTx/>
              <a:buSzTx/>
              <a:buFontTx/>
              <a:buNone/>
            </a:pPr>
            <a:r>
              <a:rPr kumimoji="1" lang="zh-CN" altLang="en-US" sz="2800" b="1">
                <a:solidFill>
                  <a:srgbClr val="99FF99"/>
                </a:solidFill>
                <a:latin typeface="Times New Roman" panose="02020603050405020304" pitchFamily="18" charset="0"/>
                <a:ea typeface="宋体" panose="02010600030101010101" pitchFamily="2" charset="-122"/>
              </a:rPr>
              <a:t>（2）编辑导航电文</a:t>
            </a:r>
            <a:r>
              <a:rPr kumimoji="1" lang="zh-CN" altLang="en-US" sz="2800" b="1">
                <a:solidFill>
                  <a:srgbClr val="FFFFFF"/>
                </a:solidFill>
                <a:latin typeface="Times New Roman" panose="02020603050405020304" pitchFamily="18" charset="0"/>
                <a:ea typeface="宋体" panose="02010600030101010101" pitchFamily="2" charset="-122"/>
              </a:rPr>
              <a:t>：根据采集到的全部数据计算出每一颗卫星的星历、时钟改正数、状态数据以及大气改正数，并按一定的格式编辑为导航电文，传送到注入站。</a:t>
            </a:r>
          </a:p>
        </p:txBody>
      </p:sp>
      <p:sp>
        <p:nvSpPr>
          <p:cNvPr id="48131" name="Rectangle 4">
            <a:extLst>
              <a:ext uri="{FF2B5EF4-FFF2-40B4-BE49-F238E27FC236}">
                <a16:creationId xmlns:a16="http://schemas.microsoft.com/office/drawing/2014/main" id="{B5E61A25-BA21-459F-8BDE-75FDDFEB9779}"/>
              </a:ext>
            </a:extLst>
          </p:cNvPr>
          <p:cNvSpPr>
            <a:spLocks noChangeArrowheads="1"/>
          </p:cNvSpPr>
          <p:nvPr/>
        </p:nvSpPr>
        <p:spPr bwMode="auto">
          <a:xfrm>
            <a:off x="1150938" y="115888"/>
            <a:ext cx="7793037" cy="119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zh-CN" altLang="en-US" sz="4400">
                <a:ea typeface="幼圆" panose="02010509060101010101" pitchFamily="49" charset="-122"/>
              </a:rPr>
              <a:t>主控站的任务（作用）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7106">
                                            <p:txEl>
                                              <p:pRg st="0" end="0"/>
                                            </p:txEl>
                                          </p:spTgt>
                                        </p:tgtEl>
                                        <p:attrNameLst>
                                          <p:attrName>style.visibility</p:attrName>
                                        </p:attrNameLst>
                                      </p:cBhvr>
                                      <p:to>
                                        <p:strVal val="visible"/>
                                      </p:to>
                                    </p:set>
                                    <p:anim calcmode="discrete" valueType="clr">
                                      <p:cBhvr override="childStyle">
                                        <p:cTn id="7" dur="80"/>
                                        <p:tgtEl>
                                          <p:spTgt spid="4710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710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7106">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7106">
                                            <p:txEl>
                                              <p:pRg st="1" end="1"/>
                                            </p:txEl>
                                          </p:spTgt>
                                        </p:tgtEl>
                                        <p:attrNameLst>
                                          <p:attrName>style.visibility</p:attrName>
                                        </p:attrNameLst>
                                      </p:cBhvr>
                                      <p:to>
                                        <p:strVal val="visible"/>
                                      </p:to>
                                    </p:set>
                                    <p:anim calcmode="discrete" valueType="clr">
                                      <p:cBhvr override="childStyle">
                                        <p:cTn id="14" dur="80"/>
                                        <p:tgtEl>
                                          <p:spTgt spid="4710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710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7106">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8EA68024-D74C-4243-AF56-F2B898605245}"/>
              </a:ext>
            </a:extLst>
          </p:cNvPr>
          <p:cNvSpPr txBox="1">
            <a:spLocks noChangeArrowheads="1"/>
          </p:cNvSpPr>
          <p:nvPr/>
        </p:nvSpPr>
        <p:spPr bwMode="auto">
          <a:xfrm>
            <a:off x="1042988" y="1557338"/>
            <a:ext cx="769620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just">
              <a:spcBef>
                <a:spcPts val="400"/>
              </a:spcBef>
              <a:buClrTx/>
              <a:buSzTx/>
              <a:buFontTx/>
              <a:buNone/>
            </a:pPr>
            <a:r>
              <a:rPr kumimoji="1" lang="zh-CN" altLang="en-US" b="1">
                <a:solidFill>
                  <a:srgbClr val="FFFFFF"/>
                </a:solidFill>
                <a:latin typeface="Times New Roman" panose="02020603050405020304" pitchFamily="18" charset="0"/>
                <a:ea typeface="宋体" panose="02010600030101010101" pitchFamily="2" charset="-122"/>
              </a:rPr>
              <a:t>     </a:t>
            </a:r>
          </a:p>
          <a:p>
            <a:pPr algn="just">
              <a:spcBef>
                <a:spcPts val="800"/>
              </a:spcBef>
              <a:buClrTx/>
              <a:buSzTx/>
              <a:buFontTx/>
              <a:buNone/>
            </a:pPr>
            <a:r>
              <a:rPr kumimoji="1" lang="zh-CN" altLang="en-US" b="1">
                <a:solidFill>
                  <a:srgbClr val="99FF99"/>
                </a:solidFill>
                <a:latin typeface="Times New Roman" panose="02020603050405020304" pitchFamily="18" charset="0"/>
                <a:ea typeface="宋体" panose="02010600030101010101" pitchFamily="2" charset="-122"/>
              </a:rPr>
              <a:t>（3）诊断功能</a:t>
            </a:r>
            <a:r>
              <a:rPr kumimoji="1" lang="zh-CN" altLang="en-US" b="1">
                <a:solidFill>
                  <a:srgbClr val="FFFFFF"/>
                </a:solidFill>
                <a:latin typeface="Times New Roman" panose="02020603050405020304" pitchFamily="18" charset="0"/>
                <a:ea typeface="宋体" panose="02010600030101010101" pitchFamily="2" charset="-122"/>
              </a:rPr>
              <a:t>：对整个地面支撑系统的协调工作进行诊断；对卫星的健康状况进行诊断，并加以编码向用户指示。</a:t>
            </a:r>
          </a:p>
          <a:p>
            <a:pPr algn="just">
              <a:spcBef>
                <a:spcPts val="1300"/>
              </a:spcBef>
              <a:buClrTx/>
              <a:buSzTx/>
              <a:buFontTx/>
              <a:buNone/>
            </a:pPr>
            <a:r>
              <a:rPr kumimoji="1" lang="zh-CN" altLang="en-US" b="1">
                <a:solidFill>
                  <a:srgbClr val="99FF99"/>
                </a:solidFill>
                <a:latin typeface="Times New Roman" panose="02020603050405020304" pitchFamily="18" charset="0"/>
                <a:ea typeface="宋体" panose="02010600030101010101" pitchFamily="2" charset="-122"/>
              </a:rPr>
              <a:t>（4）调整卫星</a:t>
            </a:r>
            <a:r>
              <a:rPr kumimoji="1" lang="zh-CN" altLang="en-US" b="1">
                <a:solidFill>
                  <a:srgbClr val="FFFFFF"/>
                </a:solidFill>
                <a:latin typeface="Times New Roman" panose="02020603050405020304" pitchFamily="18" charset="0"/>
                <a:ea typeface="宋体" panose="02010600030101010101" pitchFamily="2" charset="-122"/>
              </a:rPr>
              <a:t>：根据所测的卫星轨道参数，及时将卫星调整到预定轨道，使其发挥正常作用。而且还可以进行卫星调度，用备份卫星取代失效的工作卫星。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8130">
                                            <p:txEl>
                                              <p:pRg st="1" end="1"/>
                                            </p:txEl>
                                          </p:spTgt>
                                        </p:tgtEl>
                                        <p:attrNameLst>
                                          <p:attrName>style.visibility</p:attrName>
                                        </p:attrNameLst>
                                      </p:cBhvr>
                                      <p:to>
                                        <p:strVal val="visible"/>
                                      </p:to>
                                    </p:set>
                                    <p:anim calcmode="discrete" valueType="clr">
                                      <p:cBhvr override="childStyle">
                                        <p:cTn id="7" dur="80"/>
                                        <p:tgtEl>
                                          <p:spTgt spid="481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8130">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48130">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8130">
                                            <p:txEl>
                                              <p:pRg st="2" end="2"/>
                                            </p:txEl>
                                          </p:spTgt>
                                        </p:tgtEl>
                                        <p:attrNameLst>
                                          <p:attrName>style.visibility</p:attrName>
                                        </p:attrNameLst>
                                      </p:cBhvr>
                                      <p:to>
                                        <p:strVal val="visible"/>
                                      </p:to>
                                    </p:set>
                                    <p:anim calcmode="discrete" valueType="clr">
                                      <p:cBhvr override="childStyle">
                                        <p:cTn id="14" dur="80"/>
                                        <p:tgtEl>
                                          <p:spTgt spid="4813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8130">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48130">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537CE01-21E7-40EA-B9E3-79DA43F81018}"/>
              </a:ext>
            </a:extLst>
          </p:cNvPr>
          <p:cNvSpPr>
            <a:spLocks noGrp="1" noChangeArrowheads="1"/>
          </p:cNvSpPr>
          <p:nvPr>
            <p:ph type="title"/>
          </p:nvPr>
        </p:nvSpPr>
        <p:spPr/>
        <p:txBody>
          <a:bodyPr/>
          <a:lstStyle/>
          <a:p>
            <a:pPr eaLnBrk="1" hangingPunct="1"/>
            <a:r>
              <a:rPr lang="zh-CN" altLang="en-US" sz="4000"/>
              <a:t>监测站与注入站的任务（作用）</a:t>
            </a:r>
          </a:p>
        </p:txBody>
      </p:sp>
      <p:sp>
        <p:nvSpPr>
          <p:cNvPr id="46083" name="Rectangle 3">
            <a:extLst>
              <a:ext uri="{FF2B5EF4-FFF2-40B4-BE49-F238E27FC236}">
                <a16:creationId xmlns:a16="http://schemas.microsoft.com/office/drawing/2014/main" id="{D04EEEDF-1C22-4CE1-A3D1-C8BB5E906035}"/>
              </a:ext>
            </a:extLst>
          </p:cNvPr>
          <p:cNvSpPr>
            <a:spLocks noGrp="1" noChangeArrowheads="1"/>
          </p:cNvSpPr>
          <p:nvPr>
            <p:ph idx="1"/>
          </p:nvPr>
        </p:nvSpPr>
        <p:spPr/>
        <p:txBody>
          <a:bodyPr/>
          <a:lstStyle/>
          <a:p>
            <a:pPr eaLnBrk="1" hangingPunct="1">
              <a:buClrTx/>
              <a:buSzTx/>
              <a:buFont typeface="Wingdings" panose="05000000000000000000" pitchFamily="2" charset="2"/>
              <a:buChar char="l"/>
            </a:pPr>
            <a:r>
              <a:rPr lang="zh-CN" altLang="en-US"/>
              <a:t>监测站的任务：</a:t>
            </a:r>
          </a:p>
          <a:p>
            <a:pPr lvl="1" eaLnBrk="1" hangingPunct="1">
              <a:buClrTx/>
              <a:buSzTx/>
              <a:buFont typeface="Wingdings" panose="05000000000000000000" pitchFamily="2" charset="2"/>
              <a:buNone/>
            </a:pPr>
            <a:r>
              <a:rPr lang="zh-CN" altLang="en-US"/>
              <a:t>为主控站提供卫星的观测数据及气象数据</a:t>
            </a:r>
            <a:endParaRPr lang="en-US" altLang="zh-CN"/>
          </a:p>
          <a:p>
            <a:pPr eaLnBrk="1" hangingPunct="1">
              <a:buClrTx/>
              <a:buSzTx/>
              <a:buFont typeface="Wingdings" panose="05000000000000000000" pitchFamily="2" charset="2"/>
              <a:buChar char="l"/>
            </a:pPr>
            <a:endParaRPr lang="zh-CN" altLang="en-US"/>
          </a:p>
          <a:p>
            <a:pPr eaLnBrk="1" hangingPunct="1">
              <a:buClrTx/>
              <a:buSzTx/>
              <a:buFont typeface="Wingdings" panose="05000000000000000000" pitchFamily="2" charset="2"/>
              <a:buChar char="l"/>
            </a:pPr>
            <a:r>
              <a:rPr lang="zh-CN" altLang="en-US"/>
              <a:t>注入站的任务：</a:t>
            </a:r>
          </a:p>
          <a:p>
            <a:pPr lvl="1" eaLnBrk="1" hangingPunct="1">
              <a:buClrTx/>
              <a:buSzTx/>
              <a:buFont typeface="Wingdings" panose="05000000000000000000" pitchFamily="2" charset="2"/>
              <a:buNone/>
            </a:pPr>
            <a:r>
              <a:rPr lang="zh-CN" altLang="en-US"/>
              <a:t>将主控站发来的导航电文注入到相应卫星的存储器</a:t>
            </a:r>
          </a:p>
          <a:p>
            <a:pPr eaLnBrk="1" hangingPunct="1"/>
            <a:endParaRPr lang="zh-CN" altLang="en-US"/>
          </a:p>
        </p:txBody>
      </p:sp>
      <p:sp>
        <p:nvSpPr>
          <p:cNvPr id="46085" name="AutoShape 5">
            <a:hlinkClick r:id="rId3" action="ppaction://hlinksldjump"/>
            <a:extLst>
              <a:ext uri="{FF2B5EF4-FFF2-40B4-BE49-F238E27FC236}">
                <a16:creationId xmlns:a16="http://schemas.microsoft.com/office/drawing/2014/main" id="{B0A1C78E-ADB3-4DA3-8A11-03DD66ED3DE3}"/>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6083">
                                            <p:txEl>
                                              <p:pRg st="1" end="1"/>
                                            </p:txEl>
                                          </p:spTgt>
                                        </p:tgtEl>
                                        <p:attrNameLst>
                                          <p:attrName>style.visibility</p:attrName>
                                        </p:attrNameLst>
                                      </p:cBhvr>
                                      <p:to>
                                        <p:strVal val="visible"/>
                                      </p:to>
                                    </p:set>
                                    <p:anim calcmode="discrete" valueType="clr">
                                      <p:cBhvr override="childStyle">
                                        <p:cTn id="7" dur="80"/>
                                        <p:tgtEl>
                                          <p:spTgt spid="4608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083">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46083">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6083">
                                            <p:txEl>
                                              <p:pRg st="4" end="4"/>
                                            </p:txEl>
                                          </p:spTgt>
                                        </p:tgtEl>
                                        <p:attrNameLst>
                                          <p:attrName>style.visibility</p:attrName>
                                        </p:attrNameLst>
                                      </p:cBhvr>
                                      <p:to>
                                        <p:strVal val="visible"/>
                                      </p:to>
                                    </p:set>
                                    <p:anim calcmode="discrete" valueType="clr">
                                      <p:cBhvr override="childStyle">
                                        <p:cTn id="14" dur="80"/>
                                        <p:tgtEl>
                                          <p:spTgt spid="4608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6083">
                                            <p:txEl>
                                              <p:pRg st="4" end="4"/>
                                            </p:txEl>
                                          </p:spTgt>
                                        </p:tgtEl>
                                        <p:attrNameLst>
                                          <p:attrName>fillcolor</p:attrName>
                                        </p:attrNameLst>
                                      </p:cBhvr>
                                      <p:tavLst>
                                        <p:tav tm="0">
                                          <p:val>
                                            <p:clrVal>
                                              <a:schemeClr val="accent2"/>
                                            </p:clrVal>
                                          </p:val>
                                        </p:tav>
                                        <p:tav tm="50000">
                                          <p:val>
                                            <p:clrVal>
                                              <a:schemeClr val="hlink"/>
                                            </p:clrVal>
                                          </p:val>
                                        </p:tav>
                                      </p:tavLst>
                                    </p:anim>
                                    <p:set>
                                      <p:cBhvr>
                                        <p:cTn id="16" dur="80"/>
                                        <p:tgtEl>
                                          <p:spTgt spid="46083">
                                            <p:txEl>
                                              <p:pRg st="4" end="4"/>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46085"/>
                                        </p:tgtEl>
                                        <p:attrNameLst>
                                          <p:attrName>style.visibility</p:attrName>
                                        </p:attrNameLst>
                                      </p:cBhvr>
                                      <p:to>
                                        <p:strVal val="visible"/>
                                      </p:to>
                                    </p:set>
                                    <p:animEffect transition="in" filter="box(in)">
                                      <p:cBhvr>
                                        <p:cTn id="21"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2">
            <a:extLst>
              <a:ext uri="{FF2B5EF4-FFF2-40B4-BE49-F238E27FC236}">
                <a16:creationId xmlns:a16="http://schemas.microsoft.com/office/drawing/2014/main" id="{08F2AE10-AFF1-4459-9691-6B292DEF9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36" y="2674180"/>
            <a:ext cx="8229664" cy="427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2">
            <a:extLst>
              <a:ext uri="{FF2B5EF4-FFF2-40B4-BE49-F238E27FC236}">
                <a16:creationId xmlns:a16="http://schemas.microsoft.com/office/drawing/2014/main" id="{5D924FE7-CFC0-468F-9EC2-2E0134A35771}"/>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的系统组成（四）</a:t>
            </a:r>
            <a:r>
              <a:rPr lang="en-US" altLang="zh-CN" sz="3400" b="1">
                <a:ea typeface="隶书" panose="02010509060101010101" pitchFamily="49" charset="-122"/>
              </a:rPr>
              <a:t>- </a:t>
            </a:r>
            <a:r>
              <a:rPr lang="zh-CN" altLang="en-US" sz="3400" b="1">
                <a:ea typeface="隶书" panose="02010509060101010101" pitchFamily="49" charset="-122"/>
              </a:rPr>
              <a:t>用户设备部分</a:t>
            </a:r>
          </a:p>
        </p:txBody>
      </p:sp>
      <p:sp>
        <p:nvSpPr>
          <p:cNvPr id="54275" name="Rectangle 3">
            <a:extLst>
              <a:ext uri="{FF2B5EF4-FFF2-40B4-BE49-F238E27FC236}">
                <a16:creationId xmlns:a16="http://schemas.microsoft.com/office/drawing/2014/main" id="{A283EAE4-4800-4DC3-8BAE-057CFA086B81}"/>
              </a:ext>
            </a:extLst>
          </p:cNvPr>
          <p:cNvSpPr>
            <a:spLocks noGrp="1" noChangeArrowheads="1"/>
          </p:cNvSpPr>
          <p:nvPr>
            <p:ph type="body" sz="half" idx="1"/>
          </p:nvPr>
        </p:nvSpPr>
        <p:spPr>
          <a:xfrm>
            <a:off x="1042988" y="1916113"/>
            <a:ext cx="7343775" cy="1152525"/>
          </a:xfrm>
        </p:spPr>
        <p:txBody>
          <a:bodyPr/>
          <a:lstStyle/>
          <a:p>
            <a:pPr eaLnBrk="1" hangingPunct="1">
              <a:spcBef>
                <a:spcPct val="0"/>
              </a:spcBef>
              <a:buFont typeface="Wingdings" panose="05000000000000000000" pitchFamily="2" charset="2"/>
              <a:buChar char="§"/>
            </a:pPr>
            <a:r>
              <a:rPr lang="zh-CN" altLang="en-US" sz="2000" b="1" dirty="0"/>
              <a:t>用户设备部分 </a:t>
            </a:r>
            <a:r>
              <a:rPr lang="en-US" altLang="zh-CN" sz="2000" b="1" dirty="0"/>
              <a:t>- GPS</a:t>
            </a:r>
            <a:r>
              <a:rPr lang="zh-CN" altLang="en-US" sz="2000" b="1" dirty="0"/>
              <a:t>信号接收机及相关设备（三角架、测尺（杆）、数据后处理软件）</a:t>
            </a:r>
          </a:p>
          <a:p>
            <a:pPr lvl="1" eaLnBrk="1" hangingPunct="1">
              <a:spcBef>
                <a:spcPct val="0"/>
              </a:spcBef>
              <a:buFont typeface="Wingdings" panose="05000000000000000000" pitchFamily="2" charset="2"/>
              <a:buChar char="§"/>
            </a:pPr>
            <a:endParaRPr lang="zh-CN" altLang="en-US" sz="2000" b="0" dirty="0">
              <a:latin typeface="华文细黑" panose="02010600040101010101" pitchFamily="2" charset="-122"/>
              <a:ea typeface="华文细黑" panose="02010600040101010101" pitchFamily="2" charset="-122"/>
            </a:endParaRPr>
          </a:p>
        </p:txBody>
      </p:sp>
      <p:pic>
        <p:nvPicPr>
          <p:cNvPr id="49159" name="Picture 7">
            <a:extLst>
              <a:ext uri="{FF2B5EF4-FFF2-40B4-BE49-F238E27FC236}">
                <a16:creationId xmlns:a16="http://schemas.microsoft.com/office/drawing/2014/main" id="{4BB85522-3603-4F82-BCF4-F8A1238E3E2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5622" r="95181">
                        <a14:foregroundMark x1="37149" y1="58889" x2="51606" y2="78056"/>
                        <a14:foregroundMark x1="51606" y1="78056" x2="58434" y2="74167"/>
                        <a14:foregroundMark x1="15261" y1="72222" x2="34739" y2="75278"/>
                        <a14:foregroundMark x1="33333" y1="53611" x2="30120" y2="58611"/>
                        <a14:foregroundMark x1="22289" y1="61389" x2="24900" y2="66389"/>
                        <a14:foregroundMark x1="18072" y1="69167" x2="31928" y2="79444"/>
                        <a14:foregroundMark x1="13253" y1="62500" x2="22289" y2="77500"/>
                        <a14:foregroundMark x1="8635" y1="66944" x2="22691" y2="81944"/>
                        <a14:foregroundMark x1="8233" y1="66389" x2="13454" y2="85833"/>
                        <a14:foregroundMark x1="9639" y1="79444" x2="6024" y2="86944"/>
                        <a14:foregroundMark x1="11044" y1="85000" x2="8233" y2="88889"/>
                        <a14:foregroundMark x1="45382" y1="65000" x2="68072" y2="65278"/>
                        <a14:foregroundMark x1="82530" y1="11944" x2="89558" y2="37500"/>
                        <a14:foregroundMark x1="89558" y1="37500" x2="89558" y2="37500"/>
                        <a14:foregroundMark x1="92771" y1="40278" x2="92369" y2="13333"/>
                        <a14:foregroundMark x1="73695" y1="14444" x2="64458" y2="23611"/>
                        <a14:foregroundMark x1="64458" y1="13333" x2="62651" y2="28056"/>
                        <a14:foregroundMark x1="63454" y1="13333" x2="62450" y2="26111"/>
                        <a14:foregroundMark x1="78916" y1="16944" x2="73695" y2="22222"/>
                        <a14:foregroundMark x1="94980" y1="40278" x2="95181" y2="45278"/>
                        <a14:foregroundMark x1="57028" y1="75556" x2="37751" y2="77222"/>
                        <a14:foregroundMark x1="37751" y1="77222" x2="36948" y2="78056"/>
                        <a14:foregroundMark x1="68675" y1="83056" x2="65863" y2="81944"/>
                        <a14:foregroundMark x1="25502" y1="83889" x2="14659" y2="82500"/>
                        <a14:backgroundMark x1="24096" y1="40000" x2="44378" y2="43333"/>
                        <a14:backgroundMark x1="4418" y1="46389" x2="40763" y2="43889"/>
                        <a14:backgroundMark x1="74096" y1="71389" x2="75502" y2="81944"/>
                      </a14:backgroundRemoval>
                    </a14:imgEffect>
                  </a14:imgLayer>
                </a14:imgProps>
              </a:ext>
              <a:ext uri="{28A0092B-C50C-407E-A947-70E740481C1C}">
                <a14:useLocalDpi xmlns:a14="http://schemas.microsoft.com/office/drawing/2010/main" val="0"/>
              </a:ext>
            </a:extLst>
          </a:blip>
          <a:srcRect/>
          <a:stretch>
            <a:fillRect/>
          </a:stretch>
        </p:blipFill>
        <p:spPr bwMode="auto">
          <a:xfrm>
            <a:off x="2281252" y="4944112"/>
            <a:ext cx="253365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0" name="Picture 8">
            <a:extLst>
              <a:ext uri="{FF2B5EF4-FFF2-40B4-BE49-F238E27FC236}">
                <a16:creationId xmlns:a16="http://schemas.microsoft.com/office/drawing/2014/main" id="{67E9266B-510E-497B-A8F8-503526F75E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83" b="89946" l="5578" r="96215">
                        <a14:foregroundMark x1="15139" y1="45380" x2="5578" y2="56793"/>
                        <a14:foregroundMark x1="66534" y1="70109" x2="68127" y2="76359"/>
                        <a14:foregroundMark x1="96215" y1="22283" x2="88247" y2="41848"/>
                      </a14:backgroundRemoval>
                    </a14:imgEffect>
                  </a14:imgLayer>
                </a14:imgProps>
              </a:ext>
              <a:ext uri="{28A0092B-C50C-407E-A947-70E740481C1C}">
                <a14:useLocalDpi xmlns:a14="http://schemas.microsoft.com/office/drawing/2010/main" val="0"/>
              </a:ext>
            </a:extLst>
          </a:blip>
          <a:srcRect/>
          <a:stretch>
            <a:fillRect/>
          </a:stretch>
        </p:blipFill>
        <p:spPr bwMode="auto">
          <a:xfrm>
            <a:off x="5619735" y="4810549"/>
            <a:ext cx="2486025"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1" name="Picture 9">
            <a:extLst>
              <a:ext uri="{FF2B5EF4-FFF2-40B4-BE49-F238E27FC236}">
                <a16:creationId xmlns:a16="http://schemas.microsoft.com/office/drawing/2014/main" id="{1EB5879F-337D-41CA-8417-1EB135FDA0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3092694"/>
            <a:ext cx="2436813"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a:extLst>
              <a:ext uri="{FF2B5EF4-FFF2-40B4-BE49-F238E27FC236}">
                <a16:creationId xmlns:a16="http://schemas.microsoft.com/office/drawing/2014/main" id="{A89FA723-9A1A-446B-B499-7F3BF5A71636}"/>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3777" b="97373" l="5556" r="94444">
                        <a14:foregroundMark x1="64976" y1="7225" x2="64493" y2="16749"/>
                        <a14:foregroundMark x1="64493" y1="16749" x2="64493" y2="16913"/>
                        <a14:foregroundMark x1="47585" y1="7225" x2="80435" y2="7882"/>
                        <a14:foregroundMark x1="44203" y1="3777" x2="36715" y2="11494"/>
                        <a14:foregroundMark x1="36715" y1="11494" x2="35990" y2="16420"/>
                        <a14:foregroundMark x1="84541" y1="26273" x2="84783" y2="49754"/>
                        <a14:foregroundMark x1="90580" y1="81445" x2="65700" y2="92282"/>
                        <a14:foregroundMark x1="65700" y1="92282" x2="60386" y2="93432"/>
                        <a14:foregroundMark x1="41304" y1="90640" x2="73913" y2="95238"/>
                        <a14:foregroundMark x1="9903" y1="75534" x2="5556" y2="93268"/>
                        <a14:foregroundMark x1="11353" y1="44828" x2="11594" y2="69130"/>
                        <a14:foregroundMark x1="10628" y1="31856" x2="10386" y2="42857"/>
                        <a14:foregroundMark x1="9420" y1="4762" x2="12560" y2="33990"/>
                        <a14:foregroundMark x1="32126" y1="5583" x2="42271" y2="5911"/>
                        <a14:foregroundMark x1="56280" y1="4105" x2="88647" y2="5090"/>
                        <a14:foregroundMark x1="89855" y1="6240" x2="94444" y2="14450"/>
                        <a14:foregroundMark x1="94444" y1="14450" x2="94444" y2="14943"/>
                        <a14:foregroundMark x1="94203" y1="16913" x2="93478" y2="27915"/>
                        <a14:foregroundMark x1="70531" y1="17406" x2="77053" y2="16420"/>
                        <a14:foregroundMark x1="65217" y1="18719" x2="78986" y2="19212"/>
                        <a14:foregroundMark x1="26087" y1="23153" x2="25845" y2="31856"/>
                        <a14:foregroundMark x1="25845" y1="31856" x2="26570" y2="33662"/>
                        <a14:foregroundMark x1="26329" y1="41051" x2="26570" y2="54023"/>
                        <a14:foregroundMark x1="39614" y1="26765" x2="39130" y2="36453"/>
                        <a14:foregroundMark x1="51208" y1="15107" x2="44686" y2="28407"/>
                        <a14:foregroundMark x1="66667" y1="17241" x2="45894" y2="17406"/>
                        <a14:foregroundMark x1="24396" y1="53366" x2="24396" y2="65517"/>
                        <a14:foregroundMark x1="24155" y1="68144" x2="24879" y2="79803"/>
                        <a14:foregroundMark x1="29710" y1="85057" x2="34300" y2="91297"/>
                        <a14:foregroundMark x1="43478" y1="94910" x2="55072" y2="95567"/>
                        <a14:foregroundMark x1="89130" y1="89655" x2="74879" y2="97373"/>
                      </a14:backgroundRemoval>
                    </a14:imgEffect>
                  </a14:imgLayer>
                </a14:imgProps>
              </a:ext>
              <a:ext uri="{28A0092B-C50C-407E-A947-70E740481C1C}">
                <a14:useLocalDpi xmlns:a14="http://schemas.microsoft.com/office/drawing/2010/main"/>
              </a:ext>
            </a:extLst>
          </a:blip>
          <a:srcRect/>
          <a:stretch/>
        </p:blipFill>
        <p:spPr>
          <a:xfrm>
            <a:off x="1139545" y="4913280"/>
            <a:ext cx="1320935" cy="1944720"/>
          </a:xfrm>
          <a:prstGeom prst="rect">
            <a:avLst/>
          </a:prstGeom>
        </p:spPr>
      </p:pic>
      <p:pic>
        <p:nvPicPr>
          <p:cNvPr id="11" name="Picture 7" descr="C:\Users\hwl\Desktop\华测RTK.jpg">
            <a:extLst>
              <a:ext uri="{FF2B5EF4-FFF2-40B4-BE49-F238E27FC236}">
                <a16:creationId xmlns:a16="http://schemas.microsoft.com/office/drawing/2014/main" id="{C0B406E7-43B4-4B9A-80A1-D70BC79C285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6897" b="99060" l="9524" r="89881">
                        <a14:foregroundMark x1="14881" y1="10972" x2="51786" y2="9404"/>
                        <a14:foregroundMark x1="55357" y1="10031" x2="59524" y2="11285"/>
                        <a14:foregroundMark x1="16071" y1="8150" x2="17857" y2="13793"/>
                        <a14:foregroundMark x1="16667" y1="9091" x2="11310" y2="13166"/>
                        <a14:foregroundMark x1="47619" y1="6897" x2="29167" y2="7210"/>
                        <a14:foregroundMark x1="35119" y1="87774" x2="32738" y2="99060"/>
                        <a14:foregroundMark x1="37500" y1="23511" x2="38690" y2="42320"/>
                        <a14:foregroundMark x1="33929" y1="19122" x2="37500" y2="22571"/>
                      </a14:backgroundRemoval>
                    </a14:imgEffect>
                  </a14:imgLayer>
                </a14:imgProps>
              </a:ext>
              <a:ext uri="{28A0092B-C50C-407E-A947-70E740481C1C}">
                <a14:useLocalDpi xmlns:a14="http://schemas.microsoft.com/office/drawing/2010/main" val="0"/>
              </a:ext>
            </a:extLst>
          </a:blip>
          <a:srcRect/>
          <a:stretch>
            <a:fillRect/>
          </a:stretch>
        </p:blipFill>
        <p:spPr bwMode="auto">
          <a:xfrm>
            <a:off x="8070813" y="4893893"/>
            <a:ext cx="873162" cy="165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A97BA374-A587-49AF-B800-09F5151DA72F}"/>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0000" b="90000" l="10000" r="90000">
                        <a14:foregroundMark x1="60000" y1="22586" x2="38966" y2="22759"/>
                        <a14:foregroundMark x1="21379" y1="53276" x2="17931" y2="63448"/>
                        <a14:foregroundMark x1="37759" y1="40000" x2="36379" y2="47931"/>
                        <a14:foregroundMark x1="52241" y1="20862" x2="49483" y2="21034"/>
                      </a14:backgroundRemoval>
                    </a14:imgEffect>
                  </a14:imgLayer>
                </a14:imgProps>
              </a:ext>
              <a:ext uri="{28A0092B-C50C-407E-A947-70E740481C1C}">
                <a14:useLocalDpi xmlns:a14="http://schemas.microsoft.com/office/drawing/2010/main" val="0"/>
              </a:ext>
            </a:extLst>
          </a:blip>
          <a:srcRect l="9594" t="18718" r="9594" b="16111"/>
          <a:stretch/>
        </p:blipFill>
        <p:spPr bwMode="auto">
          <a:xfrm>
            <a:off x="6338479" y="3320567"/>
            <a:ext cx="2233479" cy="18011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61E086F-DB87-446D-89E8-47D616B42DCA}"/>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34815" b="74807" l="27305" r="72425">
                        <a14:foregroundMark x1="36887" y1="57573" x2="45974" y2="64142"/>
                        <a14:foregroundMark x1="45974" y1="64142" x2="60144" y2="65920"/>
                        <a14:foregroundMark x1="60144" y1="65920" x2="65317" y2="61051"/>
                        <a14:foregroundMark x1="65317" y1="61051" x2="65407" y2="55023"/>
                        <a14:foregroundMark x1="45412" y1="53632" x2="39856" y2="72179"/>
                        <a14:foregroundMark x1="34188" y1="55487" x2="37427" y2="68934"/>
                        <a14:foregroundMark x1="37427" y1="68934" x2="37427" y2="68934"/>
                        <a14:foregroundMark x1="48785" y1="55255" x2="58390" y2="55951"/>
                        <a14:foregroundMark x1="72425" y1="46870" x2="69726" y2="57573"/>
                        <a14:foregroundMark x1="68106" y1="62210" x2="63518" y2="69165"/>
                        <a14:foregroundMark x1="28520" y1="45711" x2="29577" y2="57689"/>
                        <a14:foregroundMark x1="29577" y1="57689" x2="32434" y2="63138"/>
                        <a14:foregroundMark x1="50270" y1="61978" x2="56883" y2="61747"/>
                        <a14:foregroundMark x1="46356" y1="70325" x2="49595" y2="68934"/>
                        <a14:foregroundMark x1="46221" y1="58733" x2="60549" y2="58964"/>
                        <a14:foregroundMark x1="53374" y1="48725" x2="53104" y2="52898"/>
                        <a14:foregroundMark x1="48920" y1="34815" x2="55128" y2="34815"/>
                        <a14:foregroundMark x1="27575" y1="48725" x2="27305" y2="52666"/>
                        <a14:foregroundMark x1="44602" y1="70556" x2="53644" y2="65688"/>
                        <a14:foregroundMark x1="33513" y1="73338" x2="43005" y2="73107"/>
                        <a14:foregroundMark x1="43005" y1="73107" x2="43522" y2="73107"/>
                        <a14:foregroundMark x1="68241" y1="69165" x2="57557" y2="72875"/>
                        <a14:foregroundMark x1="53509" y1="69629" x2="59604" y2="66615"/>
                        <a14:foregroundMark x1="59604" y1="66615" x2="59604" y2="66615"/>
                        <a14:foregroundMark x1="49595" y1="74034" x2="52834" y2="73107"/>
                        <a14:foregroundMark x1="37697" y1="73570" x2="48516" y2="74266"/>
                        <a14:foregroundMark x1="53509" y1="74266" x2="58390" y2="73338"/>
                        <a14:foregroundMark x1="60009" y1="74034" x2="66892" y2="73802"/>
                        <a14:foregroundMark x1="60279" y1="73338" x2="46491" y2="74498"/>
                        <a14:foregroundMark x1="39586" y1="61515" x2="40126" y2="69861"/>
                        <a14:foregroundMark x1="59469" y1="74034" x2="46896" y2="73802"/>
                      </a14:backgroundRemoval>
                    </a14:imgEffect>
                  </a14:imgLayer>
                </a14:imgProps>
              </a:ext>
              <a:ext uri="{28A0092B-C50C-407E-A947-70E740481C1C}">
                <a14:useLocalDpi xmlns:a14="http://schemas.microsoft.com/office/drawing/2010/main" val="0"/>
              </a:ext>
            </a:extLst>
          </a:blip>
          <a:srcRect l="25588" t="31075" r="25588" b="20223"/>
          <a:stretch/>
        </p:blipFill>
        <p:spPr bwMode="auto">
          <a:xfrm>
            <a:off x="3683305" y="3068638"/>
            <a:ext cx="2728301" cy="15841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o-product-r12i-pim-image">
            <a:extLst>
              <a:ext uri="{FF2B5EF4-FFF2-40B4-BE49-F238E27FC236}">
                <a16:creationId xmlns:a16="http://schemas.microsoft.com/office/drawing/2014/main" id="{CA0A259B-ABA4-4E24-9629-0B789BE21DC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3711" t="17846" r="27209"/>
          <a:stretch/>
        </p:blipFill>
        <p:spPr bwMode="auto">
          <a:xfrm>
            <a:off x="4814902" y="4658506"/>
            <a:ext cx="909253" cy="229366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9AD9163-F33A-44DE-BC60-75DA98623F59}"/>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66795" b="97564" l="41250" r="62292">
                        <a14:foregroundMark x1="50417" y1="85000" x2="51771" y2="95385"/>
                        <a14:foregroundMark x1="47917" y1="92692" x2="51198" y2="96026"/>
                        <a14:foregroundMark x1="42031" y1="73718" x2="41354" y2="77564"/>
                        <a14:foregroundMark x1="60938" y1="71923" x2="60833" y2="77949"/>
                        <a14:foregroundMark x1="60208" y1="72949" x2="62292" y2="77564"/>
                        <a14:foregroundMark x1="58281" y1="84359" x2="53906" y2="95128"/>
                        <a14:foregroundMark x1="53906" y1="95128" x2="51875" y2="95513"/>
                        <a14:foregroundMark x1="50260" y1="95256" x2="52865" y2="95256"/>
                        <a14:foregroundMark x1="48750" y1="68077" x2="54427" y2="67564"/>
                        <a14:foregroundMark x1="54427" y1="67564" x2="55260" y2="67692"/>
                        <a14:foregroundMark x1="50156" y1="67179" x2="45677" y2="68462"/>
                        <a14:foregroundMark x1="43021" y1="68846" x2="43490" y2="68590"/>
                        <a14:foregroundMark x1="57656" y1="97564" x2="57031" y2="97564"/>
                      </a14:backgroundRemoval>
                    </a14:imgEffect>
                  </a14:imgLayer>
                </a14:imgProps>
              </a:ext>
            </a:extLst>
          </a:blip>
          <a:srcRect l="40281" t="63569" r="37117"/>
          <a:stretch/>
        </p:blipFill>
        <p:spPr>
          <a:xfrm>
            <a:off x="7460001" y="2197570"/>
            <a:ext cx="1853523" cy="1213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blinds(vertical)">
                                      <p:cBhvr>
                                        <p:cTn id="7" dur="500"/>
                                        <p:tgtEl>
                                          <p:spTgt spid="49161"/>
                                        </p:tgtEl>
                                      </p:cBhvr>
                                    </p:animEffect>
                                  </p:childTnLst>
                                </p:cTn>
                              </p:par>
                            </p:childTnLst>
                          </p:cTn>
                        </p:par>
                        <p:par>
                          <p:cTn id="8" fill="hold" nodeType="afterGroup">
                            <p:stCondLst>
                              <p:cond delay="500"/>
                            </p:stCondLst>
                            <p:childTnLst>
                              <p:par>
                                <p:cTn id="9" presetID="3" presetClass="entr" presetSubtype="5" fill="hold" nodeType="afterEffect">
                                  <p:stCondLst>
                                    <p:cond delay="1000"/>
                                  </p:stCondLst>
                                  <p:childTnLst>
                                    <p:set>
                                      <p:cBhvr>
                                        <p:cTn id="10" dur="1" fill="hold">
                                          <p:stCondLst>
                                            <p:cond delay="0"/>
                                          </p:stCondLst>
                                        </p:cTn>
                                        <p:tgtEl>
                                          <p:spTgt spid="49160"/>
                                        </p:tgtEl>
                                        <p:attrNameLst>
                                          <p:attrName>style.visibility</p:attrName>
                                        </p:attrNameLst>
                                      </p:cBhvr>
                                      <p:to>
                                        <p:strVal val="visible"/>
                                      </p:to>
                                    </p:set>
                                    <p:animEffect transition="in" filter="blinds(vertical)">
                                      <p:cBhvr>
                                        <p:cTn id="11" dur="500"/>
                                        <p:tgtEl>
                                          <p:spTgt spid="49160"/>
                                        </p:tgtEl>
                                      </p:cBhvr>
                                    </p:animEffect>
                                  </p:childTnLst>
                                </p:cTn>
                              </p:par>
                            </p:childTnLst>
                          </p:cTn>
                        </p:par>
                        <p:par>
                          <p:cTn id="12" fill="hold" nodeType="afterGroup">
                            <p:stCondLst>
                              <p:cond delay="2000"/>
                            </p:stCondLst>
                            <p:childTnLst>
                              <p:par>
                                <p:cTn id="13" presetID="3" presetClass="entr" presetSubtype="5" fill="hold" nodeType="afterEffect">
                                  <p:stCondLst>
                                    <p:cond delay="1000"/>
                                  </p:stCondLst>
                                  <p:childTnLst>
                                    <p:set>
                                      <p:cBhvr>
                                        <p:cTn id="14" dur="1" fill="hold">
                                          <p:stCondLst>
                                            <p:cond delay="0"/>
                                          </p:stCondLst>
                                        </p:cTn>
                                        <p:tgtEl>
                                          <p:spTgt spid="49159"/>
                                        </p:tgtEl>
                                        <p:attrNameLst>
                                          <p:attrName>style.visibility</p:attrName>
                                        </p:attrNameLst>
                                      </p:cBhvr>
                                      <p:to>
                                        <p:strVal val="visible"/>
                                      </p:to>
                                    </p:set>
                                    <p:animEffect transition="in" filter="blinds(vertical)">
                                      <p:cBhvr>
                                        <p:cTn id="15"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48312FE-F144-4003-A503-5497E6A79D97}"/>
              </a:ext>
            </a:extLst>
          </p:cNvPr>
          <p:cNvSpPr>
            <a:spLocks noGrp="1" noChangeArrowheads="1"/>
          </p:cNvSpPr>
          <p:nvPr>
            <p:ph type="title"/>
          </p:nvPr>
        </p:nvSpPr>
        <p:spPr/>
        <p:txBody>
          <a:bodyPr/>
          <a:lstStyle/>
          <a:p>
            <a:pPr eaLnBrk="1" hangingPunct="1"/>
            <a:r>
              <a:rPr lang="en-US" altLang="zh-CN" sz="4000" b="1"/>
              <a:t>GPS</a:t>
            </a:r>
            <a:r>
              <a:rPr lang="zh-CN" altLang="en-US" sz="4000" b="1"/>
              <a:t>信号接收机的任务</a:t>
            </a:r>
          </a:p>
        </p:txBody>
      </p:sp>
      <p:sp>
        <p:nvSpPr>
          <p:cNvPr id="50179" name="Rectangle 3">
            <a:extLst>
              <a:ext uri="{FF2B5EF4-FFF2-40B4-BE49-F238E27FC236}">
                <a16:creationId xmlns:a16="http://schemas.microsoft.com/office/drawing/2014/main" id="{8ECD1AA8-140F-42D0-B023-E64AAC41FDFE}"/>
              </a:ext>
            </a:extLst>
          </p:cNvPr>
          <p:cNvSpPr>
            <a:spLocks noGrp="1" noChangeArrowheads="1"/>
          </p:cNvSpPr>
          <p:nvPr>
            <p:ph idx="1"/>
          </p:nvPr>
        </p:nvSpPr>
        <p:spPr>
          <a:xfrm>
            <a:off x="900113" y="1773238"/>
            <a:ext cx="7772400" cy="4392612"/>
          </a:xfrm>
        </p:spPr>
        <p:txBody>
          <a:bodyPr/>
          <a:lstStyle/>
          <a:p>
            <a:pPr eaLnBrk="1" hangingPunct="1">
              <a:spcBef>
                <a:spcPct val="0"/>
              </a:spcBef>
              <a:buFont typeface="Wingdings" panose="05000000000000000000" pitchFamily="2" charset="2"/>
              <a:buChar char="§"/>
            </a:pPr>
            <a:r>
              <a:rPr lang="zh-CN" altLang="en-US" sz="2800" b="1" dirty="0">
                <a:latin typeface="华文细黑" panose="02010600040101010101" pitchFamily="2" charset="-122"/>
              </a:rPr>
              <a:t>任务：</a:t>
            </a:r>
          </a:p>
          <a:p>
            <a:pPr lvl="1" eaLnBrk="1" hangingPunct="1">
              <a:spcBef>
                <a:spcPct val="0"/>
              </a:spcBef>
              <a:buFont typeface="Wingdings" panose="05000000000000000000" pitchFamily="2" charset="2"/>
              <a:buChar char="§"/>
            </a:pPr>
            <a:r>
              <a:rPr lang="zh-CN" altLang="en-US" b="0" dirty="0">
                <a:latin typeface="华文细黑" panose="02010600040101010101" pitchFamily="2" charset="-122"/>
                <a:ea typeface="华文细黑" panose="02010600040101010101" pitchFamily="2" charset="-122"/>
              </a:rPr>
              <a:t>捕获卫星信号、跟踪卫星运行，并对信号进行变换、放大和处理，测出信号传播时间，译出导航电文，达到实时定位、导航的目的。</a:t>
            </a:r>
          </a:p>
          <a:p>
            <a:pPr eaLnBrk="1" hangingPunct="1">
              <a:spcBef>
                <a:spcPct val="0"/>
              </a:spcBef>
              <a:buFont typeface="Wingdings" panose="05000000000000000000" pitchFamily="2" charset="2"/>
              <a:buChar char="§"/>
            </a:pPr>
            <a:endParaRPr lang="zh-CN" altLang="en-US" sz="2800" b="1" dirty="0">
              <a:latin typeface="华文细黑" panose="02010600040101010101" pitchFamily="2" charset="-122"/>
            </a:endParaRPr>
          </a:p>
        </p:txBody>
      </p:sp>
      <p:pic>
        <p:nvPicPr>
          <p:cNvPr id="4" name="图片 3">
            <a:extLst>
              <a:ext uri="{FF2B5EF4-FFF2-40B4-BE49-F238E27FC236}">
                <a16:creationId xmlns:a16="http://schemas.microsoft.com/office/drawing/2014/main" id="{F9D4B324-D572-4E3D-87A5-7114B447A51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3777" b="97373" l="5556" r="94444">
                        <a14:foregroundMark x1="64976" y1="7225" x2="64493" y2="16749"/>
                        <a14:foregroundMark x1="64493" y1="16749" x2="64493" y2="16913"/>
                        <a14:foregroundMark x1="47585" y1="7225" x2="80435" y2="7882"/>
                        <a14:foregroundMark x1="44203" y1="3777" x2="36715" y2="11494"/>
                        <a14:foregroundMark x1="36715" y1="11494" x2="35990" y2="16420"/>
                        <a14:foregroundMark x1="84541" y1="26273" x2="84783" y2="49754"/>
                        <a14:foregroundMark x1="90580" y1="81445" x2="65700" y2="92282"/>
                        <a14:foregroundMark x1="65700" y1="92282" x2="60386" y2="93432"/>
                        <a14:foregroundMark x1="41304" y1="90640" x2="73913" y2="95238"/>
                        <a14:foregroundMark x1="9903" y1="75534" x2="5556" y2="93268"/>
                        <a14:foregroundMark x1="11353" y1="44828" x2="11594" y2="69130"/>
                        <a14:foregroundMark x1="10628" y1="31856" x2="10386" y2="42857"/>
                        <a14:foregroundMark x1="9420" y1="4762" x2="12560" y2="33990"/>
                        <a14:foregroundMark x1="32126" y1="5583" x2="42271" y2="5911"/>
                        <a14:foregroundMark x1="56280" y1="4105" x2="88647" y2="5090"/>
                        <a14:foregroundMark x1="89855" y1="6240" x2="94444" y2="14450"/>
                        <a14:foregroundMark x1="94444" y1="14450" x2="94444" y2="14943"/>
                        <a14:foregroundMark x1="94203" y1="16913" x2="93478" y2="27915"/>
                        <a14:foregroundMark x1="70531" y1="17406" x2="77053" y2="16420"/>
                        <a14:foregroundMark x1="65217" y1="18719" x2="78986" y2="19212"/>
                        <a14:foregroundMark x1="26087" y1="23153" x2="25845" y2="31856"/>
                        <a14:foregroundMark x1="25845" y1="31856" x2="26570" y2="33662"/>
                        <a14:foregroundMark x1="26329" y1="41051" x2="26570" y2="54023"/>
                        <a14:foregroundMark x1="39614" y1="26765" x2="39130" y2="36453"/>
                        <a14:foregroundMark x1="51208" y1="15107" x2="44686" y2="28407"/>
                        <a14:foregroundMark x1="66667" y1="17241" x2="45894" y2="17406"/>
                        <a14:foregroundMark x1="24396" y1="53366" x2="24396" y2="65517"/>
                        <a14:foregroundMark x1="24155" y1="68144" x2="24879" y2="79803"/>
                        <a14:foregroundMark x1="29710" y1="85057" x2="34300" y2="91297"/>
                        <a14:foregroundMark x1="43478" y1="94910" x2="55072" y2="95567"/>
                        <a14:foregroundMark x1="89130" y1="89655" x2="74879" y2="97373"/>
                      </a14:backgroundRemoval>
                    </a14:imgEffect>
                  </a14:imgLayer>
                </a14:imgProps>
              </a:ext>
              <a:ext uri="{28A0092B-C50C-407E-A947-70E740481C1C}">
                <a14:useLocalDpi xmlns:a14="http://schemas.microsoft.com/office/drawing/2010/main"/>
              </a:ext>
            </a:extLst>
          </a:blip>
          <a:srcRect/>
          <a:stretch/>
        </p:blipFill>
        <p:spPr>
          <a:xfrm>
            <a:off x="1547664" y="4913280"/>
            <a:ext cx="1320935" cy="1944720"/>
          </a:xfrm>
          <a:prstGeom prst="rect">
            <a:avLst/>
          </a:prstGeom>
        </p:spPr>
      </p:pic>
      <p:pic>
        <p:nvPicPr>
          <p:cNvPr id="5" name="Picture 2" descr="gps-cours3">
            <a:extLst>
              <a:ext uri="{FF2B5EF4-FFF2-40B4-BE49-F238E27FC236}">
                <a16:creationId xmlns:a16="http://schemas.microsoft.com/office/drawing/2014/main" id="{C0AFA5EF-64FD-4923-A8E4-97823702B3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4379246"/>
            <a:ext cx="2203474" cy="246360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5">
            <a:extLst>
              <a:ext uri="{FF2B5EF4-FFF2-40B4-BE49-F238E27FC236}">
                <a16:creationId xmlns:a16="http://schemas.microsoft.com/office/drawing/2014/main" id="{346A7977-3737-4D02-84C3-28D7CA98A29E}"/>
              </a:ext>
            </a:extLst>
          </p:cNvPr>
          <p:cNvGrpSpPr>
            <a:grpSpLocks/>
          </p:cNvGrpSpPr>
          <p:nvPr/>
        </p:nvGrpSpPr>
        <p:grpSpPr bwMode="auto">
          <a:xfrm>
            <a:off x="5562600" y="4724400"/>
            <a:ext cx="3352800" cy="1752600"/>
            <a:chOff x="1008" y="1669"/>
            <a:chExt cx="4141" cy="2495"/>
          </a:xfrm>
        </p:grpSpPr>
        <p:grpSp>
          <p:nvGrpSpPr>
            <p:cNvPr id="8" name="Group 6">
              <a:extLst>
                <a:ext uri="{FF2B5EF4-FFF2-40B4-BE49-F238E27FC236}">
                  <a16:creationId xmlns:a16="http://schemas.microsoft.com/office/drawing/2014/main" id="{C4607CB9-6B97-4E24-BF2D-81172B2CDAE3}"/>
                </a:ext>
              </a:extLst>
            </p:cNvPr>
            <p:cNvGrpSpPr>
              <a:grpSpLocks/>
            </p:cNvGrpSpPr>
            <p:nvPr/>
          </p:nvGrpSpPr>
          <p:grpSpPr bwMode="auto">
            <a:xfrm>
              <a:off x="1641" y="2986"/>
              <a:ext cx="2104" cy="1178"/>
              <a:chOff x="1641" y="2986"/>
              <a:chExt cx="2104" cy="1178"/>
            </a:xfrm>
          </p:grpSpPr>
          <p:sp>
            <p:nvSpPr>
              <p:cNvPr id="46" name="Oval 7">
                <a:extLst>
                  <a:ext uri="{FF2B5EF4-FFF2-40B4-BE49-F238E27FC236}">
                    <a16:creationId xmlns:a16="http://schemas.microsoft.com/office/drawing/2014/main" id="{22818763-1DAB-42F3-B172-0FEB789BACE3}"/>
                  </a:ext>
                </a:extLst>
              </p:cNvPr>
              <p:cNvSpPr>
                <a:spLocks noChangeArrowheads="1"/>
              </p:cNvSpPr>
              <p:nvPr/>
            </p:nvSpPr>
            <p:spPr bwMode="auto">
              <a:xfrm>
                <a:off x="1641" y="3450"/>
                <a:ext cx="2104" cy="714"/>
              </a:xfrm>
              <a:prstGeom prst="ellipse">
                <a:avLst/>
              </a:prstGeom>
              <a:solidFill>
                <a:srgbClr val="05C00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 name="Group 8">
                <a:extLst>
                  <a:ext uri="{FF2B5EF4-FFF2-40B4-BE49-F238E27FC236}">
                    <a16:creationId xmlns:a16="http://schemas.microsoft.com/office/drawing/2014/main" id="{CE495FAB-8C61-4834-B218-CFE9FD250BA0}"/>
                  </a:ext>
                </a:extLst>
              </p:cNvPr>
              <p:cNvGrpSpPr>
                <a:grpSpLocks/>
              </p:cNvGrpSpPr>
              <p:nvPr/>
            </p:nvGrpSpPr>
            <p:grpSpPr bwMode="auto">
              <a:xfrm>
                <a:off x="2778" y="2986"/>
                <a:ext cx="543" cy="862"/>
                <a:chOff x="2778" y="2986"/>
                <a:chExt cx="543" cy="862"/>
              </a:xfrm>
            </p:grpSpPr>
            <p:pic>
              <p:nvPicPr>
                <p:cNvPr id="91" name="Picture 9">
                  <a:extLst>
                    <a:ext uri="{FF2B5EF4-FFF2-40B4-BE49-F238E27FC236}">
                      <a16:creationId xmlns:a16="http://schemas.microsoft.com/office/drawing/2014/main" id="{A82492DB-2EC3-49AA-9906-9FEC4905B413}"/>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8" y="3089"/>
                  <a:ext cx="543" cy="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Oval 10">
                  <a:extLst>
                    <a:ext uri="{FF2B5EF4-FFF2-40B4-BE49-F238E27FC236}">
                      <a16:creationId xmlns:a16="http://schemas.microsoft.com/office/drawing/2014/main" id="{080E5D0A-CE45-42DE-BF90-091B7CB681CA}"/>
                    </a:ext>
                  </a:extLst>
                </p:cNvPr>
                <p:cNvSpPr>
                  <a:spLocks noChangeArrowheads="1"/>
                </p:cNvSpPr>
                <p:nvPr/>
              </p:nvSpPr>
              <p:spPr bwMode="auto">
                <a:xfrm>
                  <a:off x="2885" y="2986"/>
                  <a:ext cx="344" cy="77"/>
                </a:xfrm>
                <a:prstGeom prst="ellipse">
                  <a:avLst/>
                </a:prstGeom>
                <a:solidFill>
                  <a:srgbClr val="FFFFFF"/>
                </a:solidFill>
                <a:ln w="12700">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1">
                  <a:extLst>
                    <a:ext uri="{FF2B5EF4-FFF2-40B4-BE49-F238E27FC236}">
                      <a16:creationId xmlns:a16="http://schemas.microsoft.com/office/drawing/2014/main" id="{B0A11B32-0777-443A-A705-2A3B4FD118C6}"/>
                    </a:ext>
                  </a:extLst>
                </p:cNvPr>
                <p:cNvSpPr>
                  <a:spLocks noChangeShapeType="1"/>
                </p:cNvSpPr>
                <p:nvPr/>
              </p:nvSpPr>
              <p:spPr bwMode="auto">
                <a:xfrm flipV="1">
                  <a:off x="2983" y="3004"/>
                  <a:ext cx="65" cy="1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12">
                  <a:extLst>
                    <a:ext uri="{FF2B5EF4-FFF2-40B4-BE49-F238E27FC236}">
                      <a16:creationId xmlns:a16="http://schemas.microsoft.com/office/drawing/2014/main" id="{5565B414-D3A5-4719-85EB-7AB5E324F3A9}"/>
                    </a:ext>
                  </a:extLst>
                </p:cNvPr>
                <p:cNvSpPr>
                  <a:spLocks noChangeShapeType="1"/>
                </p:cNvSpPr>
                <p:nvPr/>
              </p:nvSpPr>
              <p:spPr bwMode="auto">
                <a:xfrm>
                  <a:off x="3048" y="3004"/>
                  <a:ext cx="57" cy="1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 name="Group 13">
                <a:extLst>
                  <a:ext uri="{FF2B5EF4-FFF2-40B4-BE49-F238E27FC236}">
                    <a16:creationId xmlns:a16="http://schemas.microsoft.com/office/drawing/2014/main" id="{F44DDAE9-1FEA-48FE-9D41-BC187F1D7227}"/>
                  </a:ext>
                </a:extLst>
              </p:cNvPr>
              <p:cNvGrpSpPr>
                <a:grpSpLocks/>
              </p:cNvGrpSpPr>
              <p:nvPr/>
            </p:nvGrpSpPr>
            <p:grpSpPr bwMode="auto">
              <a:xfrm>
                <a:off x="2126" y="3621"/>
                <a:ext cx="468" cy="235"/>
                <a:chOff x="2126" y="3621"/>
                <a:chExt cx="468" cy="235"/>
              </a:xfrm>
            </p:grpSpPr>
            <p:sp>
              <p:nvSpPr>
                <p:cNvPr id="50" name="Freeform 14">
                  <a:extLst>
                    <a:ext uri="{FF2B5EF4-FFF2-40B4-BE49-F238E27FC236}">
                      <a16:creationId xmlns:a16="http://schemas.microsoft.com/office/drawing/2014/main" id="{295D01B3-4F36-4F1D-8574-A31F8F748AB9}"/>
                    </a:ext>
                  </a:extLst>
                </p:cNvPr>
                <p:cNvSpPr>
                  <a:spLocks/>
                </p:cNvSpPr>
                <p:nvPr/>
              </p:nvSpPr>
              <p:spPr bwMode="auto">
                <a:xfrm>
                  <a:off x="2126" y="3710"/>
                  <a:ext cx="350" cy="108"/>
                </a:xfrm>
                <a:custGeom>
                  <a:avLst/>
                  <a:gdLst>
                    <a:gd name="T0" fmla="*/ 0 w 350"/>
                    <a:gd name="T1" fmla="*/ 0 h 108"/>
                    <a:gd name="T2" fmla="*/ 349 w 350"/>
                    <a:gd name="T3" fmla="*/ 0 h 108"/>
                    <a:gd name="T4" fmla="*/ 349 w 350"/>
                    <a:gd name="T5" fmla="*/ 107 h 108"/>
                    <a:gd name="T6" fmla="*/ 0 w 350"/>
                    <a:gd name="T7" fmla="*/ 107 h 108"/>
                    <a:gd name="T8" fmla="*/ 0 w 350"/>
                    <a:gd name="T9" fmla="*/ 0 h 108"/>
                  </a:gdLst>
                  <a:ahLst/>
                  <a:cxnLst>
                    <a:cxn ang="0">
                      <a:pos x="T0" y="T1"/>
                    </a:cxn>
                    <a:cxn ang="0">
                      <a:pos x="T2" y="T3"/>
                    </a:cxn>
                    <a:cxn ang="0">
                      <a:pos x="T4" y="T5"/>
                    </a:cxn>
                    <a:cxn ang="0">
                      <a:pos x="T6" y="T7"/>
                    </a:cxn>
                    <a:cxn ang="0">
                      <a:pos x="T8" y="T9"/>
                    </a:cxn>
                  </a:cxnLst>
                  <a:rect l="0" t="0" r="r" b="b"/>
                  <a:pathLst>
                    <a:path w="350" h="108">
                      <a:moveTo>
                        <a:pt x="0" y="0"/>
                      </a:moveTo>
                      <a:lnTo>
                        <a:pt x="349" y="0"/>
                      </a:lnTo>
                      <a:lnTo>
                        <a:pt x="349" y="107"/>
                      </a:lnTo>
                      <a:lnTo>
                        <a:pt x="0" y="107"/>
                      </a:lnTo>
                      <a:lnTo>
                        <a:pt x="0" y="0"/>
                      </a:lnTo>
                    </a:path>
                  </a:pathLst>
                </a:custGeom>
                <a:solidFill>
                  <a:srgbClr val="FAFD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Freeform 15">
                  <a:extLst>
                    <a:ext uri="{FF2B5EF4-FFF2-40B4-BE49-F238E27FC236}">
                      <a16:creationId xmlns:a16="http://schemas.microsoft.com/office/drawing/2014/main" id="{8ABF2CCC-176C-4348-B243-2A290B5ADA32}"/>
                    </a:ext>
                  </a:extLst>
                </p:cNvPr>
                <p:cNvSpPr>
                  <a:spLocks/>
                </p:cNvSpPr>
                <p:nvPr/>
              </p:nvSpPr>
              <p:spPr bwMode="auto">
                <a:xfrm>
                  <a:off x="2138" y="3703"/>
                  <a:ext cx="350" cy="107"/>
                </a:xfrm>
                <a:custGeom>
                  <a:avLst/>
                  <a:gdLst>
                    <a:gd name="T0" fmla="*/ 0 w 350"/>
                    <a:gd name="T1" fmla="*/ 0 h 107"/>
                    <a:gd name="T2" fmla="*/ 349 w 350"/>
                    <a:gd name="T3" fmla="*/ 0 h 107"/>
                    <a:gd name="T4" fmla="*/ 349 w 350"/>
                    <a:gd name="T5" fmla="*/ 106 h 107"/>
                  </a:gdLst>
                  <a:ahLst/>
                  <a:cxnLst>
                    <a:cxn ang="0">
                      <a:pos x="T0" y="T1"/>
                    </a:cxn>
                    <a:cxn ang="0">
                      <a:pos x="T2" y="T3"/>
                    </a:cxn>
                    <a:cxn ang="0">
                      <a:pos x="T4" y="T5"/>
                    </a:cxn>
                  </a:cxnLst>
                  <a:rect l="0" t="0" r="r" b="b"/>
                  <a:pathLst>
                    <a:path w="350" h="107">
                      <a:moveTo>
                        <a:pt x="0" y="0"/>
                      </a:moveTo>
                      <a:lnTo>
                        <a:pt x="349" y="0"/>
                      </a:lnTo>
                      <a:lnTo>
                        <a:pt x="349" y="106"/>
                      </a:lnTo>
                    </a:path>
                  </a:pathLst>
                </a:custGeom>
                <a:solidFill>
                  <a:srgbClr val="FAFD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Freeform 16">
                  <a:extLst>
                    <a:ext uri="{FF2B5EF4-FFF2-40B4-BE49-F238E27FC236}">
                      <a16:creationId xmlns:a16="http://schemas.microsoft.com/office/drawing/2014/main" id="{6D5EEC73-1614-4C40-AC70-916D5A4D4CD0}"/>
                    </a:ext>
                  </a:extLst>
                </p:cNvPr>
                <p:cNvSpPr>
                  <a:spLocks/>
                </p:cNvSpPr>
                <p:nvPr/>
              </p:nvSpPr>
              <p:spPr bwMode="auto">
                <a:xfrm>
                  <a:off x="2145" y="3703"/>
                  <a:ext cx="346" cy="103"/>
                </a:xfrm>
                <a:custGeom>
                  <a:avLst/>
                  <a:gdLst>
                    <a:gd name="T0" fmla="*/ 0 w 346"/>
                    <a:gd name="T1" fmla="*/ 0 h 103"/>
                    <a:gd name="T2" fmla="*/ 345 w 346"/>
                    <a:gd name="T3" fmla="*/ 0 h 103"/>
                    <a:gd name="T4" fmla="*/ 345 w 346"/>
                    <a:gd name="T5" fmla="*/ 102 h 103"/>
                  </a:gdLst>
                  <a:ahLst/>
                  <a:cxnLst>
                    <a:cxn ang="0">
                      <a:pos x="T0" y="T1"/>
                    </a:cxn>
                    <a:cxn ang="0">
                      <a:pos x="T2" y="T3"/>
                    </a:cxn>
                    <a:cxn ang="0">
                      <a:pos x="T4" y="T5"/>
                    </a:cxn>
                  </a:cxnLst>
                  <a:rect l="0" t="0" r="r" b="b"/>
                  <a:pathLst>
                    <a:path w="346" h="103">
                      <a:moveTo>
                        <a:pt x="0" y="0"/>
                      </a:moveTo>
                      <a:lnTo>
                        <a:pt x="345" y="0"/>
                      </a:lnTo>
                      <a:lnTo>
                        <a:pt x="345" y="102"/>
                      </a:lnTo>
                    </a:path>
                  </a:pathLst>
                </a:custGeom>
                <a:solidFill>
                  <a:srgbClr val="FAFD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Freeform 17">
                  <a:extLst>
                    <a:ext uri="{FF2B5EF4-FFF2-40B4-BE49-F238E27FC236}">
                      <a16:creationId xmlns:a16="http://schemas.microsoft.com/office/drawing/2014/main" id="{C860578E-BC38-4FAF-9323-EB00A87EE350}"/>
                    </a:ext>
                  </a:extLst>
                </p:cNvPr>
                <p:cNvSpPr>
                  <a:spLocks/>
                </p:cNvSpPr>
                <p:nvPr/>
              </p:nvSpPr>
              <p:spPr bwMode="auto">
                <a:xfrm>
                  <a:off x="2134" y="3717"/>
                  <a:ext cx="335" cy="93"/>
                </a:xfrm>
                <a:custGeom>
                  <a:avLst/>
                  <a:gdLst>
                    <a:gd name="T0" fmla="*/ 0 w 335"/>
                    <a:gd name="T1" fmla="*/ 0 h 93"/>
                    <a:gd name="T2" fmla="*/ 334 w 335"/>
                    <a:gd name="T3" fmla="*/ 0 h 93"/>
                    <a:gd name="T4" fmla="*/ 334 w 335"/>
                    <a:gd name="T5" fmla="*/ 92 h 93"/>
                    <a:gd name="T6" fmla="*/ 0 w 335"/>
                    <a:gd name="T7" fmla="*/ 92 h 93"/>
                    <a:gd name="T8" fmla="*/ 0 w 335"/>
                    <a:gd name="T9" fmla="*/ 0 h 93"/>
                  </a:gdLst>
                  <a:ahLst/>
                  <a:cxnLst>
                    <a:cxn ang="0">
                      <a:pos x="T0" y="T1"/>
                    </a:cxn>
                    <a:cxn ang="0">
                      <a:pos x="T2" y="T3"/>
                    </a:cxn>
                    <a:cxn ang="0">
                      <a:pos x="T4" y="T5"/>
                    </a:cxn>
                    <a:cxn ang="0">
                      <a:pos x="T6" y="T7"/>
                    </a:cxn>
                    <a:cxn ang="0">
                      <a:pos x="T8" y="T9"/>
                    </a:cxn>
                  </a:cxnLst>
                  <a:rect l="0" t="0" r="r" b="b"/>
                  <a:pathLst>
                    <a:path w="335" h="93">
                      <a:moveTo>
                        <a:pt x="0" y="0"/>
                      </a:moveTo>
                      <a:lnTo>
                        <a:pt x="334" y="0"/>
                      </a:lnTo>
                      <a:lnTo>
                        <a:pt x="334" y="92"/>
                      </a:lnTo>
                      <a:lnTo>
                        <a:pt x="0" y="92"/>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18">
                  <a:extLst>
                    <a:ext uri="{FF2B5EF4-FFF2-40B4-BE49-F238E27FC236}">
                      <a16:creationId xmlns:a16="http://schemas.microsoft.com/office/drawing/2014/main" id="{53E6D7AA-3B90-4B9D-86A9-4B45EB683A37}"/>
                    </a:ext>
                  </a:extLst>
                </p:cNvPr>
                <p:cNvSpPr>
                  <a:spLocks/>
                </p:cNvSpPr>
                <p:nvPr/>
              </p:nvSpPr>
              <p:spPr bwMode="auto">
                <a:xfrm>
                  <a:off x="2142" y="3731"/>
                  <a:ext cx="262" cy="58"/>
                </a:xfrm>
                <a:custGeom>
                  <a:avLst/>
                  <a:gdLst>
                    <a:gd name="T0" fmla="*/ 0 w 262"/>
                    <a:gd name="T1" fmla="*/ 0 h 58"/>
                    <a:gd name="T2" fmla="*/ 261 w 262"/>
                    <a:gd name="T3" fmla="*/ 0 h 58"/>
                    <a:gd name="T4" fmla="*/ 261 w 262"/>
                    <a:gd name="T5" fmla="*/ 57 h 58"/>
                    <a:gd name="T6" fmla="*/ 0 w 262"/>
                    <a:gd name="T7" fmla="*/ 57 h 58"/>
                    <a:gd name="T8" fmla="*/ 0 w 262"/>
                    <a:gd name="T9" fmla="*/ 0 h 58"/>
                  </a:gdLst>
                  <a:ahLst/>
                  <a:cxnLst>
                    <a:cxn ang="0">
                      <a:pos x="T0" y="T1"/>
                    </a:cxn>
                    <a:cxn ang="0">
                      <a:pos x="T2" y="T3"/>
                    </a:cxn>
                    <a:cxn ang="0">
                      <a:pos x="T4" y="T5"/>
                    </a:cxn>
                    <a:cxn ang="0">
                      <a:pos x="T6" y="T7"/>
                    </a:cxn>
                    <a:cxn ang="0">
                      <a:pos x="T8" y="T9"/>
                    </a:cxn>
                  </a:cxnLst>
                  <a:rect l="0" t="0" r="r" b="b"/>
                  <a:pathLst>
                    <a:path w="262" h="58">
                      <a:moveTo>
                        <a:pt x="0" y="0"/>
                      </a:moveTo>
                      <a:lnTo>
                        <a:pt x="261" y="0"/>
                      </a:lnTo>
                      <a:lnTo>
                        <a:pt x="2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19">
                  <a:extLst>
                    <a:ext uri="{FF2B5EF4-FFF2-40B4-BE49-F238E27FC236}">
                      <a16:creationId xmlns:a16="http://schemas.microsoft.com/office/drawing/2014/main" id="{5241A09F-C1A0-410F-A7FA-4522DBBD2BD6}"/>
                    </a:ext>
                  </a:extLst>
                </p:cNvPr>
                <p:cNvSpPr>
                  <a:spLocks/>
                </p:cNvSpPr>
                <p:nvPr/>
              </p:nvSpPr>
              <p:spPr bwMode="auto">
                <a:xfrm>
                  <a:off x="2172" y="3734"/>
                  <a:ext cx="213" cy="58"/>
                </a:xfrm>
                <a:custGeom>
                  <a:avLst/>
                  <a:gdLst>
                    <a:gd name="T0" fmla="*/ 0 w 213"/>
                    <a:gd name="T1" fmla="*/ 0 h 58"/>
                    <a:gd name="T2" fmla="*/ 212 w 213"/>
                    <a:gd name="T3" fmla="*/ 0 h 58"/>
                    <a:gd name="T4" fmla="*/ 212 w 213"/>
                    <a:gd name="T5" fmla="*/ 57 h 58"/>
                    <a:gd name="T6" fmla="*/ 0 w 213"/>
                    <a:gd name="T7" fmla="*/ 57 h 58"/>
                    <a:gd name="T8" fmla="*/ 0 w 213"/>
                    <a:gd name="T9" fmla="*/ 0 h 58"/>
                  </a:gdLst>
                  <a:ahLst/>
                  <a:cxnLst>
                    <a:cxn ang="0">
                      <a:pos x="T0" y="T1"/>
                    </a:cxn>
                    <a:cxn ang="0">
                      <a:pos x="T2" y="T3"/>
                    </a:cxn>
                    <a:cxn ang="0">
                      <a:pos x="T4" y="T5"/>
                    </a:cxn>
                    <a:cxn ang="0">
                      <a:pos x="T6" y="T7"/>
                    </a:cxn>
                    <a:cxn ang="0">
                      <a:pos x="T8" y="T9"/>
                    </a:cxn>
                  </a:cxnLst>
                  <a:rect l="0" t="0" r="r" b="b"/>
                  <a:pathLst>
                    <a:path w="213" h="58">
                      <a:moveTo>
                        <a:pt x="0" y="0"/>
                      </a:moveTo>
                      <a:lnTo>
                        <a:pt x="212" y="0"/>
                      </a:lnTo>
                      <a:lnTo>
                        <a:pt x="212" y="57"/>
                      </a:lnTo>
                      <a:lnTo>
                        <a:pt x="0" y="57"/>
                      </a:lnTo>
                      <a:lnTo>
                        <a:pt x="0" y="0"/>
                      </a:lnTo>
                    </a:path>
                  </a:pathLst>
                </a:custGeom>
                <a:solidFill>
                  <a:srgbClr val="51DC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20">
                  <a:extLst>
                    <a:ext uri="{FF2B5EF4-FFF2-40B4-BE49-F238E27FC236}">
                      <a16:creationId xmlns:a16="http://schemas.microsoft.com/office/drawing/2014/main" id="{1671713D-7A76-4FB1-B25D-A5AC4DE6F073}"/>
                    </a:ext>
                  </a:extLst>
                </p:cNvPr>
                <p:cNvSpPr>
                  <a:spLocks/>
                </p:cNvSpPr>
                <p:nvPr/>
              </p:nvSpPr>
              <p:spPr bwMode="auto">
                <a:xfrm>
                  <a:off x="2407" y="3788"/>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21">
                  <a:extLst>
                    <a:ext uri="{FF2B5EF4-FFF2-40B4-BE49-F238E27FC236}">
                      <a16:creationId xmlns:a16="http://schemas.microsoft.com/office/drawing/2014/main" id="{5ABCB012-5E9F-42C5-BE26-BCA9FB95E05A}"/>
                    </a:ext>
                  </a:extLst>
                </p:cNvPr>
                <p:cNvSpPr>
                  <a:spLocks/>
                </p:cNvSpPr>
                <p:nvPr/>
              </p:nvSpPr>
              <p:spPr bwMode="auto">
                <a:xfrm>
                  <a:off x="2430" y="3724"/>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22">
                  <a:extLst>
                    <a:ext uri="{FF2B5EF4-FFF2-40B4-BE49-F238E27FC236}">
                      <a16:creationId xmlns:a16="http://schemas.microsoft.com/office/drawing/2014/main" id="{E1BC74F8-B39A-47CC-B270-FEDE84C6DA3C}"/>
                    </a:ext>
                  </a:extLst>
                </p:cNvPr>
                <p:cNvSpPr>
                  <a:spLocks/>
                </p:cNvSpPr>
                <p:nvPr/>
              </p:nvSpPr>
              <p:spPr bwMode="auto">
                <a:xfrm>
                  <a:off x="2430" y="3734"/>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23">
                  <a:extLst>
                    <a:ext uri="{FF2B5EF4-FFF2-40B4-BE49-F238E27FC236}">
                      <a16:creationId xmlns:a16="http://schemas.microsoft.com/office/drawing/2014/main" id="{60450CE0-E33D-4C52-AAE0-45D94BDF8A58}"/>
                    </a:ext>
                  </a:extLst>
                </p:cNvPr>
                <p:cNvSpPr>
                  <a:spLocks/>
                </p:cNvSpPr>
                <p:nvPr/>
              </p:nvSpPr>
              <p:spPr bwMode="auto">
                <a:xfrm>
                  <a:off x="2430" y="3752"/>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Freeform 24">
                  <a:extLst>
                    <a:ext uri="{FF2B5EF4-FFF2-40B4-BE49-F238E27FC236}">
                      <a16:creationId xmlns:a16="http://schemas.microsoft.com/office/drawing/2014/main" id="{B663A5BB-DEB5-4147-B545-9EED9308EA60}"/>
                    </a:ext>
                  </a:extLst>
                </p:cNvPr>
                <p:cNvSpPr>
                  <a:spLocks/>
                </p:cNvSpPr>
                <p:nvPr/>
              </p:nvSpPr>
              <p:spPr bwMode="auto">
                <a:xfrm>
                  <a:off x="2430" y="3791"/>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Freeform 25">
                  <a:extLst>
                    <a:ext uri="{FF2B5EF4-FFF2-40B4-BE49-F238E27FC236}">
                      <a16:creationId xmlns:a16="http://schemas.microsoft.com/office/drawing/2014/main" id="{0298B335-8FDD-4013-BD82-F26C82992324}"/>
                    </a:ext>
                  </a:extLst>
                </p:cNvPr>
                <p:cNvSpPr>
                  <a:spLocks/>
                </p:cNvSpPr>
                <p:nvPr/>
              </p:nvSpPr>
              <p:spPr bwMode="auto">
                <a:xfrm>
                  <a:off x="2430" y="3770"/>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26">
                  <a:extLst>
                    <a:ext uri="{FF2B5EF4-FFF2-40B4-BE49-F238E27FC236}">
                      <a16:creationId xmlns:a16="http://schemas.microsoft.com/office/drawing/2014/main" id="{438AB668-592F-4457-8ECF-182031B5FC97}"/>
                    </a:ext>
                  </a:extLst>
                </p:cNvPr>
                <p:cNvSpPr>
                  <a:spLocks/>
                </p:cNvSpPr>
                <p:nvPr/>
              </p:nvSpPr>
              <p:spPr bwMode="auto">
                <a:xfrm>
                  <a:off x="2172" y="3774"/>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Freeform 27">
                  <a:extLst>
                    <a:ext uri="{FF2B5EF4-FFF2-40B4-BE49-F238E27FC236}">
                      <a16:creationId xmlns:a16="http://schemas.microsoft.com/office/drawing/2014/main" id="{4835DABA-0AA8-4684-ABE0-3AF32C5D0C69}"/>
                    </a:ext>
                  </a:extLst>
                </p:cNvPr>
                <p:cNvSpPr>
                  <a:spLocks/>
                </p:cNvSpPr>
                <p:nvPr/>
              </p:nvSpPr>
              <p:spPr bwMode="auto">
                <a:xfrm>
                  <a:off x="2172" y="3788"/>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Freeform 28">
                  <a:extLst>
                    <a:ext uri="{FF2B5EF4-FFF2-40B4-BE49-F238E27FC236}">
                      <a16:creationId xmlns:a16="http://schemas.microsoft.com/office/drawing/2014/main" id="{3F55E9EE-8E21-43B1-867B-119312397585}"/>
                    </a:ext>
                  </a:extLst>
                </p:cNvPr>
                <p:cNvSpPr>
                  <a:spLocks/>
                </p:cNvSpPr>
                <p:nvPr/>
              </p:nvSpPr>
              <p:spPr bwMode="auto">
                <a:xfrm>
                  <a:off x="2172" y="3799"/>
                  <a:ext cx="62" cy="57"/>
                </a:xfrm>
                <a:custGeom>
                  <a:avLst/>
                  <a:gdLst>
                    <a:gd name="T0" fmla="*/ 0 w 62"/>
                    <a:gd name="T1" fmla="*/ 0 h 57"/>
                    <a:gd name="T2" fmla="*/ 61 w 62"/>
                    <a:gd name="T3" fmla="*/ 0 h 57"/>
                    <a:gd name="T4" fmla="*/ 61 w 62"/>
                    <a:gd name="T5" fmla="*/ 56 h 57"/>
                    <a:gd name="T6" fmla="*/ 0 w 62"/>
                    <a:gd name="T7" fmla="*/ 56 h 57"/>
                    <a:gd name="T8" fmla="*/ 0 w 62"/>
                    <a:gd name="T9" fmla="*/ 0 h 57"/>
                  </a:gdLst>
                  <a:ahLst/>
                  <a:cxnLst>
                    <a:cxn ang="0">
                      <a:pos x="T0" y="T1"/>
                    </a:cxn>
                    <a:cxn ang="0">
                      <a:pos x="T2" y="T3"/>
                    </a:cxn>
                    <a:cxn ang="0">
                      <a:pos x="T4" y="T5"/>
                    </a:cxn>
                    <a:cxn ang="0">
                      <a:pos x="T6" y="T7"/>
                    </a:cxn>
                    <a:cxn ang="0">
                      <a:pos x="T8" y="T9"/>
                    </a:cxn>
                  </a:cxnLst>
                  <a:rect l="0" t="0" r="r" b="b"/>
                  <a:pathLst>
                    <a:path w="62" h="57">
                      <a:moveTo>
                        <a:pt x="0" y="0"/>
                      </a:moveTo>
                      <a:lnTo>
                        <a:pt x="61" y="0"/>
                      </a:lnTo>
                      <a:lnTo>
                        <a:pt x="61" y="56"/>
                      </a:lnTo>
                      <a:lnTo>
                        <a:pt x="0" y="56"/>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Freeform 29">
                  <a:extLst>
                    <a:ext uri="{FF2B5EF4-FFF2-40B4-BE49-F238E27FC236}">
                      <a16:creationId xmlns:a16="http://schemas.microsoft.com/office/drawing/2014/main" id="{46507D57-A988-4396-BEBB-F309338E60DE}"/>
                    </a:ext>
                  </a:extLst>
                </p:cNvPr>
                <p:cNvSpPr>
                  <a:spLocks/>
                </p:cNvSpPr>
                <p:nvPr/>
              </p:nvSpPr>
              <p:spPr bwMode="auto">
                <a:xfrm>
                  <a:off x="2198" y="3774"/>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Freeform 30">
                  <a:extLst>
                    <a:ext uri="{FF2B5EF4-FFF2-40B4-BE49-F238E27FC236}">
                      <a16:creationId xmlns:a16="http://schemas.microsoft.com/office/drawing/2014/main" id="{2BB300E3-67A3-40AB-8EFC-1C218A43C155}"/>
                    </a:ext>
                  </a:extLst>
                </p:cNvPr>
                <p:cNvSpPr>
                  <a:spLocks/>
                </p:cNvSpPr>
                <p:nvPr/>
              </p:nvSpPr>
              <p:spPr bwMode="auto">
                <a:xfrm>
                  <a:off x="2198" y="3788"/>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Freeform 31">
                  <a:extLst>
                    <a:ext uri="{FF2B5EF4-FFF2-40B4-BE49-F238E27FC236}">
                      <a16:creationId xmlns:a16="http://schemas.microsoft.com/office/drawing/2014/main" id="{D30CCFC2-BB3E-43AC-A503-AD856C65F710}"/>
                    </a:ext>
                  </a:extLst>
                </p:cNvPr>
                <p:cNvSpPr>
                  <a:spLocks/>
                </p:cNvSpPr>
                <p:nvPr/>
              </p:nvSpPr>
              <p:spPr bwMode="auto">
                <a:xfrm>
                  <a:off x="2198" y="3799"/>
                  <a:ext cx="62" cy="57"/>
                </a:xfrm>
                <a:custGeom>
                  <a:avLst/>
                  <a:gdLst>
                    <a:gd name="T0" fmla="*/ 0 w 62"/>
                    <a:gd name="T1" fmla="*/ 0 h 57"/>
                    <a:gd name="T2" fmla="*/ 61 w 62"/>
                    <a:gd name="T3" fmla="*/ 0 h 57"/>
                    <a:gd name="T4" fmla="*/ 61 w 62"/>
                    <a:gd name="T5" fmla="*/ 56 h 57"/>
                    <a:gd name="T6" fmla="*/ 0 w 62"/>
                    <a:gd name="T7" fmla="*/ 56 h 57"/>
                    <a:gd name="T8" fmla="*/ 0 w 62"/>
                    <a:gd name="T9" fmla="*/ 0 h 57"/>
                  </a:gdLst>
                  <a:ahLst/>
                  <a:cxnLst>
                    <a:cxn ang="0">
                      <a:pos x="T0" y="T1"/>
                    </a:cxn>
                    <a:cxn ang="0">
                      <a:pos x="T2" y="T3"/>
                    </a:cxn>
                    <a:cxn ang="0">
                      <a:pos x="T4" y="T5"/>
                    </a:cxn>
                    <a:cxn ang="0">
                      <a:pos x="T6" y="T7"/>
                    </a:cxn>
                    <a:cxn ang="0">
                      <a:pos x="T8" y="T9"/>
                    </a:cxn>
                  </a:cxnLst>
                  <a:rect l="0" t="0" r="r" b="b"/>
                  <a:pathLst>
                    <a:path w="62" h="57">
                      <a:moveTo>
                        <a:pt x="0" y="0"/>
                      </a:moveTo>
                      <a:lnTo>
                        <a:pt x="61" y="0"/>
                      </a:lnTo>
                      <a:lnTo>
                        <a:pt x="61" y="56"/>
                      </a:lnTo>
                      <a:lnTo>
                        <a:pt x="0" y="56"/>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Freeform 32">
                  <a:extLst>
                    <a:ext uri="{FF2B5EF4-FFF2-40B4-BE49-F238E27FC236}">
                      <a16:creationId xmlns:a16="http://schemas.microsoft.com/office/drawing/2014/main" id="{59B55FCF-1864-4CF4-86A5-FC047E1E73D1}"/>
                    </a:ext>
                  </a:extLst>
                </p:cNvPr>
                <p:cNvSpPr>
                  <a:spLocks/>
                </p:cNvSpPr>
                <p:nvPr/>
              </p:nvSpPr>
              <p:spPr bwMode="auto">
                <a:xfrm>
                  <a:off x="2225" y="3774"/>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Freeform 33">
                  <a:extLst>
                    <a:ext uri="{FF2B5EF4-FFF2-40B4-BE49-F238E27FC236}">
                      <a16:creationId xmlns:a16="http://schemas.microsoft.com/office/drawing/2014/main" id="{31361098-AB4D-4924-8A76-886307687B68}"/>
                    </a:ext>
                  </a:extLst>
                </p:cNvPr>
                <p:cNvSpPr>
                  <a:spLocks/>
                </p:cNvSpPr>
                <p:nvPr/>
              </p:nvSpPr>
              <p:spPr bwMode="auto">
                <a:xfrm>
                  <a:off x="2225" y="3788"/>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Freeform 34">
                  <a:extLst>
                    <a:ext uri="{FF2B5EF4-FFF2-40B4-BE49-F238E27FC236}">
                      <a16:creationId xmlns:a16="http://schemas.microsoft.com/office/drawing/2014/main" id="{8796856C-35F9-441F-BA60-D330C300F231}"/>
                    </a:ext>
                  </a:extLst>
                </p:cNvPr>
                <p:cNvSpPr>
                  <a:spLocks/>
                </p:cNvSpPr>
                <p:nvPr/>
              </p:nvSpPr>
              <p:spPr bwMode="auto">
                <a:xfrm>
                  <a:off x="2225" y="3799"/>
                  <a:ext cx="62" cy="57"/>
                </a:xfrm>
                <a:custGeom>
                  <a:avLst/>
                  <a:gdLst>
                    <a:gd name="T0" fmla="*/ 0 w 62"/>
                    <a:gd name="T1" fmla="*/ 0 h 57"/>
                    <a:gd name="T2" fmla="*/ 61 w 62"/>
                    <a:gd name="T3" fmla="*/ 0 h 57"/>
                    <a:gd name="T4" fmla="*/ 61 w 62"/>
                    <a:gd name="T5" fmla="*/ 56 h 57"/>
                    <a:gd name="T6" fmla="*/ 0 w 62"/>
                    <a:gd name="T7" fmla="*/ 56 h 57"/>
                    <a:gd name="T8" fmla="*/ 0 w 62"/>
                    <a:gd name="T9" fmla="*/ 0 h 57"/>
                  </a:gdLst>
                  <a:ahLst/>
                  <a:cxnLst>
                    <a:cxn ang="0">
                      <a:pos x="T0" y="T1"/>
                    </a:cxn>
                    <a:cxn ang="0">
                      <a:pos x="T2" y="T3"/>
                    </a:cxn>
                    <a:cxn ang="0">
                      <a:pos x="T4" y="T5"/>
                    </a:cxn>
                    <a:cxn ang="0">
                      <a:pos x="T6" y="T7"/>
                    </a:cxn>
                    <a:cxn ang="0">
                      <a:pos x="T8" y="T9"/>
                    </a:cxn>
                  </a:cxnLst>
                  <a:rect l="0" t="0" r="r" b="b"/>
                  <a:pathLst>
                    <a:path w="62" h="57">
                      <a:moveTo>
                        <a:pt x="0" y="0"/>
                      </a:moveTo>
                      <a:lnTo>
                        <a:pt x="61" y="0"/>
                      </a:lnTo>
                      <a:lnTo>
                        <a:pt x="61" y="56"/>
                      </a:lnTo>
                      <a:lnTo>
                        <a:pt x="0" y="56"/>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35">
                  <a:extLst>
                    <a:ext uri="{FF2B5EF4-FFF2-40B4-BE49-F238E27FC236}">
                      <a16:creationId xmlns:a16="http://schemas.microsoft.com/office/drawing/2014/main" id="{239AE75D-D19A-44A8-8A81-441C5D42E6E0}"/>
                    </a:ext>
                  </a:extLst>
                </p:cNvPr>
                <p:cNvSpPr>
                  <a:spLocks/>
                </p:cNvSpPr>
                <p:nvPr/>
              </p:nvSpPr>
              <p:spPr bwMode="auto">
                <a:xfrm>
                  <a:off x="2252" y="3799"/>
                  <a:ext cx="61" cy="57"/>
                </a:xfrm>
                <a:custGeom>
                  <a:avLst/>
                  <a:gdLst>
                    <a:gd name="T0" fmla="*/ 0 w 61"/>
                    <a:gd name="T1" fmla="*/ 0 h 57"/>
                    <a:gd name="T2" fmla="*/ 60 w 61"/>
                    <a:gd name="T3" fmla="*/ 0 h 57"/>
                    <a:gd name="T4" fmla="*/ 60 w 61"/>
                    <a:gd name="T5" fmla="*/ 56 h 57"/>
                    <a:gd name="T6" fmla="*/ 0 w 61"/>
                    <a:gd name="T7" fmla="*/ 56 h 57"/>
                    <a:gd name="T8" fmla="*/ 0 w 61"/>
                    <a:gd name="T9" fmla="*/ 0 h 57"/>
                  </a:gdLst>
                  <a:ahLst/>
                  <a:cxnLst>
                    <a:cxn ang="0">
                      <a:pos x="T0" y="T1"/>
                    </a:cxn>
                    <a:cxn ang="0">
                      <a:pos x="T2" y="T3"/>
                    </a:cxn>
                    <a:cxn ang="0">
                      <a:pos x="T4" y="T5"/>
                    </a:cxn>
                    <a:cxn ang="0">
                      <a:pos x="T6" y="T7"/>
                    </a:cxn>
                    <a:cxn ang="0">
                      <a:pos x="T8" y="T9"/>
                    </a:cxn>
                  </a:cxnLst>
                  <a:rect l="0" t="0" r="r" b="b"/>
                  <a:pathLst>
                    <a:path w="61" h="57">
                      <a:moveTo>
                        <a:pt x="0" y="0"/>
                      </a:moveTo>
                      <a:lnTo>
                        <a:pt x="60" y="0"/>
                      </a:lnTo>
                      <a:lnTo>
                        <a:pt x="60" y="56"/>
                      </a:lnTo>
                      <a:lnTo>
                        <a:pt x="0" y="56"/>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36">
                  <a:extLst>
                    <a:ext uri="{FF2B5EF4-FFF2-40B4-BE49-F238E27FC236}">
                      <a16:creationId xmlns:a16="http://schemas.microsoft.com/office/drawing/2014/main" id="{E90FC30A-B81D-44B8-96C5-FD1E2D1D4AAD}"/>
                    </a:ext>
                  </a:extLst>
                </p:cNvPr>
                <p:cNvSpPr>
                  <a:spLocks/>
                </p:cNvSpPr>
                <p:nvPr/>
              </p:nvSpPr>
              <p:spPr bwMode="auto">
                <a:xfrm>
                  <a:off x="2263" y="3788"/>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37">
                  <a:extLst>
                    <a:ext uri="{FF2B5EF4-FFF2-40B4-BE49-F238E27FC236}">
                      <a16:creationId xmlns:a16="http://schemas.microsoft.com/office/drawing/2014/main" id="{5EEDA33E-6C29-445C-A1F7-E516DDE8837F}"/>
                    </a:ext>
                  </a:extLst>
                </p:cNvPr>
                <p:cNvSpPr>
                  <a:spLocks/>
                </p:cNvSpPr>
                <p:nvPr/>
              </p:nvSpPr>
              <p:spPr bwMode="auto">
                <a:xfrm>
                  <a:off x="2263" y="3774"/>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38">
                  <a:extLst>
                    <a:ext uri="{FF2B5EF4-FFF2-40B4-BE49-F238E27FC236}">
                      <a16:creationId xmlns:a16="http://schemas.microsoft.com/office/drawing/2014/main" id="{854829F8-A0F4-462A-86ED-5F93C5FDE2AF}"/>
                    </a:ext>
                  </a:extLst>
                </p:cNvPr>
                <p:cNvSpPr>
                  <a:spLocks/>
                </p:cNvSpPr>
                <p:nvPr/>
              </p:nvSpPr>
              <p:spPr bwMode="auto">
                <a:xfrm>
                  <a:off x="2289" y="3774"/>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Freeform 39">
                  <a:extLst>
                    <a:ext uri="{FF2B5EF4-FFF2-40B4-BE49-F238E27FC236}">
                      <a16:creationId xmlns:a16="http://schemas.microsoft.com/office/drawing/2014/main" id="{5A8A7155-40A9-4EBD-B48E-48A75EFB1E8E}"/>
                    </a:ext>
                  </a:extLst>
                </p:cNvPr>
                <p:cNvSpPr>
                  <a:spLocks/>
                </p:cNvSpPr>
                <p:nvPr/>
              </p:nvSpPr>
              <p:spPr bwMode="auto">
                <a:xfrm>
                  <a:off x="2331" y="3774"/>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40">
                  <a:extLst>
                    <a:ext uri="{FF2B5EF4-FFF2-40B4-BE49-F238E27FC236}">
                      <a16:creationId xmlns:a16="http://schemas.microsoft.com/office/drawing/2014/main" id="{E5C17E09-2F40-4F5A-B832-31929897E7E9}"/>
                    </a:ext>
                  </a:extLst>
                </p:cNvPr>
                <p:cNvSpPr>
                  <a:spLocks/>
                </p:cNvSpPr>
                <p:nvPr/>
              </p:nvSpPr>
              <p:spPr bwMode="auto">
                <a:xfrm>
                  <a:off x="2331" y="3788"/>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Freeform 41">
                  <a:extLst>
                    <a:ext uri="{FF2B5EF4-FFF2-40B4-BE49-F238E27FC236}">
                      <a16:creationId xmlns:a16="http://schemas.microsoft.com/office/drawing/2014/main" id="{D69FA4C8-C279-42ED-9A22-6F7156B22ABE}"/>
                    </a:ext>
                  </a:extLst>
                </p:cNvPr>
                <p:cNvSpPr>
                  <a:spLocks/>
                </p:cNvSpPr>
                <p:nvPr/>
              </p:nvSpPr>
              <p:spPr bwMode="auto">
                <a:xfrm>
                  <a:off x="2331" y="3799"/>
                  <a:ext cx="62" cy="57"/>
                </a:xfrm>
                <a:custGeom>
                  <a:avLst/>
                  <a:gdLst>
                    <a:gd name="T0" fmla="*/ 0 w 62"/>
                    <a:gd name="T1" fmla="*/ 0 h 57"/>
                    <a:gd name="T2" fmla="*/ 61 w 62"/>
                    <a:gd name="T3" fmla="*/ 0 h 57"/>
                    <a:gd name="T4" fmla="*/ 61 w 62"/>
                    <a:gd name="T5" fmla="*/ 56 h 57"/>
                    <a:gd name="T6" fmla="*/ 0 w 62"/>
                    <a:gd name="T7" fmla="*/ 56 h 57"/>
                    <a:gd name="T8" fmla="*/ 0 w 62"/>
                    <a:gd name="T9" fmla="*/ 0 h 57"/>
                  </a:gdLst>
                  <a:ahLst/>
                  <a:cxnLst>
                    <a:cxn ang="0">
                      <a:pos x="T0" y="T1"/>
                    </a:cxn>
                    <a:cxn ang="0">
                      <a:pos x="T2" y="T3"/>
                    </a:cxn>
                    <a:cxn ang="0">
                      <a:pos x="T4" y="T5"/>
                    </a:cxn>
                    <a:cxn ang="0">
                      <a:pos x="T6" y="T7"/>
                    </a:cxn>
                    <a:cxn ang="0">
                      <a:pos x="T8" y="T9"/>
                    </a:cxn>
                  </a:cxnLst>
                  <a:rect l="0" t="0" r="r" b="b"/>
                  <a:pathLst>
                    <a:path w="62" h="57">
                      <a:moveTo>
                        <a:pt x="0" y="0"/>
                      </a:moveTo>
                      <a:lnTo>
                        <a:pt x="61" y="0"/>
                      </a:lnTo>
                      <a:lnTo>
                        <a:pt x="61" y="56"/>
                      </a:lnTo>
                      <a:lnTo>
                        <a:pt x="0" y="56"/>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42">
                  <a:extLst>
                    <a:ext uri="{FF2B5EF4-FFF2-40B4-BE49-F238E27FC236}">
                      <a16:creationId xmlns:a16="http://schemas.microsoft.com/office/drawing/2014/main" id="{136590FB-F285-4002-B671-42B51643E679}"/>
                    </a:ext>
                  </a:extLst>
                </p:cNvPr>
                <p:cNvSpPr>
                  <a:spLocks/>
                </p:cNvSpPr>
                <p:nvPr/>
              </p:nvSpPr>
              <p:spPr bwMode="auto">
                <a:xfrm>
                  <a:off x="2358" y="3774"/>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43">
                  <a:extLst>
                    <a:ext uri="{FF2B5EF4-FFF2-40B4-BE49-F238E27FC236}">
                      <a16:creationId xmlns:a16="http://schemas.microsoft.com/office/drawing/2014/main" id="{FF1C7A19-23E8-4142-9CAA-CE1B18A213DF}"/>
                    </a:ext>
                  </a:extLst>
                </p:cNvPr>
                <p:cNvSpPr>
                  <a:spLocks/>
                </p:cNvSpPr>
                <p:nvPr/>
              </p:nvSpPr>
              <p:spPr bwMode="auto">
                <a:xfrm>
                  <a:off x="2358" y="3788"/>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44">
                  <a:extLst>
                    <a:ext uri="{FF2B5EF4-FFF2-40B4-BE49-F238E27FC236}">
                      <a16:creationId xmlns:a16="http://schemas.microsoft.com/office/drawing/2014/main" id="{64C4CC40-53CA-400A-822E-0A9880A4D2E7}"/>
                    </a:ext>
                  </a:extLst>
                </p:cNvPr>
                <p:cNvSpPr>
                  <a:spLocks/>
                </p:cNvSpPr>
                <p:nvPr/>
              </p:nvSpPr>
              <p:spPr bwMode="auto">
                <a:xfrm>
                  <a:off x="2358" y="3799"/>
                  <a:ext cx="61" cy="57"/>
                </a:xfrm>
                <a:custGeom>
                  <a:avLst/>
                  <a:gdLst>
                    <a:gd name="T0" fmla="*/ 0 w 61"/>
                    <a:gd name="T1" fmla="*/ 0 h 57"/>
                    <a:gd name="T2" fmla="*/ 60 w 61"/>
                    <a:gd name="T3" fmla="*/ 0 h 57"/>
                    <a:gd name="T4" fmla="*/ 60 w 61"/>
                    <a:gd name="T5" fmla="*/ 56 h 57"/>
                    <a:gd name="T6" fmla="*/ 0 w 61"/>
                    <a:gd name="T7" fmla="*/ 56 h 57"/>
                    <a:gd name="T8" fmla="*/ 0 w 61"/>
                    <a:gd name="T9" fmla="*/ 0 h 57"/>
                  </a:gdLst>
                  <a:ahLst/>
                  <a:cxnLst>
                    <a:cxn ang="0">
                      <a:pos x="T0" y="T1"/>
                    </a:cxn>
                    <a:cxn ang="0">
                      <a:pos x="T2" y="T3"/>
                    </a:cxn>
                    <a:cxn ang="0">
                      <a:pos x="T4" y="T5"/>
                    </a:cxn>
                    <a:cxn ang="0">
                      <a:pos x="T6" y="T7"/>
                    </a:cxn>
                    <a:cxn ang="0">
                      <a:pos x="T8" y="T9"/>
                    </a:cxn>
                  </a:cxnLst>
                  <a:rect l="0" t="0" r="r" b="b"/>
                  <a:pathLst>
                    <a:path w="61" h="57">
                      <a:moveTo>
                        <a:pt x="0" y="0"/>
                      </a:moveTo>
                      <a:lnTo>
                        <a:pt x="60" y="0"/>
                      </a:lnTo>
                      <a:lnTo>
                        <a:pt x="60" y="56"/>
                      </a:lnTo>
                      <a:lnTo>
                        <a:pt x="0" y="56"/>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45">
                  <a:extLst>
                    <a:ext uri="{FF2B5EF4-FFF2-40B4-BE49-F238E27FC236}">
                      <a16:creationId xmlns:a16="http://schemas.microsoft.com/office/drawing/2014/main" id="{DFA5BCEA-AFEF-4D1A-87F6-D0FE1F546999}"/>
                    </a:ext>
                  </a:extLst>
                </p:cNvPr>
                <p:cNvSpPr>
                  <a:spLocks/>
                </p:cNvSpPr>
                <p:nvPr/>
              </p:nvSpPr>
              <p:spPr bwMode="auto">
                <a:xfrm>
                  <a:off x="2142" y="3788"/>
                  <a:ext cx="61" cy="58"/>
                </a:xfrm>
                <a:custGeom>
                  <a:avLst/>
                  <a:gdLst>
                    <a:gd name="T0" fmla="*/ 0 w 61"/>
                    <a:gd name="T1" fmla="*/ 0 h 58"/>
                    <a:gd name="T2" fmla="*/ 60 w 61"/>
                    <a:gd name="T3" fmla="*/ 0 h 58"/>
                    <a:gd name="T4" fmla="*/ 60 w 61"/>
                    <a:gd name="T5" fmla="*/ 57 h 58"/>
                    <a:gd name="T6" fmla="*/ 0 w 61"/>
                    <a:gd name="T7" fmla="*/ 57 h 58"/>
                    <a:gd name="T8" fmla="*/ 0 w 61"/>
                    <a:gd name="T9" fmla="*/ 0 h 58"/>
                  </a:gdLst>
                  <a:ahLst/>
                  <a:cxnLst>
                    <a:cxn ang="0">
                      <a:pos x="T0" y="T1"/>
                    </a:cxn>
                    <a:cxn ang="0">
                      <a:pos x="T2" y="T3"/>
                    </a:cxn>
                    <a:cxn ang="0">
                      <a:pos x="T4" y="T5"/>
                    </a:cxn>
                    <a:cxn ang="0">
                      <a:pos x="T6" y="T7"/>
                    </a:cxn>
                    <a:cxn ang="0">
                      <a:pos x="T8" y="T9"/>
                    </a:cxn>
                  </a:cxnLst>
                  <a:rect l="0" t="0" r="r" b="b"/>
                  <a:pathLst>
                    <a:path w="61" h="58">
                      <a:moveTo>
                        <a:pt x="0" y="0"/>
                      </a:moveTo>
                      <a:lnTo>
                        <a:pt x="60" y="0"/>
                      </a:lnTo>
                      <a:lnTo>
                        <a:pt x="60"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46">
                  <a:extLst>
                    <a:ext uri="{FF2B5EF4-FFF2-40B4-BE49-F238E27FC236}">
                      <a16:creationId xmlns:a16="http://schemas.microsoft.com/office/drawing/2014/main" id="{9BF733A4-AEFA-40A2-9A2F-79F1C90DD59C}"/>
                    </a:ext>
                  </a:extLst>
                </p:cNvPr>
                <p:cNvSpPr>
                  <a:spLocks/>
                </p:cNvSpPr>
                <p:nvPr/>
              </p:nvSpPr>
              <p:spPr bwMode="auto">
                <a:xfrm>
                  <a:off x="2149" y="3734"/>
                  <a:ext cx="62" cy="58"/>
                </a:xfrm>
                <a:custGeom>
                  <a:avLst/>
                  <a:gdLst>
                    <a:gd name="T0" fmla="*/ 32 w 62"/>
                    <a:gd name="T1" fmla="*/ 0 h 58"/>
                    <a:gd name="T2" fmla="*/ 37 w 62"/>
                    <a:gd name="T3" fmla="*/ 0 h 58"/>
                    <a:gd name="T4" fmla="*/ 42 w 62"/>
                    <a:gd name="T5" fmla="*/ 2 h 58"/>
                    <a:gd name="T6" fmla="*/ 46 w 62"/>
                    <a:gd name="T7" fmla="*/ 2 h 58"/>
                    <a:gd name="T8" fmla="*/ 49 w 62"/>
                    <a:gd name="T9" fmla="*/ 4 h 58"/>
                    <a:gd name="T10" fmla="*/ 51 w 62"/>
                    <a:gd name="T11" fmla="*/ 9 h 58"/>
                    <a:gd name="T12" fmla="*/ 53 w 62"/>
                    <a:gd name="T13" fmla="*/ 11 h 58"/>
                    <a:gd name="T14" fmla="*/ 56 w 62"/>
                    <a:gd name="T15" fmla="*/ 14 h 58"/>
                    <a:gd name="T16" fmla="*/ 58 w 62"/>
                    <a:gd name="T17" fmla="*/ 16 h 58"/>
                    <a:gd name="T18" fmla="*/ 61 w 62"/>
                    <a:gd name="T19" fmla="*/ 21 h 58"/>
                    <a:gd name="T20" fmla="*/ 61 w 62"/>
                    <a:gd name="T21" fmla="*/ 26 h 58"/>
                    <a:gd name="T22" fmla="*/ 61 w 62"/>
                    <a:gd name="T23" fmla="*/ 30 h 58"/>
                    <a:gd name="T24" fmla="*/ 61 w 62"/>
                    <a:gd name="T25" fmla="*/ 35 h 58"/>
                    <a:gd name="T26" fmla="*/ 58 w 62"/>
                    <a:gd name="T27" fmla="*/ 38 h 58"/>
                    <a:gd name="T28" fmla="*/ 58 w 62"/>
                    <a:gd name="T29" fmla="*/ 42 h 58"/>
                    <a:gd name="T30" fmla="*/ 53 w 62"/>
                    <a:gd name="T31" fmla="*/ 45 h 58"/>
                    <a:gd name="T32" fmla="*/ 51 w 62"/>
                    <a:gd name="T33" fmla="*/ 49 h 58"/>
                    <a:gd name="T34" fmla="*/ 49 w 62"/>
                    <a:gd name="T35" fmla="*/ 52 h 58"/>
                    <a:gd name="T36" fmla="*/ 44 w 62"/>
                    <a:gd name="T37" fmla="*/ 54 h 58"/>
                    <a:gd name="T38" fmla="*/ 39 w 62"/>
                    <a:gd name="T39" fmla="*/ 54 h 58"/>
                    <a:gd name="T40" fmla="*/ 35 w 62"/>
                    <a:gd name="T41" fmla="*/ 57 h 58"/>
                    <a:gd name="T42" fmla="*/ 30 w 62"/>
                    <a:gd name="T43" fmla="*/ 57 h 58"/>
                    <a:gd name="T44" fmla="*/ 25 w 62"/>
                    <a:gd name="T45" fmla="*/ 54 h 58"/>
                    <a:gd name="T46" fmla="*/ 21 w 62"/>
                    <a:gd name="T47" fmla="*/ 54 h 58"/>
                    <a:gd name="T48" fmla="*/ 16 w 62"/>
                    <a:gd name="T49" fmla="*/ 52 h 58"/>
                    <a:gd name="T50" fmla="*/ 11 w 62"/>
                    <a:gd name="T51" fmla="*/ 49 h 58"/>
                    <a:gd name="T52" fmla="*/ 9 w 62"/>
                    <a:gd name="T53" fmla="*/ 45 h 58"/>
                    <a:gd name="T54" fmla="*/ 7 w 62"/>
                    <a:gd name="T55" fmla="*/ 42 h 58"/>
                    <a:gd name="T56" fmla="*/ 4 w 62"/>
                    <a:gd name="T57" fmla="*/ 40 h 58"/>
                    <a:gd name="T58" fmla="*/ 2 w 62"/>
                    <a:gd name="T59" fmla="*/ 38 h 58"/>
                    <a:gd name="T60" fmla="*/ 2 w 62"/>
                    <a:gd name="T61" fmla="*/ 33 h 58"/>
                    <a:gd name="T62" fmla="*/ 0 w 62"/>
                    <a:gd name="T63" fmla="*/ 30 h 58"/>
                    <a:gd name="T64" fmla="*/ 0 w 62"/>
                    <a:gd name="T65" fmla="*/ 26 h 58"/>
                    <a:gd name="T66" fmla="*/ 2 w 62"/>
                    <a:gd name="T67" fmla="*/ 21 h 58"/>
                    <a:gd name="T68" fmla="*/ 2 w 62"/>
                    <a:gd name="T69" fmla="*/ 16 h 58"/>
                    <a:gd name="T70" fmla="*/ 7 w 62"/>
                    <a:gd name="T71" fmla="*/ 11 h 58"/>
                    <a:gd name="T72" fmla="*/ 9 w 62"/>
                    <a:gd name="T73" fmla="*/ 7 h 58"/>
                    <a:gd name="T74" fmla="*/ 11 w 62"/>
                    <a:gd name="T75" fmla="*/ 4 h 58"/>
                    <a:gd name="T76" fmla="*/ 16 w 62"/>
                    <a:gd name="T77" fmla="*/ 2 h 58"/>
                    <a:gd name="T78" fmla="*/ 21 w 62"/>
                    <a:gd name="T79" fmla="*/ 2 h 58"/>
                    <a:gd name="T80" fmla="*/ 23 w 62"/>
                    <a:gd name="T81" fmla="*/ 0 h 58"/>
                    <a:gd name="T82" fmla="*/ 28 w 62"/>
                    <a:gd name="T83" fmla="*/ 0 h 58"/>
                    <a:gd name="T84" fmla="*/ 30 w 62"/>
                    <a:gd name="T8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58">
                      <a:moveTo>
                        <a:pt x="30" y="0"/>
                      </a:moveTo>
                      <a:lnTo>
                        <a:pt x="32" y="0"/>
                      </a:lnTo>
                      <a:lnTo>
                        <a:pt x="35" y="0"/>
                      </a:lnTo>
                      <a:lnTo>
                        <a:pt x="37" y="0"/>
                      </a:lnTo>
                      <a:lnTo>
                        <a:pt x="39" y="0"/>
                      </a:lnTo>
                      <a:lnTo>
                        <a:pt x="42" y="2"/>
                      </a:lnTo>
                      <a:lnTo>
                        <a:pt x="44" y="2"/>
                      </a:lnTo>
                      <a:lnTo>
                        <a:pt x="46" y="2"/>
                      </a:lnTo>
                      <a:lnTo>
                        <a:pt x="46" y="4"/>
                      </a:lnTo>
                      <a:lnTo>
                        <a:pt x="49" y="4"/>
                      </a:lnTo>
                      <a:lnTo>
                        <a:pt x="51" y="7"/>
                      </a:lnTo>
                      <a:lnTo>
                        <a:pt x="51" y="9"/>
                      </a:lnTo>
                      <a:lnTo>
                        <a:pt x="53" y="9"/>
                      </a:lnTo>
                      <a:lnTo>
                        <a:pt x="53" y="11"/>
                      </a:lnTo>
                      <a:lnTo>
                        <a:pt x="56" y="11"/>
                      </a:lnTo>
                      <a:lnTo>
                        <a:pt x="56" y="14"/>
                      </a:lnTo>
                      <a:lnTo>
                        <a:pt x="58" y="14"/>
                      </a:lnTo>
                      <a:lnTo>
                        <a:pt x="58" y="16"/>
                      </a:lnTo>
                      <a:lnTo>
                        <a:pt x="61" y="19"/>
                      </a:lnTo>
                      <a:lnTo>
                        <a:pt x="61" y="21"/>
                      </a:lnTo>
                      <a:lnTo>
                        <a:pt x="61" y="23"/>
                      </a:lnTo>
                      <a:lnTo>
                        <a:pt x="61" y="26"/>
                      </a:lnTo>
                      <a:lnTo>
                        <a:pt x="61" y="28"/>
                      </a:lnTo>
                      <a:lnTo>
                        <a:pt x="61" y="30"/>
                      </a:lnTo>
                      <a:lnTo>
                        <a:pt x="61" y="33"/>
                      </a:lnTo>
                      <a:lnTo>
                        <a:pt x="61" y="35"/>
                      </a:lnTo>
                      <a:lnTo>
                        <a:pt x="61" y="38"/>
                      </a:lnTo>
                      <a:lnTo>
                        <a:pt x="58" y="38"/>
                      </a:lnTo>
                      <a:lnTo>
                        <a:pt x="58" y="40"/>
                      </a:lnTo>
                      <a:lnTo>
                        <a:pt x="58" y="42"/>
                      </a:lnTo>
                      <a:lnTo>
                        <a:pt x="56" y="42"/>
                      </a:lnTo>
                      <a:lnTo>
                        <a:pt x="53" y="45"/>
                      </a:lnTo>
                      <a:lnTo>
                        <a:pt x="51" y="47"/>
                      </a:lnTo>
                      <a:lnTo>
                        <a:pt x="51" y="49"/>
                      </a:lnTo>
                      <a:lnTo>
                        <a:pt x="49" y="49"/>
                      </a:lnTo>
                      <a:lnTo>
                        <a:pt x="49" y="52"/>
                      </a:lnTo>
                      <a:lnTo>
                        <a:pt x="46" y="52"/>
                      </a:lnTo>
                      <a:lnTo>
                        <a:pt x="44" y="54"/>
                      </a:lnTo>
                      <a:lnTo>
                        <a:pt x="42" y="54"/>
                      </a:lnTo>
                      <a:lnTo>
                        <a:pt x="39" y="54"/>
                      </a:lnTo>
                      <a:lnTo>
                        <a:pt x="37" y="54"/>
                      </a:lnTo>
                      <a:lnTo>
                        <a:pt x="35" y="57"/>
                      </a:lnTo>
                      <a:lnTo>
                        <a:pt x="32" y="57"/>
                      </a:lnTo>
                      <a:lnTo>
                        <a:pt x="30" y="57"/>
                      </a:lnTo>
                      <a:lnTo>
                        <a:pt x="28" y="57"/>
                      </a:lnTo>
                      <a:lnTo>
                        <a:pt x="25" y="54"/>
                      </a:lnTo>
                      <a:lnTo>
                        <a:pt x="23" y="54"/>
                      </a:lnTo>
                      <a:lnTo>
                        <a:pt x="21" y="54"/>
                      </a:lnTo>
                      <a:lnTo>
                        <a:pt x="18" y="54"/>
                      </a:lnTo>
                      <a:lnTo>
                        <a:pt x="16" y="52"/>
                      </a:lnTo>
                      <a:lnTo>
                        <a:pt x="14" y="52"/>
                      </a:lnTo>
                      <a:lnTo>
                        <a:pt x="11" y="49"/>
                      </a:lnTo>
                      <a:lnTo>
                        <a:pt x="9" y="47"/>
                      </a:lnTo>
                      <a:lnTo>
                        <a:pt x="9" y="45"/>
                      </a:lnTo>
                      <a:lnTo>
                        <a:pt x="7" y="45"/>
                      </a:lnTo>
                      <a:lnTo>
                        <a:pt x="7" y="42"/>
                      </a:lnTo>
                      <a:lnTo>
                        <a:pt x="4" y="42"/>
                      </a:lnTo>
                      <a:lnTo>
                        <a:pt x="4" y="40"/>
                      </a:lnTo>
                      <a:lnTo>
                        <a:pt x="2" y="40"/>
                      </a:lnTo>
                      <a:lnTo>
                        <a:pt x="2" y="38"/>
                      </a:lnTo>
                      <a:lnTo>
                        <a:pt x="2" y="35"/>
                      </a:lnTo>
                      <a:lnTo>
                        <a:pt x="2" y="33"/>
                      </a:lnTo>
                      <a:lnTo>
                        <a:pt x="0" y="33"/>
                      </a:lnTo>
                      <a:lnTo>
                        <a:pt x="0" y="30"/>
                      </a:lnTo>
                      <a:lnTo>
                        <a:pt x="0" y="28"/>
                      </a:lnTo>
                      <a:lnTo>
                        <a:pt x="0" y="26"/>
                      </a:lnTo>
                      <a:lnTo>
                        <a:pt x="0" y="23"/>
                      </a:lnTo>
                      <a:lnTo>
                        <a:pt x="2" y="21"/>
                      </a:lnTo>
                      <a:lnTo>
                        <a:pt x="2" y="19"/>
                      </a:lnTo>
                      <a:lnTo>
                        <a:pt x="2" y="16"/>
                      </a:lnTo>
                      <a:lnTo>
                        <a:pt x="4" y="14"/>
                      </a:lnTo>
                      <a:lnTo>
                        <a:pt x="7" y="11"/>
                      </a:lnTo>
                      <a:lnTo>
                        <a:pt x="9" y="9"/>
                      </a:lnTo>
                      <a:lnTo>
                        <a:pt x="9" y="7"/>
                      </a:lnTo>
                      <a:lnTo>
                        <a:pt x="11" y="7"/>
                      </a:lnTo>
                      <a:lnTo>
                        <a:pt x="11" y="4"/>
                      </a:lnTo>
                      <a:lnTo>
                        <a:pt x="14" y="4"/>
                      </a:lnTo>
                      <a:lnTo>
                        <a:pt x="16" y="2"/>
                      </a:lnTo>
                      <a:lnTo>
                        <a:pt x="18" y="2"/>
                      </a:lnTo>
                      <a:lnTo>
                        <a:pt x="21" y="2"/>
                      </a:lnTo>
                      <a:lnTo>
                        <a:pt x="21" y="0"/>
                      </a:lnTo>
                      <a:lnTo>
                        <a:pt x="23" y="0"/>
                      </a:lnTo>
                      <a:lnTo>
                        <a:pt x="25" y="0"/>
                      </a:lnTo>
                      <a:lnTo>
                        <a:pt x="28" y="0"/>
                      </a:lnTo>
                      <a:lnTo>
                        <a:pt x="30" y="0"/>
                      </a:lnTo>
                      <a:lnTo>
                        <a:pt x="3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Freeform 47">
                  <a:extLst>
                    <a:ext uri="{FF2B5EF4-FFF2-40B4-BE49-F238E27FC236}">
                      <a16:creationId xmlns:a16="http://schemas.microsoft.com/office/drawing/2014/main" id="{54D07E60-4AF3-49EF-B97A-C4416A25D9E6}"/>
                    </a:ext>
                  </a:extLst>
                </p:cNvPr>
                <p:cNvSpPr>
                  <a:spLocks/>
                </p:cNvSpPr>
                <p:nvPr/>
              </p:nvSpPr>
              <p:spPr bwMode="auto">
                <a:xfrm>
                  <a:off x="2149" y="3752"/>
                  <a:ext cx="62" cy="58"/>
                </a:xfrm>
                <a:custGeom>
                  <a:avLst/>
                  <a:gdLst>
                    <a:gd name="T0" fmla="*/ 32 w 62"/>
                    <a:gd name="T1" fmla="*/ 0 h 58"/>
                    <a:gd name="T2" fmla="*/ 37 w 62"/>
                    <a:gd name="T3" fmla="*/ 2 h 58"/>
                    <a:gd name="T4" fmla="*/ 42 w 62"/>
                    <a:gd name="T5" fmla="*/ 2 h 58"/>
                    <a:gd name="T6" fmla="*/ 44 w 62"/>
                    <a:gd name="T7" fmla="*/ 4 h 58"/>
                    <a:gd name="T8" fmla="*/ 49 w 62"/>
                    <a:gd name="T9" fmla="*/ 4 h 58"/>
                    <a:gd name="T10" fmla="*/ 51 w 62"/>
                    <a:gd name="T11" fmla="*/ 7 h 58"/>
                    <a:gd name="T12" fmla="*/ 53 w 62"/>
                    <a:gd name="T13" fmla="*/ 11 h 58"/>
                    <a:gd name="T14" fmla="*/ 58 w 62"/>
                    <a:gd name="T15" fmla="*/ 14 h 58"/>
                    <a:gd name="T16" fmla="*/ 58 w 62"/>
                    <a:gd name="T17" fmla="*/ 19 h 58"/>
                    <a:gd name="T18" fmla="*/ 61 w 62"/>
                    <a:gd name="T19" fmla="*/ 23 h 58"/>
                    <a:gd name="T20" fmla="*/ 61 w 62"/>
                    <a:gd name="T21" fmla="*/ 28 h 58"/>
                    <a:gd name="T22" fmla="*/ 61 w 62"/>
                    <a:gd name="T23" fmla="*/ 33 h 58"/>
                    <a:gd name="T24" fmla="*/ 58 w 62"/>
                    <a:gd name="T25" fmla="*/ 38 h 58"/>
                    <a:gd name="T26" fmla="*/ 58 w 62"/>
                    <a:gd name="T27" fmla="*/ 42 h 58"/>
                    <a:gd name="T28" fmla="*/ 53 w 62"/>
                    <a:gd name="T29" fmla="*/ 45 h 58"/>
                    <a:gd name="T30" fmla="*/ 51 w 62"/>
                    <a:gd name="T31" fmla="*/ 49 h 58"/>
                    <a:gd name="T32" fmla="*/ 46 w 62"/>
                    <a:gd name="T33" fmla="*/ 52 h 58"/>
                    <a:gd name="T34" fmla="*/ 42 w 62"/>
                    <a:gd name="T35" fmla="*/ 54 h 58"/>
                    <a:gd name="T36" fmla="*/ 37 w 62"/>
                    <a:gd name="T37" fmla="*/ 57 h 58"/>
                    <a:gd name="T38" fmla="*/ 32 w 62"/>
                    <a:gd name="T39" fmla="*/ 57 h 58"/>
                    <a:gd name="T40" fmla="*/ 28 w 62"/>
                    <a:gd name="T41" fmla="*/ 57 h 58"/>
                    <a:gd name="T42" fmla="*/ 23 w 62"/>
                    <a:gd name="T43" fmla="*/ 57 h 58"/>
                    <a:gd name="T44" fmla="*/ 18 w 62"/>
                    <a:gd name="T45" fmla="*/ 54 h 58"/>
                    <a:gd name="T46" fmla="*/ 14 w 62"/>
                    <a:gd name="T47" fmla="*/ 52 h 58"/>
                    <a:gd name="T48" fmla="*/ 9 w 62"/>
                    <a:gd name="T49" fmla="*/ 49 h 58"/>
                    <a:gd name="T50" fmla="*/ 7 w 62"/>
                    <a:gd name="T51" fmla="*/ 45 h 58"/>
                    <a:gd name="T52" fmla="*/ 2 w 62"/>
                    <a:gd name="T53" fmla="*/ 42 h 58"/>
                    <a:gd name="T54" fmla="*/ 2 w 62"/>
                    <a:gd name="T55" fmla="*/ 38 h 58"/>
                    <a:gd name="T56" fmla="*/ 0 w 62"/>
                    <a:gd name="T57" fmla="*/ 35 h 58"/>
                    <a:gd name="T58" fmla="*/ 0 w 62"/>
                    <a:gd name="T59" fmla="*/ 30 h 58"/>
                    <a:gd name="T60" fmla="*/ 0 w 62"/>
                    <a:gd name="T61" fmla="*/ 26 h 58"/>
                    <a:gd name="T62" fmla="*/ 2 w 62"/>
                    <a:gd name="T63" fmla="*/ 21 h 58"/>
                    <a:gd name="T64" fmla="*/ 2 w 62"/>
                    <a:gd name="T65" fmla="*/ 16 h 58"/>
                    <a:gd name="T66" fmla="*/ 4 w 62"/>
                    <a:gd name="T67" fmla="*/ 14 h 58"/>
                    <a:gd name="T68" fmla="*/ 9 w 62"/>
                    <a:gd name="T69" fmla="*/ 9 h 58"/>
                    <a:gd name="T70" fmla="*/ 11 w 62"/>
                    <a:gd name="T71" fmla="*/ 7 h 58"/>
                    <a:gd name="T72" fmla="*/ 14 w 62"/>
                    <a:gd name="T73" fmla="*/ 4 h 58"/>
                    <a:gd name="T74" fmla="*/ 16 w 62"/>
                    <a:gd name="T75" fmla="*/ 2 h 58"/>
                    <a:gd name="T76" fmla="*/ 21 w 62"/>
                    <a:gd name="T77" fmla="*/ 2 h 58"/>
                    <a:gd name="T78" fmla="*/ 25 w 62"/>
                    <a:gd name="T79" fmla="*/ 0 h 58"/>
                    <a:gd name="T80" fmla="*/ 30 w 62"/>
                    <a:gd name="T8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58">
                      <a:moveTo>
                        <a:pt x="30" y="0"/>
                      </a:moveTo>
                      <a:lnTo>
                        <a:pt x="32" y="0"/>
                      </a:lnTo>
                      <a:lnTo>
                        <a:pt x="35" y="0"/>
                      </a:lnTo>
                      <a:lnTo>
                        <a:pt x="37" y="2"/>
                      </a:lnTo>
                      <a:lnTo>
                        <a:pt x="39" y="2"/>
                      </a:lnTo>
                      <a:lnTo>
                        <a:pt x="42" y="2"/>
                      </a:lnTo>
                      <a:lnTo>
                        <a:pt x="44" y="2"/>
                      </a:lnTo>
                      <a:lnTo>
                        <a:pt x="44" y="4"/>
                      </a:lnTo>
                      <a:lnTo>
                        <a:pt x="46" y="4"/>
                      </a:lnTo>
                      <a:lnTo>
                        <a:pt x="49" y="4"/>
                      </a:lnTo>
                      <a:lnTo>
                        <a:pt x="49" y="7"/>
                      </a:lnTo>
                      <a:lnTo>
                        <a:pt x="51" y="7"/>
                      </a:lnTo>
                      <a:lnTo>
                        <a:pt x="51" y="9"/>
                      </a:lnTo>
                      <a:lnTo>
                        <a:pt x="53" y="11"/>
                      </a:lnTo>
                      <a:lnTo>
                        <a:pt x="56" y="14"/>
                      </a:lnTo>
                      <a:lnTo>
                        <a:pt x="58" y="14"/>
                      </a:lnTo>
                      <a:lnTo>
                        <a:pt x="58" y="16"/>
                      </a:lnTo>
                      <a:lnTo>
                        <a:pt x="58" y="19"/>
                      </a:lnTo>
                      <a:lnTo>
                        <a:pt x="61" y="21"/>
                      </a:lnTo>
                      <a:lnTo>
                        <a:pt x="61" y="23"/>
                      </a:lnTo>
                      <a:lnTo>
                        <a:pt x="61" y="26"/>
                      </a:lnTo>
                      <a:lnTo>
                        <a:pt x="61" y="28"/>
                      </a:lnTo>
                      <a:lnTo>
                        <a:pt x="61" y="30"/>
                      </a:lnTo>
                      <a:lnTo>
                        <a:pt x="61" y="33"/>
                      </a:lnTo>
                      <a:lnTo>
                        <a:pt x="61" y="35"/>
                      </a:lnTo>
                      <a:lnTo>
                        <a:pt x="58" y="38"/>
                      </a:lnTo>
                      <a:lnTo>
                        <a:pt x="58" y="40"/>
                      </a:lnTo>
                      <a:lnTo>
                        <a:pt x="58" y="42"/>
                      </a:lnTo>
                      <a:lnTo>
                        <a:pt x="56" y="42"/>
                      </a:lnTo>
                      <a:lnTo>
                        <a:pt x="53" y="45"/>
                      </a:lnTo>
                      <a:lnTo>
                        <a:pt x="51" y="47"/>
                      </a:lnTo>
                      <a:lnTo>
                        <a:pt x="51" y="49"/>
                      </a:lnTo>
                      <a:lnTo>
                        <a:pt x="49" y="52"/>
                      </a:lnTo>
                      <a:lnTo>
                        <a:pt x="46" y="52"/>
                      </a:lnTo>
                      <a:lnTo>
                        <a:pt x="44" y="54"/>
                      </a:lnTo>
                      <a:lnTo>
                        <a:pt x="42" y="54"/>
                      </a:lnTo>
                      <a:lnTo>
                        <a:pt x="39" y="57"/>
                      </a:lnTo>
                      <a:lnTo>
                        <a:pt x="37" y="57"/>
                      </a:lnTo>
                      <a:lnTo>
                        <a:pt x="35" y="57"/>
                      </a:lnTo>
                      <a:lnTo>
                        <a:pt x="32" y="57"/>
                      </a:lnTo>
                      <a:lnTo>
                        <a:pt x="30" y="57"/>
                      </a:lnTo>
                      <a:lnTo>
                        <a:pt x="28" y="57"/>
                      </a:lnTo>
                      <a:lnTo>
                        <a:pt x="25" y="57"/>
                      </a:lnTo>
                      <a:lnTo>
                        <a:pt x="23" y="57"/>
                      </a:lnTo>
                      <a:lnTo>
                        <a:pt x="21" y="57"/>
                      </a:lnTo>
                      <a:lnTo>
                        <a:pt x="18" y="54"/>
                      </a:lnTo>
                      <a:lnTo>
                        <a:pt x="16" y="54"/>
                      </a:lnTo>
                      <a:lnTo>
                        <a:pt x="14" y="52"/>
                      </a:lnTo>
                      <a:lnTo>
                        <a:pt x="11" y="52"/>
                      </a:lnTo>
                      <a:lnTo>
                        <a:pt x="9" y="49"/>
                      </a:lnTo>
                      <a:lnTo>
                        <a:pt x="9" y="47"/>
                      </a:lnTo>
                      <a:lnTo>
                        <a:pt x="7" y="45"/>
                      </a:lnTo>
                      <a:lnTo>
                        <a:pt x="4" y="42"/>
                      </a:lnTo>
                      <a:lnTo>
                        <a:pt x="2" y="42"/>
                      </a:lnTo>
                      <a:lnTo>
                        <a:pt x="2" y="40"/>
                      </a:lnTo>
                      <a:lnTo>
                        <a:pt x="2" y="38"/>
                      </a:lnTo>
                      <a:lnTo>
                        <a:pt x="2" y="35"/>
                      </a:lnTo>
                      <a:lnTo>
                        <a:pt x="0" y="35"/>
                      </a:lnTo>
                      <a:lnTo>
                        <a:pt x="0" y="33"/>
                      </a:lnTo>
                      <a:lnTo>
                        <a:pt x="0" y="30"/>
                      </a:lnTo>
                      <a:lnTo>
                        <a:pt x="0" y="28"/>
                      </a:lnTo>
                      <a:lnTo>
                        <a:pt x="0" y="26"/>
                      </a:lnTo>
                      <a:lnTo>
                        <a:pt x="0" y="23"/>
                      </a:lnTo>
                      <a:lnTo>
                        <a:pt x="2" y="21"/>
                      </a:lnTo>
                      <a:lnTo>
                        <a:pt x="2" y="19"/>
                      </a:lnTo>
                      <a:lnTo>
                        <a:pt x="2" y="16"/>
                      </a:lnTo>
                      <a:lnTo>
                        <a:pt x="2" y="14"/>
                      </a:lnTo>
                      <a:lnTo>
                        <a:pt x="4" y="14"/>
                      </a:lnTo>
                      <a:lnTo>
                        <a:pt x="7" y="11"/>
                      </a:lnTo>
                      <a:lnTo>
                        <a:pt x="9" y="9"/>
                      </a:lnTo>
                      <a:lnTo>
                        <a:pt x="9" y="7"/>
                      </a:lnTo>
                      <a:lnTo>
                        <a:pt x="11" y="7"/>
                      </a:lnTo>
                      <a:lnTo>
                        <a:pt x="11" y="4"/>
                      </a:lnTo>
                      <a:lnTo>
                        <a:pt x="14" y="4"/>
                      </a:lnTo>
                      <a:lnTo>
                        <a:pt x="16" y="4"/>
                      </a:lnTo>
                      <a:lnTo>
                        <a:pt x="16" y="2"/>
                      </a:lnTo>
                      <a:lnTo>
                        <a:pt x="18" y="2"/>
                      </a:lnTo>
                      <a:lnTo>
                        <a:pt x="21" y="2"/>
                      </a:lnTo>
                      <a:lnTo>
                        <a:pt x="23" y="2"/>
                      </a:lnTo>
                      <a:lnTo>
                        <a:pt x="25" y="0"/>
                      </a:lnTo>
                      <a:lnTo>
                        <a:pt x="28" y="0"/>
                      </a:lnTo>
                      <a:lnTo>
                        <a:pt x="30" y="0"/>
                      </a:lnTo>
                      <a:lnTo>
                        <a:pt x="3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Freeform 48">
                  <a:extLst>
                    <a:ext uri="{FF2B5EF4-FFF2-40B4-BE49-F238E27FC236}">
                      <a16:creationId xmlns:a16="http://schemas.microsoft.com/office/drawing/2014/main" id="{3511D5B2-5853-4A12-B9A4-73D62958FA8B}"/>
                    </a:ext>
                  </a:extLst>
                </p:cNvPr>
                <p:cNvSpPr>
                  <a:spLocks/>
                </p:cNvSpPr>
                <p:nvPr/>
              </p:nvSpPr>
              <p:spPr bwMode="auto">
                <a:xfrm>
                  <a:off x="2172" y="3720"/>
                  <a:ext cx="62" cy="58"/>
                </a:xfrm>
                <a:custGeom>
                  <a:avLst/>
                  <a:gdLst>
                    <a:gd name="T0" fmla="*/ 0 w 62"/>
                    <a:gd name="T1" fmla="*/ 0 h 58"/>
                    <a:gd name="T2" fmla="*/ 61 w 62"/>
                    <a:gd name="T3" fmla="*/ 0 h 58"/>
                    <a:gd name="T4" fmla="*/ 61 w 62"/>
                    <a:gd name="T5" fmla="*/ 57 h 58"/>
                    <a:gd name="T6" fmla="*/ 0 w 62"/>
                    <a:gd name="T7" fmla="*/ 57 h 58"/>
                    <a:gd name="T8" fmla="*/ 0 w 62"/>
                    <a:gd name="T9" fmla="*/ 0 h 58"/>
                  </a:gdLst>
                  <a:ahLst/>
                  <a:cxnLst>
                    <a:cxn ang="0">
                      <a:pos x="T0" y="T1"/>
                    </a:cxn>
                    <a:cxn ang="0">
                      <a:pos x="T2" y="T3"/>
                    </a:cxn>
                    <a:cxn ang="0">
                      <a:pos x="T4" y="T5"/>
                    </a:cxn>
                    <a:cxn ang="0">
                      <a:pos x="T6" y="T7"/>
                    </a:cxn>
                    <a:cxn ang="0">
                      <a:pos x="T8" y="T9"/>
                    </a:cxn>
                  </a:cxnLst>
                  <a:rect l="0" t="0" r="r" b="b"/>
                  <a:pathLst>
                    <a:path w="62" h="58">
                      <a:moveTo>
                        <a:pt x="0" y="0"/>
                      </a:moveTo>
                      <a:lnTo>
                        <a:pt x="61" y="0"/>
                      </a:lnTo>
                      <a:lnTo>
                        <a:pt x="61" y="57"/>
                      </a:lnTo>
                      <a:lnTo>
                        <a:pt x="0" y="57"/>
                      </a:lnTo>
                      <a:lnTo>
                        <a:pt x="0" y="0"/>
                      </a:lnTo>
                    </a:path>
                  </a:pathLst>
                </a:custGeom>
                <a:solidFill>
                  <a:srgbClr val="FAFD00"/>
                </a:solidFill>
                <a:ln w="12700" cap="rnd" cmpd="sng">
                  <a:solidFill>
                    <a:srgbClr val="5F5F5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49">
                  <a:extLst>
                    <a:ext uri="{FF2B5EF4-FFF2-40B4-BE49-F238E27FC236}">
                      <a16:creationId xmlns:a16="http://schemas.microsoft.com/office/drawing/2014/main" id="{40599FD4-76F2-4FED-B8EF-49A71CC32160}"/>
                    </a:ext>
                  </a:extLst>
                </p:cNvPr>
                <p:cNvSpPr>
                  <a:spLocks noChangeShapeType="1"/>
                </p:cNvSpPr>
                <p:nvPr/>
              </p:nvSpPr>
              <p:spPr bwMode="auto">
                <a:xfrm flipV="1">
                  <a:off x="2475" y="3703"/>
                  <a:ext cx="15" cy="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50">
                  <a:extLst>
                    <a:ext uri="{FF2B5EF4-FFF2-40B4-BE49-F238E27FC236}">
                      <a16:creationId xmlns:a16="http://schemas.microsoft.com/office/drawing/2014/main" id="{24455BCD-96BF-4B15-87A7-A04141AE2660}"/>
                    </a:ext>
                  </a:extLst>
                </p:cNvPr>
                <p:cNvSpPr>
                  <a:spLocks noChangeShapeType="1"/>
                </p:cNvSpPr>
                <p:nvPr/>
              </p:nvSpPr>
              <p:spPr bwMode="auto">
                <a:xfrm flipV="1">
                  <a:off x="2126" y="3703"/>
                  <a:ext cx="16" cy="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51">
                  <a:extLst>
                    <a:ext uri="{FF2B5EF4-FFF2-40B4-BE49-F238E27FC236}">
                      <a16:creationId xmlns:a16="http://schemas.microsoft.com/office/drawing/2014/main" id="{9693BD9F-7DFE-4A92-ABFE-8A7B14A93005}"/>
                    </a:ext>
                  </a:extLst>
                </p:cNvPr>
                <p:cNvSpPr>
                  <a:spLocks noChangeShapeType="1"/>
                </p:cNvSpPr>
                <p:nvPr/>
              </p:nvSpPr>
              <p:spPr bwMode="auto">
                <a:xfrm flipV="1">
                  <a:off x="2475" y="3805"/>
                  <a:ext cx="15" cy="1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52">
                  <a:extLst>
                    <a:ext uri="{FF2B5EF4-FFF2-40B4-BE49-F238E27FC236}">
                      <a16:creationId xmlns:a16="http://schemas.microsoft.com/office/drawing/2014/main" id="{46C4F620-40A9-4A47-81A4-64D5DE65F302}"/>
                    </a:ext>
                  </a:extLst>
                </p:cNvPr>
                <p:cNvSpPr>
                  <a:spLocks noChangeArrowheads="1"/>
                </p:cNvSpPr>
                <p:nvPr/>
              </p:nvSpPr>
              <p:spPr bwMode="auto">
                <a:xfrm>
                  <a:off x="2161" y="3625"/>
                  <a:ext cx="428" cy="74"/>
                </a:xfrm>
                <a:prstGeom prst="parallelogram">
                  <a:avLst>
                    <a:gd name="adj" fmla="val 144568"/>
                  </a:avLst>
                </a:prstGeom>
                <a:solidFill>
                  <a:srgbClr val="EAEC5E"/>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Freeform 53">
                  <a:extLst>
                    <a:ext uri="{FF2B5EF4-FFF2-40B4-BE49-F238E27FC236}">
                      <a16:creationId xmlns:a16="http://schemas.microsoft.com/office/drawing/2014/main" id="{0C587B2F-05D9-4B5B-AC42-FC9772DFC6EA}"/>
                    </a:ext>
                  </a:extLst>
                </p:cNvPr>
                <p:cNvSpPr>
                  <a:spLocks/>
                </p:cNvSpPr>
                <p:nvPr/>
              </p:nvSpPr>
              <p:spPr bwMode="auto">
                <a:xfrm>
                  <a:off x="2475" y="3621"/>
                  <a:ext cx="119" cy="185"/>
                </a:xfrm>
                <a:custGeom>
                  <a:avLst/>
                  <a:gdLst>
                    <a:gd name="T0" fmla="*/ 0 w 119"/>
                    <a:gd name="T1" fmla="*/ 184 h 185"/>
                    <a:gd name="T2" fmla="*/ 118 w 119"/>
                    <a:gd name="T3" fmla="*/ 82 h 185"/>
                    <a:gd name="T4" fmla="*/ 115 w 119"/>
                    <a:gd name="T5" fmla="*/ 0 h 185"/>
                    <a:gd name="T6" fmla="*/ 6 w 119"/>
                    <a:gd name="T7" fmla="*/ 87 h 185"/>
                  </a:gdLst>
                  <a:ahLst/>
                  <a:cxnLst>
                    <a:cxn ang="0">
                      <a:pos x="T0" y="T1"/>
                    </a:cxn>
                    <a:cxn ang="0">
                      <a:pos x="T2" y="T3"/>
                    </a:cxn>
                    <a:cxn ang="0">
                      <a:pos x="T4" y="T5"/>
                    </a:cxn>
                    <a:cxn ang="0">
                      <a:pos x="T6" y="T7"/>
                    </a:cxn>
                  </a:cxnLst>
                  <a:rect l="0" t="0" r="r" b="b"/>
                  <a:pathLst>
                    <a:path w="119" h="185">
                      <a:moveTo>
                        <a:pt x="0" y="184"/>
                      </a:moveTo>
                      <a:lnTo>
                        <a:pt x="118" y="82"/>
                      </a:lnTo>
                      <a:lnTo>
                        <a:pt x="115" y="0"/>
                      </a:lnTo>
                      <a:lnTo>
                        <a:pt x="6" y="87"/>
                      </a:lnTo>
                    </a:path>
                  </a:pathLst>
                </a:custGeom>
                <a:solidFill>
                  <a:srgbClr val="FAFD00"/>
                </a:solidFill>
                <a:ln w="12700" cap="rnd" cmpd="sng">
                  <a:solidFill>
                    <a:srgbClr val="5F5F5F"/>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54">
                  <a:extLst>
                    <a:ext uri="{FF2B5EF4-FFF2-40B4-BE49-F238E27FC236}">
                      <a16:creationId xmlns:a16="http://schemas.microsoft.com/office/drawing/2014/main" id="{8033DCB0-E5ED-4FAE-91C6-57FC1947F832}"/>
                    </a:ext>
                  </a:extLst>
                </p:cNvPr>
                <p:cNvSpPr>
                  <a:spLocks noChangeShapeType="1"/>
                </p:cNvSpPr>
                <p:nvPr/>
              </p:nvSpPr>
              <p:spPr bwMode="auto">
                <a:xfrm>
                  <a:off x="2483" y="3710"/>
                  <a:ext cx="0"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 name="Freeform 55">
                <a:extLst>
                  <a:ext uri="{FF2B5EF4-FFF2-40B4-BE49-F238E27FC236}">
                    <a16:creationId xmlns:a16="http://schemas.microsoft.com/office/drawing/2014/main" id="{E96B2E04-A785-41D2-A52A-58FDFFCC43D8}"/>
                  </a:ext>
                </a:extLst>
              </p:cNvPr>
              <p:cNvSpPr>
                <a:spLocks/>
              </p:cNvSpPr>
              <p:nvPr/>
            </p:nvSpPr>
            <p:spPr bwMode="auto">
              <a:xfrm>
                <a:off x="2589" y="3107"/>
                <a:ext cx="418" cy="551"/>
              </a:xfrm>
              <a:custGeom>
                <a:avLst/>
                <a:gdLst>
                  <a:gd name="T0" fmla="*/ 417 w 418"/>
                  <a:gd name="T1" fmla="*/ 0 h 551"/>
                  <a:gd name="T2" fmla="*/ 304 w 418"/>
                  <a:gd name="T3" fmla="*/ 85 h 551"/>
                  <a:gd name="T4" fmla="*/ 251 w 418"/>
                  <a:gd name="T5" fmla="*/ 197 h 551"/>
                  <a:gd name="T6" fmla="*/ 242 w 418"/>
                  <a:gd name="T7" fmla="*/ 292 h 551"/>
                  <a:gd name="T8" fmla="*/ 242 w 418"/>
                  <a:gd name="T9" fmla="*/ 378 h 551"/>
                  <a:gd name="T10" fmla="*/ 225 w 418"/>
                  <a:gd name="T11" fmla="*/ 455 h 551"/>
                  <a:gd name="T12" fmla="*/ 173 w 418"/>
                  <a:gd name="T13" fmla="*/ 489 h 551"/>
                  <a:gd name="T14" fmla="*/ 104 w 418"/>
                  <a:gd name="T15" fmla="*/ 506 h 551"/>
                  <a:gd name="T16" fmla="*/ 25 w 418"/>
                  <a:gd name="T17" fmla="*/ 541 h 551"/>
                  <a:gd name="T18" fmla="*/ 0 w 418"/>
                  <a:gd name="T19" fmla="*/ 55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51">
                    <a:moveTo>
                      <a:pt x="417" y="0"/>
                    </a:moveTo>
                    <a:lnTo>
                      <a:pt x="304" y="85"/>
                    </a:lnTo>
                    <a:lnTo>
                      <a:pt x="251" y="197"/>
                    </a:lnTo>
                    <a:lnTo>
                      <a:pt x="242" y="292"/>
                    </a:lnTo>
                    <a:lnTo>
                      <a:pt x="242" y="378"/>
                    </a:lnTo>
                    <a:lnTo>
                      <a:pt x="225" y="455"/>
                    </a:lnTo>
                    <a:lnTo>
                      <a:pt x="173" y="489"/>
                    </a:lnTo>
                    <a:lnTo>
                      <a:pt x="104" y="506"/>
                    </a:lnTo>
                    <a:lnTo>
                      <a:pt x="25" y="541"/>
                    </a:lnTo>
                    <a:lnTo>
                      <a:pt x="0" y="550"/>
                    </a:lnTo>
                  </a:path>
                </a:pathLst>
              </a:custGeom>
              <a:noFill/>
              <a:ln w="254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Group 56">
              <a:extLst>
                <a:ext uri="{FF2B5EF4-FFF2-40B4-BE49-F238E27FC236}">
                  <a16:creationId xmlns:a16="http://schemas.microsoft.com/office/drawing/2014/main" id="{BE696D8D-74B6-4D37-A59A-1DA3348E9076}"/>
                </a:ext>
              </a:extLst>
            </p:cNvPr>
            <p:cNvGrpSpPr>
              <a:grpSpLocks/>
            </p:cNvGrpSpPr>
            <p:nvPr/>
          </p:nvGrpSpPr>
          <p:grpSpPr bwMode="auto">
            <a:xfrm>
              <a:off x="1008" y="1974"/>
              <a:ext cx="695" cy="423"/>
              <a:chOff x="1008" y="1974"/>
              <a:chExt cx="695" cy="423"/>
            </a:xfrm>
          </p:grpSpPr>
          <p:sp>
            <p:nvSpPr>
              <p:cNvPr id="39" name="Freeform 57">
                <a:extLst>
                  <a:ext uri="{FF2B5EF4-FFF2-40B4-BE49-F238E27FC236}">
                    <a16:creationId xmlns:a16="http://schemas.microsoft.com/office/drawing/2014/main" id="{B90C00A7-C171-4930-8C0B-31A513D41F03}"/>
                  </a:ext>
                </a:extLst>
              </p:cNvPr>
              <p:cNvSpPr>
                <a:spLocks/>
              </p:cNvSpPr>
              <p:nvPr/>
            </p:nvSpPr>
            <p:spPr bwMode="auto">
              <a:xfrm>
                <a:off x="1251" y="2120"/>
                <a:ext cx="232" cy="242"/>
              </a:xfrm>
              <a:custGeom>
                <a:avLst/>
                <a:gdLst>
                  <a:gd name="T0" fmla="*/ 38 w 232"/>
                  <a:gd name="T1" fmla="*/ 4 h 242"/>
                  <a:gd name="T2" fmla="*/ 33 w 232"/>
                  <a:gd name="T3" fmla="*/ 4 h 242"/>
                  <a:gd name="T4" fmla="*/ 28 w 232"/>
                  <a:gd name="T5" fmla="*/ 8 h 242"/>
                  <a:gd name="T6" fmla="*/ 19 w 232"/>
                  <a:gd name="T7" fmla="*/ 13 h 242"/>
                  <a:gd name="T8" fmla="*/ 14 w 232"/>
                  <a:gd name="T9" fmla="*/ 13 h 242"/>
                  <a:gd name="T10" fmla="*/ 9 w 232"/>
                  <a:gd name="T11" fmla="*/ 17 h 242"/>
                  <a:gd name="T12" fmla="*/ 9 w 232"/>
                  <a:gd name="T13" fmla="*/ 26 h 242"/>
                  <a:gd name="T14" fmla="*/ 4 w 232"/>
                  <a:gd name="T15" fmla="*/ 35 h 242"/>
                  <a:gd name="T16" fmla="*/ 0 w 232"/>
                  <a:gd name="T17" fmla="*/ 40 h 242"/>
                  <a:gd name="T18" fmla="*/ 4 w 232"/>
                  <a:gd name="T19" fmla="*/ 44 h 242"/>
                  <a:gd name="T20" fmla="*/ 0 w 232"/>
                  <a:gd name="T21" fmla="*/ 49 h 242"/>
                  <a:gd name="T22" fmla="*/ 19 w 232"/>
                  <a:gd name="T23" fmla="*/ 200 h 242"/>
                  <a:gd name="T24" fmla="*/ 19 w 232"/>
                  <a:gd name="T25" fmla="*/ 205 h 242"/>
                  <a:gd name="T26" fmla="*/ 19 w 232"/>
                  <a:gd name="T27" fmla="*/ 209 h 242"/>
                  <a:gd name="T28" fmla="*/ 24 w 232"/>
                  <a:gd name="T29" fmla="*/ 218 h 242"/>
                  <a:gd name="T30" fmla="*/ 28 w 232"/>
                  <a:gd name="T31" fmla="*/ 218 h 242"/>
                  <a:gd name="T32" fmla="*/ 28 w 232"/>
                  <a:gd name="T33" fmla="*/ 227 h 242"/>
                  <a:gd name="T34" fmla="*/ 38 w 232"/>
                  <a:gd name="T35" fmla="*/ 232 h 242"/>
                  <a:gd name="T36" fmla="*/ 43 w 232"/>
                  <a:gd name="T37" fmla="*/ 236 h 242"/>
                  <a:gd name="T38" fmla="*/ 48 w 232"/>
                  <a:gd name="T39" fmla="*/ 241 h 242"/>
                  <a:gd name="T40" fmla="*/ 57 w 232"/>
                  <a:gd name="T41" fmla="*/ 241 h 242"/>
                  <a:gd name="T42" fmla="*/ 62 w 232"/>
                  <a:gd name="T43" fmla="*/ 241 h 242"/>
                  <a:gd name="T44" fmla="*/ 192 w 232"/>
                  <a:gd name="T45" fmla="*/ 236 h 242"/>
                  <a:gd name="T46" fmla="*/ 197 w 232"/>
                  <a:gd name="T47" fmla="*/ 232 h 242"/>
                  <a:gd name="T48" fmla="*/ 206 w 232"/>
                  <a:gd name="T49" fmla="*/ 232 h 242"/>
                  <a:gd name="T50" fmla="*/ 206 w 232"/>
                  <a:gd name="T51" fmla="*/ 227 h 242"/>
                  <a:gd name="T52" fmla="*/ 216 w 232"/>
                  <a:gd name="T53" fmla="*/ 223 h 242"/>
                  <a:gd name="T54" fmla="*/ 221 w 232"/>
                  <a:gd name="T55" fmla="*/ 218 h 242"/>
                  <a:gd name="T56" fmla="*/ 221 w 232"/>
                  <a:gd name="T57" fmla="*/ 214 h 242"/>
                  <a:gd name="T58" fmla="*/ 226 w 232"/>
                  <a:gd name="T59" fmla="*/ 209 h 242"/>
                  <a:gd name="T60" fmla="*/ 226 w 232"/>
                  <a:gd name="T61" fmla="*/ 200 h 242"/>
                  <a:gd name="T62" fmla="*/ 231 w 232"/>
                  <a:gd name="T63" fmla="*/ 196 h 242"/>
                  <a:gd name="T64" fmla="*/ 231 w 232"/>
                  <a:gd name="T65" fmla="*/ 187 h 242"/>
                  <a:gd name="T66" fmla="*/ 216 w 232"/>
                  <a:gd name="T67" fmla="*/ 44 h 242"/>
                  <a:gd name="T68" fmla="*/ 216 w 232"/>
                  <a:gd name="T69" fmla="*/ 35 h 242"/>
                  <a:gd name="T70" fmla="*/ 211 w 232"/>
                  <a:gd name="T71" fmla="*/ 31 h 242"/>
                  <a:gd name="T72" fmla="*/ 206 w 232"/>
                  <a:gd name="T73" fmla="*/ 22 h 242"/>
                  <a:gd name="T74" fmla="*/ 202 w 232"/>
                  <a:gd name="T75" fmla="*/ 17 h 242"/>
                  <a:gd name="T76" fmla="*/ 197 w 232"/>
                  <a:gd name="T77" fmla="*/ 13 h 242"/>
                  <a:gd name="T78" fmla="*/ 192 w 232"/>
                  <a:gd name="T79" fmla="*/ 8 h 242"/>
                  <a:gd name="T80" fmla="*/ 187 w 232"/>
                  <a:gd name="T81" fmla="*/ 4 h 242"/>
                  <a:gd name="T82" fmla="*/ 182 w 232"/>
                  <a:gd name="T83" fmla="*/ 4 h 242"/>
                  <a:gd name="T84" fmla="*/ 173 w 232"/>
                  <a:gd name="T85" fmla="*/ 4 h 242"/>
                  <a:gd name="T86" fmla="*/ 168 w 232"/>
                  <a:gd name="T8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242">
                    <a:moveTo>
                      <a:pt x="168" y="0"/>
                    </a:moveTo>
                    <a:lnTo>
                      <a:pt x="38" y="4"/>
                    </a:lnTo>
                    <a:lnTo>
                      <a:pt x="38" y="4"/>
                    </a:lnTo>
                    <a:lnTo>
                      <a:pt x="38" y="4"/>
                    </a:lnTo>
                    <a:lnTo>
                      <a:pt x="33" y="8"/>
                    </a:lnTo>
                    <a:lnTo>
                      <a:pt x="33" y="4"/>
                    </a:lnTo>
                    <a:lnTo>
                      <a:pt x="28" y="4"/>
                    </a:lnTo>
                    <a:lnTo>
                      <a:pt x="28" y="8"/>
                    </a:lnTo>
                    <a:lnTo>
                      <a:pt x="28" y="8"/>
                    </a:lnTo>
                    <a:lnTo>
                      <a:pt x="24" y="8"/>
                    </a:lnTo>
                    <a:lnTo>
                      <a:pt x="24" y="8"/>
                    </a:lnTo>
                    <a:lnTo>
                      <a:pt x="19" y="13"/>
                    </a:lnTo>
                    <a:lnTo>
                      <a:pt x="19" y="13"/>
                    </a:lnTo>
                    <a:lnTo>
                      <a:pt x="14" y="13"/>
                    </a:lnTo>
                    <a:lnTo>
                      <a:pt x="14" y="13"/>
                    </a:lnTo>
                    <a:lnTo>
                      <a:pt x="14" y="17"/>
                    </a:lnTo>
                    <a:lnTo>
                      <a:pt x="9" y="17"/>
                    </a:lnTo>
                    <a:lnTo>
                      <a:pt x="9" y="17"/>
                    </a:lnTo>
                    <a:lnTo>
                      <a:pt x="9" y="22"/>
                    </a:lnTo>
                    <a:lnTo>
                      <a:pt x="9" y="26"/>
                    </a:lnTo>
                    <a:lnTo>
                      <a:pt x="9" y="26"/>
                    </a:lnTo>
                    <a:lnTo>
                      <a:pt x="4" y="31"/>
                    </a:lnTo>
                    <a:lnTo>
                      <a:pt x="4" y="31"/>
                    </a:lnTo>
                    <a:lnTo>
                      <a:pt x="4" y="35"/>
                    </a:lnTo>
                    <a:lnTo>
                      <a:pt x="4" y="35"/>
                    </a:lnTo>
                    <a:lnTo>
                      <a:pt x="4" y="35"/>
                    </a:lnTo>
                    <a:lnTo>
                      <a:pt x="0" y="40"/>
                    </a:lnTo>
                    <a:lnTo>
                      <a:pt x="4" y="40"/>
                    </a:lnTo>
                    <a:lnTo>
                      <a:pt x="0" y="44"/>
                    </a:lnTo>
                    <a:lnTo>
                      <a:pt x="4" y="44"/>
                    </a:lnTo>
                    <a:lnTo>
                      <a:pt x="0" y="49"/>
                    </a:lnTo>
                    <a:lnTo>
                      <a:pt x="0" y="49"/>
                    </a:lnTo>
                    <a:lnTo>
                      <a:pt x="0" y="49"/>
                    </a:lnTo>
                    <a:lnTo>
                      <a:pt x="0" y="58"/>
                    </a:lnTo>
                    <a:lnTo>
                      <a:pt x="14" y="196"/>
                    </a:lnTo>
                    <a:lnTo>
                      <a:pt x="19" y="200"/>
                    </a:lnTo>
                    <a:lnTo>
                      <a:pt x="19" y="196"/>
                    </a:lnTo>
                    <a:lnTo>
                      <a:pt x="19" y="200"/>
                    </a:lnTo>
                    <a:lnTo>
                      <a:pt x="19" y="205"/>
                    </a:lnTo>
                    <a:lnTo>
                      <a:pt x="19" y="205"/>
                    </a:lnTo>
                    <a:lnTo>
                      <a:pt x="19" y="205"/>
                    </a:lnTo>
                    <a:lnTo>
                      <a:pt x="19" y="209"/>
                    </a:lnTo>
                    <a:lnTo>
                      <a:pt x="24" y="214"/>
                    </a:lnTo>
                    <a:lnTo>
                      <a:pt x="24" y="214"/>
                    </a:lnTo>
                    <a:lnTo>
                      <a:pt x="24" y="218"/>
                    </a:lnTo>
                    <a:lnTo>
                      <a:pt x="24" y="218"/>
                    </a:lnTo>
                    <a:lnTo>
                      <a:pt x="24" y="223"/>
                    </a:lnTo>
                    <a:lnTo>
                      <a:pt x="28" y="218"/>
                    </a:lnTo>
                    <a:lnTo>
                      <a:pt x="28" y="223"/>
                    </a:lnTo>
                    <a:lnTo>
                      <a:pt x="28" y="223"/>
                    </a:lnTo>
                    <a:lnTo>
                      <a:pt x="28" y="227"/>
                    </a:lnTo>
                    <a:lnTo>
                      <a:pt x="33" y="232"/>
                    </a:lnTo>
                    <a:lnTo>
                      <a:pt x="33" y="232"/>
                    </a:lnTo>
                    <a:lnTo>
                      <a:pt x="38" y="232"/>
                    </a:lnTo>
                    <a:lnTo>
                      <a:pt x="38" y="232"/>
                    </a:lnTo>
                    <a:lnTo>
                      <a:pt x="38" y="236"/>
                    </a:lnTo>
                    <a:lnTo>
                      <a:pt x="43" y="236"/>
                    </a:lnTo>
                    <a:lnTo>
                      <a:pt x="43" y="236"/>
                    </a:lnTo>
                    <a:lnTo>
                      <a:pt x="48" y="241"/>
                    </a:lnTo>
                    <a:lnTo>
                      <a:pt x="48" y="241"/>
                    </a:lnTo>
                    <a:lnTo>
                      <a:pt x="52" y="241"/>
                    </a:lnTo>
                    <a:lnTo>
                      <a:pt x="52" y="241"/>
                    </a:lnTo>
                    <a:lnTo>
                      <a:pt x="57" y="241"/>
                    </a:lnTo>
                    <a:lnTo>
                      <a:pt x="57" y="241"/>
                    </a:lnTo>
                    <a:lnTo>
                      <a:pt x="57" y="241"/>
                    </a:lnTo>
                    <a:lnTo>
                      <a:pt x="62" y="241"/>
                    </a:lnTo>
                    <a:lnTo>
                      <a:pt x="62" y="241"/>
                    </a:lnTo>
                    <a:lnTo>
                      <a:pt x="187" y="236"/>
                    </a:lnTo>
                    <a:lnTo>
                      <a:pt x="192" y="236"/>
                    </a:lnTo>
                    <a:lnTo>
                      <a:pt x="192" y="236"/>
                    </a:lnTo>
                    <a:lnTo>
                      <a:pt x="197" y="232"/>
                    </a:lnTo>
                    <a:lnTo>
                      <a:pt x="197" y="232"/>
                    </a:lnTo>
                    <a:lnTo>
                      <a:pt x="202" y="232"/>
                    </a:lnTo>
                    <a:lnTo>
                      <a:pt x="202" y="232"/>
                    </a:lnTo>
                    <a:lnTo>
                      <a:pt x="206" y="232"/>
                    </a:lnTo>
                    <a:lnTo>
                      <a:pt x="206" y="232"/>
                    </a:lnTo>
                    <a:lnTo>
                      <a:pt x="206" y="232"/>
                    </a:lnTo>
                    <a:lnTo>
                      <a:pt x="206" y="227"/>
                    </a:lnTo>
                    <a:lnTo>
                      <a:pt x="211" y="227"/>
                    </a:lnTo>
                    <a:lnTo>
                      <a:pt x="216" y="227"/>
                    </a:lnTo>
                    <a:lnTo>
                      <a:pt x="216" y="223"/>
                    </a:lnTo>
                    <a:lnTo>
                      <a:pt x="216" y="223"/>
                    </a:lnTo>
                    <a:lnTo>
                      <a:pt x="221" y="223"/>
                    </a:lnTo>
                    <a:lnTo>
                      <a:pt x="221" y="218"/>
                    </a:lnTo>
                    <a:lnTo>
                      <a:pt x="221" y="223"/>
                    </a:lnTo>
                    <a:lnTo>
                      <a:pt x="221" y="218"/>
                    </a:lnTo>
                    <a:lnTo>
                      <a:pt x="221" y="214"/>
                    </a:lnTo>
                    <a:lnTo>
                      <a:pt x="226" y="209"/>
                    </a:lnTo>
                    <a:lnTo>
                      <a:pt x="226" y="209"/>
                    </a:lnTo>
                    <a:lnTo>
                      <a:pt x="226" y="209"/>
                    </a:lnTo>
                    <a:lnTo>
                      <a:pt x="226" y="205"/>
                    </a:lnTo>
                    <a:lnTo>
                      <a:pt x="226" y="205"/>
                    </a:lnTo>
                    <a:lnTo>
                      <a:pt x="226" y="200"/>
                    </a:lnTo>
                    <a:lnTo>
                      <a:pt x="226" y="200"/>
                    </a:lnTo>
                    <a:lnTo>
                      <a:pt x="231" y="200"/>
                    </a:lnTo>
                    <a:lnTo>
                      <a:pt x="231" y="196"/>
                    </a:lnTo>
                    <a:lnTo>
                      <a:pt x="231" y="196"/>
                    </a:lnTo>
                    <a:lnTo>
                      <a:pt x="231" y="191"/>
                    </a:lnTo>
                    <a:lnTo>
                      <a:pt x="231" y="187"/>
                    </a:lnTo>
                    <a:lnTo>
                      <a:pt x="231" y="187"/>
                    </a:lnTo>
                    <a:lnTo>
                      <a:pt x="211" y="49"/>
                    </a:lnTo>
                    <a:lnTo>
                      <a:pt x="216" y="44"/>
                    </a:lnTo>
                    <a:lnTo>
                      <a:pt x="211" y="44"/>
                    </a:lnTo>
                    <a:lnTo>
                      <a:pt x="211" y="40"/>
                    </a:lnTo>
                    <a:lnTo>
                      <a:pt x="216" y="35"/>
                    </a:lnTo>
                    <a:lnTo>
                      <a:pt x="211" y="35"/>
                    </a:lnTo>
                    <a:lnTo>
                      <a:pt x="211" y="31"/>
                    </a:lnTo>
                    <a:lnTo>
                      <a:pt x="211" y="31"/>
                    </a:lnTo>
                    <a:lnTo>
                      <a:pt x="211" y="31"/>
                    </a:lnTo>
                    <a:lnTo>
                      <a:pt x="211" y="26"/>
                    </a:lnTo>
                    <a:lnTo>
                      <a:pt x="206" y="22"/>
                    </a:lnTo>
                    <a:lnTo>
                      <a:pt x="206" y="22"/>
                    </a:lnTo>
                    <a:lnTo>
                      <a:pt x="206" y="22"/>
                    </a:lnTo>
                    <a:lnTo>
                      <a:pt x="202" y="17"/>
                    </a:lnTo>
                    <a:lnTo>
                      <a:pt x="202" y="17"/>
                    </a:lnTo>
                    <a:lnTo>
                      <a:pt x="202" y="17"/>
                    </a:lnTo>
                    <a:lnTo>
                      <a:pt x="197" y="13"/>
                    </a:lnTo>
                    <a:lnTo>
                      <a:pt x="197" y="13"/>
                    </a:lnTo>
                    <a:lnTo>
                      <a:pt x="197" y="8"/>
                    </a:lnTo>
                    <a:lnTo>
                      <a:pt x="192" y="8"/>
                    </a:lnTo>
                    <a:lnTo>
                      <a:pt x="192" y="8"/>
                    </a:lnTo>
                    <a:lnTo>
                      <a:pt x="192" y="8"/>
                    </a:lnTo>
                    <a:lnTo>
                      <a:pt x="187" y="4"/>
                    </a:lnTo>
                    <a:lnTo>
                      <a:pt x="187" y="4"/>
                    </a:lnTo>
                    <a:lnTo>
                      <a:pt x="182" y="4"/>
                    </a:lnTo>
                    <a:lnTo>
                      <a:pt x="182" y="4"/>
                    </a:lnTo>
                    <a:lnTo>
                      <a:pt x="178" y="0"/>
                    </a:lnTo>
                    <a:lnTo>
                      <a:pt x="178" y="0"/>
                    </a:lnTo>
                    <a:lnTo>
                      <a:pt x="173" y="4"/>
                    </a:lnTo>
                    <a:lnTo>
                      <a:pt x="173" y="0"/>
                    </a:lnTo>
                    <a:lnTo>
                      <a:pt x="168" y="0"/>
                    </a:lnTo>
                    <a:lnTo>
                      <a:pt x="168" y="0"/>
                    </a:lnTo>
                    <a:lnTo>
                      <a:pt x="168" y="0"/>
                    </a:lnTo>
                  </a:path>
                </a:pathLst>
              </a:custGeom>
              <a:solidFill>
                <a:srgbClr val="FFFFFF"/>
              </a:solidFill>
              <a:ln w="12700" cap="rnd"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58">
                <a:extLst>
                  <a:ext uri="{FF2B5EF4-FFF2-40B4-BE49-F238E27FC236}">
                    <a16:creationId xmlns:a16="http://schemas.microsoft.com/office/drawing/2014/main" id="{6CA88A34-8650-4FAC-A4B8-9F393B7F3849}"/>
                  </a:ext>
                </a:extLst>
              </p:cNvPr>
              <p:cNvSpPr>
                <a:spLocks/>
              </p:cNvSpPr>
              <p:nvPr/>
            </p:nvSpPr>
            <p:spPr bwMode="auto">
              <a:xfrm>
                <a:off x="1474" y="1974"/>
                <a:ext cx="229" cy="406"/>
              </a:xfrm>
              <a:custGeom>
                <a:avLst/>
                <a:gdLst>
                  <a:gd name="T0" fmla="*/ 189 w 229"/>
                  <a:gd name="T1" fmla="*/ 0 h 406"/>
                  <a:gd name="T2" fmla="*/ 0 w 229"/>
                  <a:gd name="T3" fmla="*/ 4 h 406"/>
                  <a:gd name="T4" fmla="*/ 38 w 229"/>
                  <a:gd name="T5" fmla="*/ 405 h 406"/>
                  <a:gd name="T6" fmla="*/ 228 w 229"/>
                  <a:gd name="T7" fmla="*/ 396 h 406"/>
                  <a:gd name="T8" fmla="*/ 189 w 229"/>
                  <a:gd name="T9" fmla="*/ 0 h 406"/>
                </a:gdLst>
                <a:ahLst/>
                <a:cxnLst>
                  <a:cxn ang="0">
                    <a:pos x="T0" y="T1"/>
                  </a:cxn>
                  <a:cxn ang="0">
                    <a:pos x="T2" y="T3"/>
                  </a:cxn>
                  <a:cxn ang="0">
                    <a:pos x="T4" y="T5"/>
                  </a:cxn>
                  <a:cxn ang="0">
                    <a:pos x="T6" y="T7"/>
                  </a:cxn>
                  <a:cxn ang="0">
                    <a:pos x="T8" y="T9"/>
                  </a:cxn>
                </a:cxnLst>
                <a:rect l="0" t="0" r="r" b="b"/>
                <a:pathLst>
                  <a:path w="229" h="406">
                    <a:moveTo>
                      <a:pt x="189" y="0"/>
                    </a:moveTo>
                    <a:lnTo>
                      <a:pt x="0" y="4"/>
                    </a:lnTo>
                    <a:lnTo>
                      <a:pt x="38" y="405"/>
                    </a:lnTo>
                    <a:lnTo>
                      <a:pt x="228" y="396"/>
                    </a:lnTo>
                    <a:lnTo>
                      <a:pt x="189"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59">
                <a:extLst>
                  <a:ext uri="{FF2B5EF4-FFF2-40B4-BE49-F238E27FC236}">
                    <a16:creationId xmlns:a16="http://schemas.microsoft.com/office/drawing/2014/main" id="{FDE4D16A-2415-4F83-B715-9F14EEF60822}"/>
                  </a:ext>
                </a:extLst>
              </p:cNvPr>
              <p:cNvSpPr>
                <a:spLocks/>
              </p:cNvSpPr>
              <p:nvPr/>
            </p:nvSpPr>
            <p:spPr bwMode="auto">
              <a:xfrm>
                <a:off x="1008" y="1992"/>
                <a:ext cx="228" cy="405"/>
              </a:xfrm>
              <a:custGeom>
                <a:avLst/>
                <a:gdLst>
                  <a:gd name="T0" fmla="*/ 193 w 228"/>
                  <a:gd name="T1" fmla="*/ 0 h 405"/>
                  <a:gd name="T2" fmla="*/ 0 w 228"/>
                  <a:gd name="T3" fmla="*/ 4 h 405"/>
                  <a:gd name="T4" fmla="*/ 43 w 228"/>
                  <a:gd name="T5" fmla="*/ 404 h 405"/>
                  <a:gd name="T6" fmla="*/ 227 w 228"/>
                  <a:gd name="T7" fmla="*/ 395 h 405"/>
                  <a:gd name="T8" fmla="*/ 193 w 228"/>
                  <a:gd name="T9" fmla="*/ 0 h 405"/>
                </a:gdLst>
                <a:ahLst/>
                <a:cxnLst>
                  <a:cxn ang="0">
                    <a:pos x="T0" y="T1"/>
                  </a:cxn>
                  <a:cxn ang="0">
                    <a:pos x="T2" y="T3"/>
                  </a:cxn>
                  <a:cxn ang="0">
                    <a:pos x="T4" y="T5"/>
                  </a:cxn>
                  <a:cxn ang="0">
                    <a:pos x="T6" y="T7"/>
                  </a:cxn>
                  <a:cxn ang="0">
                    <a:pos x="T8" y="T9"/>
                  </a:cxn>
                </a:cxnLst>
                <a:rect l="0" t="0" r="r" b="b"/>
                <a:pathLst>
                  <a:path w="228" h="405">
                    <a:moveTo>
                      <a:pt x="193" y="0"/>
                    </a:moveTo>
                    <a:lnTo>
                      <a:pt x="0" y="4"/>
                    </a:lnTo>
                    <a:lnTo>
                      <a:pt x="43" y="404"/>
                    </a:lnTo>
                    <a:lnTo>
                      <a:pt x="227" y="395"/>
                    </a:lnTo>
                    <a:lnTo>
                      <a:pt x="193"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60">
                <a:extLst>
                  <a:ext uri="{FF2B5EF4-FFF2-40B4-BE49-F238E27FC236}">
                    <a16:creationId xmlns:a16="http://schemas.microsoft.com/office/drawing/2014/main" id="{4A821948-BA0E-4052-B8CE-1B1865054862}"/>
                  </a:ext>
                </a:extLst>
              </p:cNvPr>
              <p:cNvSpPr>
                <a:spLocks/>
              </p:cNvSpPr>
              <p:nvPr/>
            </p:nvSpPr>
            <p:spPr bwMode="auto">
              <a:xfrm>
                <a:off x="1224" y="2077"/>
                <a:ext cx="141" cy="72"/>
              </a:xfrm>
              <a:custGeom>
                <a:avLst/>
                <a:gdLst>
                  <a:gd name="T0" fmla="*/ 140 w 141"/>
                  <a:gd name="T1" fmla="*/ 0 h 72"/>
                  <a:gd name="T2" fmla="*/ 24 w 141"/>
                  <a:gd name="T3" fmla="*/ 8 h 72"/>
                  <a:gd name="T4" fmla="*/ 24 w 141"/>
                  <a:gd name="T5" fmla="*/ 8 h 72"/>
                  <a:gd name="T6" fmla="*/ 24 w 141"/>
                  <a:gd name="T7" fmla="*/ 17 h 72"/>
                  <a:gd name="T8" fmla="*/ 24 w 141"/>
                  <a:gd name="T9" fmla="*/ 17 h 72"/>
                  <a:gd name="T10" fmla="*/ 24 w 141"/>
                  <a:gd name="T11" fmla="*/ 17 h 72"/>
                  <a:gd name="T12" fmla="*/ 19 w 141"/>
                  <a:gd name="T13" fmla="*/ 26 h 72"/>
                  <a:gd name="T14" fmla="*/ 19 w 141"/>
                  <a:gd name="T15" fmla="*/ 26 h 72"/>
                  <a:gd name="T16" fmla="*/ 19 w 141"/>
                  <a:gd name="T17" fmla="*/ 31 h 72"/>
                  <a:gd name="T18" fmla="*/ 19 w 141"/>
                  <a:gd name="T19" fmla="*/ 35 h 72"/>
                  <a:gd name="T20" fmla="*/ 19 w 141"/>
                  <a:gd name="T21" fmla="*/ 35 h 72"/>
                  <a:gd name="T22" fmla="*/ 14 w 141"/>
                  <a:gd name="T23" fmla="*/ 17 h 72"/>
                  <a:gd name="T24" fmla="*/ 14 w 141"/>
                  <a:gd name="T25" fmla="*/ 31 h 72"/>
                  <a:gd name="T26" fmla="*/ 14 w 141"/>
                  <a:gd name="T27" fmla="*/ 31 h 72"/>
                  <a:gd name="T28" fmla="*/ 14 w 141"/>
                  <a:gd name="T29" fmla="*/ 35 h 72"/>
                  <a:gd name="T30" fmla="*/ 14 w 141"/>
                  <a:gd name="T31" fmla="*/ 39 h 72"/>
                  <a:gd name="T32" fmla="*/ 9 w 141"/>
                  <a:gd name="T33" fmla="*/ 39 h 72"/>
                  <a:gd name="T34" fmla="*/ 9 w 141"/>
                  <a:gd name="T35" fmla="*/ 44 h 72"/>
                  <a:gd name="T36" fmla="*/ 9 w 141"/>
                  <a:gd name="T37" fmla="*/ 44 h 72"/>
                  <a:gd name="T38" fmla="*/ 9 w 141"/>
                  <a:gd name="T39" fmla="*/ 44 h 72"/>
                  <a:gd name="T40" fmla="*/ 9 w 141"/>
                  <a:gd name="T41" fmla="*/ 53 h 72"/>
                  <a:gd name="T42" fmla="*/ 4 w 141"/>
                  <a:gd name="T43" fmla="*/ 53 h 72"/>
                  <a:gd name="T44" fmla="*/ 4 w 141"/>
                  <a:gd name="T45" fmla="*/ 57 h 72"/>
                  <a:gd name="T46" fmla="*/ 4 w 141"/>
                  <a:gd name="T47" fmla="*/ 66 h 72"/>
                  <a:gd name="T48" fmla="*/ 4 w 141"/>
                  <a:gd name="T49" fmla="*/ 66 h 72"/>
                  <a:gd name="T50" fmla="*/ 4 w 141"/>
                  <a:gd name="T51" fmla="*/ 57 h 72"/>
                  <a:gd name="T52" fmla="*/ 4 w 141"/>
                  <a:gd name="T53" fmla="*/ 71 h 72"/>
                  <a:gd name="T54" fmla="*/ 4 w 141"/>
                  <a:gd name="T55" fmla="*/ 71 h 72"/>
                  <a:gd name="T56" fmla="*/ 0 w 141"/>
                  <a:gd name="T57" fmla="*/ 71 h 72"/>
                  <a:gd name="T58" fmla="*/ 0 w 141"/>
                  <a:gd name="T5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 h="72">
                    <a:moveTo>
                      <a:pt x="140" y="0"/>
                    </a:moveTo>
                    <a:lnTo>
                      <a:pt x="24" y="8"/>
                    </a:lnTo>
                    <a:lnTo>
                      <a:pt x="24" y="8"/>
                    </a:lnTo>
                    <a:lnTo>
                      <a:pt x="24" y="17"/>
                    </a:lnTo>
                    <a:lnTo>
                      <a:pt x="24" y="17"/>
                    </a:lnTo>
                    <a:lnTo>
                      <a:pt x="24" y="17"/>
                    </a:lnTo>
                    <a:lnTo>
                      <a:pt x="19" y="26"/>
                    </a:lnTo>
                    <a:lnTo>
                      <a:pt x="19" y="26"/>
                    </a:lnTo>
                    <a:lnTo>
                      <a:pt x="19" y="31"/>
                    </a:lnTo>
                    <a:lnTo>
                      <a:pt x="19" y="35"/>
                    </a:lnTo>
                    <a:lnTo>
                      <a:pt x="19" y="35"/>
                    </a:lnTo>
                    <a:lnTo>
                      <a:pt x="14" y="17"/>
                    </a:lnTo>
                    <a:lnTo>
                      <a:pt x="14" y="31"/>
                    </a:lnTo>
                    <a:lnTo>
                      <a:pt x="14" y="31"/>
                    </a:lnTo>
                    <a:lnTo>
                      <a:pt x="14" y="35"/>
                    </a:lnTo>
                    <a:lnTo>
                      <a:pt x="14" y="39"/>
                    </a:lnTo>
                    <a:lnTo>
                      <a:pt x="9" y="39"/>
                    </a:lnTo>
                    <a:lnTo>
                      <a:pt x="9" y="44"/>
                    </a:lnTo>
                    <a:lnTo>
                      <a:pt x="9" y="44"/>
                    </a:lnTo>
                    <a:lnTo>
                      <a:pt x="9" y="44"/>
                    </a:lnTo>
                    <a:lnTo>
                      <a:pt x="9" y="53"/>
                    </a:lnTo>
                    <a:lnTo>
                      <a:pt x="4" y="53"/>
                    </a:lnTo>
                    <a:lnTo>
                      <a:pt x="4" y="57"/>
                    </a:lnTo>
                    <a:lnTo>
                      <a:pt x="4" y="66"/>
                    </a:lnTo>
                    <a:lnTo>
                      <a:pt x="4" y="66"/>
                    </a:lnTo>
                    <a:lnTo>
                      <a:pt x="4" y="57"/>
                    </a:lnTo>
                    <a:lnTo>
                      <a:pt x="4" y="71"/>
                    </a:lnTo>
                    <a:lnTo>
                      <a:pt x="4" y="71"/>
                    </a:lnTo>
                    <a:lnTo>
                      <a:pt x="0" y="71"/>
                    </a:lnTo>
                    <a:lnTo>
                      <a:pt x="0" y="71"/>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61">
                <a:extLst>
                  <a:ext uri="{FF2B5EF4-FFF2-40B4-BE49-F238E27FC236}">
                    <a16:creationId xmlns:a16="http://schemas.microsoft.com/office/drawing/2014/main" id="{7ADD3953-1BFE-47C0-AD36-F99622B8FE26}"/>
                  </a:ext>
                </a:extLst>
              </p:cNvPr>
              <p:cNvSpPr>
                <a:spLocks/>
              </p:cNvSpPr>
              <p:nvPr/>
            </p:nvSpPr>
            <p:spPr bwMode="auto">
              <a:xfrm>
                <a:off x="1300" y="2205"/>
                <a:ext cx="96" cy="104"/>
              </a:xfrm>
              <a:custGeom>
                <a:avLst/>
                <a:gdLst>
                  <a:gd name="T0" fmla="*/ 95 w 96"/>
                  <a:gd name="T1" fmla="*/ 8 h 104"/>
                  <a:gd name="T2" fmla="*/ 90 w 96"/>
                  <a:gd name="T3" fmla="*/ 4 h 104"/>
                  <a:gd name="T4" fmla="*/ 90 w 96"/>
                  <a:gd name="T5" fmla="*/ 8 h 104"/>
                  <a:gd name="T6" fmla="*/ 90 w 96"/>
                  <a:gd name="T7" fmla="*/ 4 h 104"/>
                  <a:gd name="T8" fmla="*/ 85 w 96"/>
                  <a:gd name="T9" fmla="*/ 4 h 104"/>
                  <a:gd name="T10" fmla="*/ 80 w 96"/>
                  <a:gd name="T11" fmla="*/ 4 h 104"/>
                  <a:gd name="T12" fmla="*/ 80 w 96"/>
                  <a:gd name="T13" fmla="*/ 0 h 104"/>
                  <a:gd name="T14" fmla="*/ 80 w 96"/>
                  <a:gd name="T15" fmla="*/ 0 h 104"/>
                  <a:gd name="T16" fmla="*/ 80 w 96"/>
                  <a:gd name="T17" fmla="*/ 0 h 104"/>
                  <a:gd name="T18" fmla="*/ 75 w 96"/>
                  <a:gd name="T19" fmla="*/ 0 h 104"/>
                  <a:gd name="T20" fmla="*/ 75 w 96"/>
                  <a:gd name="T21" fmla="*/ 0 h 104"/>
                  <a:gd name="T22" fmla="*/ 70 w 96"/>
                  <a:gd name="T23" fmla="*/ 0 h 104"/>
                  <a:gd name="T24" fmla="*/ 65 w 96"/>
                  <a:gd name="T25" fmla="*/ 0 h 104"/>
                  <a:gd name="T26" fmla="*/ 65 w 96"/>
                  <a:gd name="T27" fmla="*/ 0 h 104"/>
                  <a:gd name="T28" fmla="*/ 60 w 96"/>
                  <a:gd name="T29" fmla="*/ 0 h 104"/>
                  <a:gd name="T30" fmla="*/ 60 w 96"/>
                  <a:gd name="T31" fmla="*/ 0 h 104"/>
                  <a:gd name="T32" fmla="*/ 55 w 96"/>
                  <a:gd name="T33" fmla="*/ 0 h 104"/>
                  <a:gd name="T34" fmla="*/ 45 w 96"/>
                  <a:gd name="T35" fmla="*/ 0 h 104"/>
                  <a:gd name="T36" fmla="*/ 40 w 96"/>
                  <a:gd name="T37" fmla="*/ 0 h 104"/>
                  <a:gd name="T38" fmla="*/ 35 w 96"/>
                  <a:gd name="T39" fmla="*/ 8 h 104"/>
                  <a:gd name="T40" fmla="*/ 30 w 96"/>
                  <a:gd name="T41" fmla="*/ 8 h 104"/>
                  <a:gd name="T42" fmla="*/ 25 w 96"/>
                  <a:gd name="T43" fmla="*/ 8 h 104"/>
                  <a:gd name="T44" fmla="*/ 25 w 96"/>
                  <a:gd name="T45" fmla="*/ 17 h 104"/>
                  <a:gd name="T46" fmla="*/ 20 w 96"/>
                  <a:gd name="T47" fmla="*/ 17 h 104"/>
                  <a:gd name="T48" fmla="*/ 15 w 96"/>
                  <a:gd name="T49" fmla="*/ 22 h 104"/>
                  <a:gd name="T50" fmla="*/ 10 w 96"/>
                  <a:gd name="T51" fmla="*/ 31 h 104"/>
                  <a:gd name="T52" fmla="*/ 10 w 96"/>
                  <a:gd name="T53" fmla="*/ 35 h 104"/>
                  <a:gd name="T54" fmla="*/ 10 w 96"/>
                  <a:gd name="T55" fmla="*/ 40 h 104"/>
                  <a:gd name="T56" fmla="*/ 5 w 96"/>
                  <a:gd name="T57" fmla="*/ 44 h 104"/>
                  <a:gd name="T58" fmla="*/ 5 w 96"/>
                  <a:gd name="T59" fmla="*/ 53 h 104"/>
                  <a:gd name="T60" fmla="*/ 5 w 96"/>
                  <a:gd name="T61" fmla="*/ 58 h 104"/>
                  <a:gd name="T62" fmla="*/ 5 w 96"/>
                  <a:gd name="T63" fmla="*/ 62 h 104"/>
                  <a:gd name="T64" fmla="*/ 5 w 96"/>
                  <a:gd name="T65" fmla="*/ 67 h 104"/>
                  <a:gd name="T66" fmla="*/ 5 w 96"/>
                  <a:gd name="T67" fmla="*/ 71 h 104"/>
                  <a:gd name="T68" fmla="*/ 5 w 96"/>
                  <a:gd name="T69" fmla="*/ 71 h 104"/>
                  <a:gd name="T70" fmla="*/ 5 w 96"/>
                  <a:gd name="T71" fmla="*/ 76 h 104"/>
                  <a:gd name="T72" fmla="*/ 5 w 96"/>
                  <a:gd name="T73" fmla="*/ 80 h 104"/>
                  <a:gd name="T74" fmla="*/ 10 w 96"/>
                  <a:gd name="T75" fmla="*/ 80 h 104"/>
                  <a:gd name="T76" fmla="*/ 10 w 96"/>
                  <a:gd name="T77" fmla="*/ 85 h 104"/>
                  <a:gd name="T78" fmla="*/ 10 w 96"/>
                  <a:gd name="T79" fmla="*/ 85 h 104"/>
                  <a:gd name="T80" fmla="*/ 10 w 96"/>
                  <a:gd name="T81" fmla="*/ 85 h 104"/>
                  <a:gd name="T82" fmla="*/ 15 w 96"/>
                  <a:gd name="T83" fmla="*/ 89 h 104"/>
                  <a:gd name="T84" fmla="*/ 15 w 96"/>
                  <a:gd name="T85" fmla="*/ 94 h 104"/>
                  <a:gd name="T86" fmla="*/ 15 w 96"/>
                  <a:gd name="T87" fmla="*/ 94 h 104"/>
                  <a:gd name="T88" fmla="*/ 20 w 96"/>
                  <a:gd name="T89" fmla="*/ 98 h 104"/>
                  <a:gd name="T90" fmla="*/ 20 w 96"/>
                  <a:gd name="T91" fmla="*/ 98 h 104"/>
                  <a:gd name="T92" fmla="*/ 20 w 96"/>
                  <a:gd name="T93" fmla="*/ 9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04">
                    <a:moveTo>
                      <a:pt x="95" y="8"/>
                    </a:moveTo>
                    <a:lnTo>
                      <a:pt x="95" y="8"/>
                    </a:lnTo>
                    <a:lnTo>
                      <a:pt x="95" y="8"/>
                    </a:lnTo>
                    <a:lnTo>
                      <a:pt x="90" y="4"/>
                    </a:lnTo>
                    <a:lnTo>
                      <a:pt x="90" y="8"/>
                    </a:lnTo>
                    <a:lnTo>
                      <a:pt x="90" y="8"/>
                    </a:lnTo>
                    <a:lnTo>
                      <a:pt x="90" y="8"/>
                    </a:lnTo>
                    <a:lnTo>
                      <a:pt x="90" y="4"/>
                    </a:lnTo>
                    <a:lnTo>
                      <a:pt x="85" y="4"/>
                    </a:lnTo>
                    <a:lnTo>
                      <a:pt x="85" y="4"/>
                    </a:lnTo>
                    <a:lnTo>
                      <a:pt x="85" y="4"/>
                    </a:lnTo>
                    <a:lnTo>
                      <a:pt x="80" y="4"/>
                    </a:lnTo>
                    <a:lnTo>
                      <a:pt x="80" y="4"/>
                    </a:lnTo>
                    <a:lnTo>
                      <a:pt x="80" y="0"/>
                    </a:lnTo>
                    <a:lnTo>
                      <a:pt x="80" y="0"/>
                    </a:lnTo>
                    <a:lnTo>
                      <a:pt x="80" y="0"/>
                    </a:lnTo>
                    <a:lnTo>
                      <a:pt x="80" y="0"/>
                    </a:lnTo>
                    <a:lnTo>
                      <a:pt x="80" y="0"/>
                    </a:lnTo>
                    <a:lnTo>
                      <a:pt x="75" y="0"/>
                    </a:lnTo>
                    <a:lnTo>
                      <a:pt x="75" y="0"/>
                    </a:lnTo>
                    <a:lnTo>
                      <a:pt x="70" y="0"/>
                    </a:lnTo>
                    <a:lnTo>
                      <a:pt x="75" y="0"/>
                    </a:lnTo>
                    <a:lnTo>
                      <a:pt x="70" y="0"/>
                    </a:lnTo>
                    <a:lnTo>
                      <a:pt x="70" y="0"/>
                    </a:lnTo>
                    <a:lnTo>
                      <a:pt x="70" y="0"/>
                    </a:lnTo>
                    <a:lnTo>
                      <a:pt x="65" y="0"/>
                    </a:lnTo>
                    <a:lnTo>
                      <a:pt x="65" y="0"/>
                    </a:lnTo>
                    <a:lnTo>
                      <a:pt x="65" y="0"/>
                    </a:lnTo>
                    <a:lnTo>
                      <a:pt x="60" y="0"/>
                    </a:lnTo>
                    <a:lnTo>
                      <a:pt x="60" y="0"/>
                    </a:lnTo>
                    <a:lnTo>
                      <a:pt x="60" y="0"/>
                    </a:lnTo>
                    <a:lnTo>
                      <a:pt x="60" y="0"/>
                    </a:lnTo>
                    <a:lnTo>
                      <a:pt x="55" y="0"/>
                    </a:lnTo>
                    <a:lnTo>
                      <a:pt x="55" y="0"/>
                    </a:lnTo>
                    <a:lnTo>
                      <a:pt x="50" y="0"/>
                    </a:lnTo>
                    <a:lnTo>
                      <a:pt x="45" y="0"/>
                    </a:lnTo>
                    <a:lnTo>
                      <a:pt x="45" y="0"/>
                    </a:lnTo>
                    <a:lnTo>
                      <a:pt x="40" y="0"/>
                    </a:lnTo>
                    <a:lnTo>
                      <a:pt x="35" y="4"/>
                    </a:lnTo>
                    <a:lnTo>
                      <a:pt x="35" y="8"/>
                    </a:lnTo>
                    <a:lnTo>
                      <a:pt x="35" y="4"/>
                    </a:lnTo>
                    <a:lnTo>
                      <a:pt x="30" y="8"/>
                    </a:lnTo>
                    <a:lnTo>
                      <a:pt x="30" y="4"/>
                    </a:lnTo>
                    <a:lnTo>
                      <a:pt x="25" y="8"/>
                    </a:lnTo>
                    <a:lnTo>
                      <a:pt x="25" y="13"/>
                    </a:lnTo>
                    <a:lnTo>
                      <a:pt x="25" y="17"/>
                    </a:lnTo>
                    <a:lnTo>
                      <a:pt x="20" y="17"/>
                    </a:lnTo>
                    <a:lnTo>
                      <a:pt x="20" y="17"/>
                    </a:lnTo>
                    <a:lnTo>
                      <a:pt x="15" y="22"/>
                    </a:lnTo>
                    <a:lnTo>
                      <a:pt x="15" y="22"/>
                    </a:lnTo>
                    <a:lnTo>
                      <a:pt x="15" y="26"/>
                    </a:lnTo>
                    <a:lnTo>
                      <a:pt x="10" y="31"/>
                    </a:lnTo>
                    <a:lnTo>
                      <a:pt x="10" y="31"/>
                    </a:lnTo>
                    <a:lnTo>
                      <a:pt x="10" y="35"/>
                    </a:lnTo>
                    <a:lnTo>
                      <a:pt x="10" y="35"/>
                    </a:lnTo>
                    <a:lnTo>
                      <a:pt x="10" y="40"/>
                    </a:lnTo>
                    <a:lnTo>
                      <a:pt x="5" y="40"/>
                    </a:lnTo>
                    <a:lnTo>
                      <a:pt x="5" y="44"/>
                    </a:lnTo>
                    <a:lnTo>
                      <a:pt x="0" y="49"/>
                    </a:lnTo>
                    <a:lnTo>
                      <a:pt x="5" y="53"/>
                    </a:lnTo>
                    <a:lnTo>
                      <a:pt x="5" y="53"/>
                    </a:lnTo>
                    <a:lnTo>
                      <a:pt x="5" y="58"/>
                    </a:lnTo>
                    <a:lnTo>
                      <a:pt x="5" y="58"/>
                    </a:lnTo>
                    <a:lnTo>
                      <a:pt x="5" y="62"/>
                    </a:lnTo>
                    <a:lnTo>
                      <a:pt x="5" y="62"/>
                    </a:lnTo>
                    <a:lnTo>
                      <a:pt x="5" y="67"/>
                    </a:lnTo>
                    <a:lnTo>
                      <a:pt x="5" y="67"/>
                    </a:lnTo>
                    <a:lnTo>
                      <a:pt x="5" y="71"/>
                    </a:lnTo>
                    <a:lnTo>
                      <a:pt x="5" y="71"/>
                    </a:lnTo>
                    <a:lnTo>
                      <a:pt x="5" y="71"/>
                    </a:lnTo>
                    <a:lnTo>
                      <a:pt x="5" y="76"/>
                    </a:lnTo>
                    <a:lnTo>
                      <a:pt x="5" y="76"/>
                    </a:lnTo>
                    <a:lnTo>
                      <a:pt x="10" y="76"/>
                    </a:lnTo>
                    <a:lnTo>
                      <a:pt x="5" y="80"/>
                    </a:lnTo>
                    <a:lnTo>
                      <a:pt x="5" y="80"/>
                    </a:lnTo>
                    <a:lnTo>
                      <a:pt x="10" y="80"/>
                    </a:lnTo>
                    <a:lnTo>
                      <a:pt x="10" y="80"/>
                    </a:lnTo>
                    <a:lnTo>
                      <a:pt x="10" y="85"/>
                    </a:lnTo>
                    <a:lnTo>
                      <a:pt x="10" y="85"/>
                    </a:lnTo>
                    <a:lnTo>
                      <a:pt x="10" y="85"/>
                    </a:lnTo>
                    <a:lnTo>
                      <a:pt x="10" y="85"/>
                    </a:lnTo>
                    <a:lnTo>
                      <a:pt x="10" y="85"/>
                    </a:lnTo>
                    <a:lnTo>
                      <a:pt x="15" y="89"/>
                    </a:lnTo>
                    <a:lnTo>
                      <a:pt x="15" y="89"/>
                    </a:lnTo>
                    <a:lnTo>
                      <a:pt x="15" y="94"/>
                    </a:lnTo>
                    <a:lnTo>
                      <a:pt x="15" y="94"/>
                    </a:lnTo>
                    <a:lnTo>
                      <a:pt x="15" y="94"/>
                    </a:lnTo>
                    <a:lnTo>
                      <a:pt x="15" y="94"/>
                    </a:lnTo>
                    <a:lnTo>
                      <a:pt x="15" y="98"/>
                    </a:lnTo>
                    <a:lnTo>
                      <a:pt x="20" y="98"/>
                    </a:lnTo>
                    <a:lnTo>
                      <a:pt x="20" y="98"/>
                    </a:lnTo>
                    <a:lnTo>
                      <a:pt x="20" y="98"/>
                    </a:lnTo>
                    <a:lnTo>
                      <a:pt x="20" y="103"/>
                    </a:lnTo>
                    <a:lnTo>
                      <a:pt x="20" y="98"/>
                    </a:lnTo>
                  </a:path>
                </a:pathLst>
              </a:custGeom>
              <a:noFill/>
              <a:ln w="12700" cap="rnd"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62">
                <a:extLst>
                  <a:ext uri="{FF2B5EF4-FFF2-40B4-BE49-F238E27FC236}">
                    <a16:creationId xmlns:a16="http://schemas.microsoft.com/office/drawing/2014/main" id="{5BB53980-BDED-4044-86A8-2E1252C4BCD0}"/>
                  </a:ext>
                </a:extLst>
              </p:cNvPr>
              <p:cNvSpPr>
                <a:spLocks noChangeShapeType="1"/>
              </p:cNvSpPr>
              <p:nvPr/>
            </p:nvSpPr>
            <p:spPr bwMode="auto">
              <a:xfrm flipH="1">
                <a:off x="1326" y="2169"/>
                <a:ext cx="12" cy="57"/>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63">
                <a:extLst>
                  <a:ext uri="{FF2B5EF4-FFF2-40B4-BE49-F238E27FC236}">
                    <a16:creationId xmlns:a16="http://schemas.microsoft.com/office/drawing/2014/main" id="{F2B051A1-8155-430B-82D3-E703CF2740AD}"/>
                  </a:ext>
                </a:extLst>
              </p:cNvPr>
              <p:cNvSpPr>
                <a:spLocks noChangeShapeType="1"/>
              </p:cNvSpPr>
              <p:nvPr/>
            </p:nvSpPr>
            <p:spPr bwMode="auto">
              <a:xfrm flipV="1">
                <a:off x="1368" y="2258"/>
                <a:ext cx="4" cy="1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 name="Line 64">
              <a:extLst>
                <a:ext uri="{FF2B5EF4-FFF2-40B4-BE49-F238E27FC236}">
                  <a16:creationId xmlns:a16="http://schemas.microsoft.com/office/drawing/2014/main" id="{42316CBE-5A2B-4B9F-A9CB-4A298F75082A}"/>
                </a:ext>
              </a:extLst>
            </p:cNvPr>
            <p:cNvSpPr>
              <a:spLocks noChangeShapeType="1"/>
            </p:cNvSpPr>
            <p:nvPr/>
          </p:nvSpPr>
          <p:spPr bwMode="auto">
            <a:xfrm>
              <a:off x="1645" y="2485"/>
              <a:ext cx="1160" cy="486"/>
            </a:xfrm>
            <a:prstGeom prst="line">
              <a:avLst/>
            </a:prstGeom>
            <a:noFill/>
            <a:ln w="25400">
              <a:solidFill>
                <a:schemeClr val="bg1"/>
              </a:solidFill>
              <a:prstDash val="lg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65">
              <a:extLst>
                <a:ext uri="{FF2B5EF4-FFF2-40B4-BE49-F238E27FC236}">
                  <a16:creationId xmlns:a16="http://schemas.microsoft.com/office/drawing/2014/main" id="{6904CF8B-C596-4D98-8636-E0EF7E5EE50B}"/>
                </a:ext>
              </a:extLst>
            </p:cNvPr>
            <p:cNvGrpSpPr>
              <a:grpSpLocks/>
            </p:cNvGrpSpPr>
            <p:nvPr/>
          </p:nvGrpSpPr>
          <p:grpSpPr bwMode="auto">
            <a:xfrm>
              <a:off x="1918" y="1690"/>
              <a:ext cx="274" cy="150"/>
              <a:chOff x="1918" y="1690"/>
              <a:chExt cx="274" cy="150"/>
            </a:xfrm>
          </p:grpSpPr>
          <p:sp>
            <p:nvSpPr>
              <p:cNvPr id="32" name="Freeform 66">
                <a:extLst>
                  <a:ext uri="{FF2B5EF4-FFF2-40B4-BE49-F238E27FC236}">
                    <a16:creationId xmlns:a16="http://schemas.microsoft.com/office/drawing/2014/main" id="{3A4D0218-DFA1-44B8-9FDF-5010F57C39E3}"/>
                  </a:ext>
                </a:extLst>
              </p:cNvPr>
              <p:cNvSpPr>
                <a:spLocks/>
              </p:cNvSpPr>
              <p:nvPr/>
            </p:nvSpPr>
            <p:spPr bwMode="auto">
              <a:xfrm>
                <a:off x="2013" y="1743"/>
                <a:ext cx="92" cy="83"/>
              </a:xfrm>
              <a:custGeom>
                <a:avLst/>
                <a:gdLst>
                  <a:gd name="T0" fmla="*/ 15 w 92"/>
                  <a:gd name="T1" fmla="*/ 1 h 83"/>
                  <a:gd name="T2" fmla="*/ 13 w 92"/>
                  <a:gd name="T3" fmla="*/ 1 h 83"/>
                  <a:gd name="T4" fmla="*/ 11 w 92"/>
                  <a:gd name="T5" fmla="*/ 3 h 83"/>
                  <a:gd name="T6" fmla="*/ 7 w 92"/>
                  <a:gd name="T7" fmla="*/ 4 h 83"/>
                  <a:gd name="T8" fmla="*/ 5 w 92"/>
                  <a:gd name="T9" fmla="*/ 4 h 83"/>
                  <a:gd name="T10" fmla="*/ 3 w 92"/>
                  <a:gd name="T11" fmla="*/ 6 h 83"/>
                  <a:gd name="T12" fmla="*/ 3 w 92"/>
                  <a:gd name="T13" fmla="*/ 9 h 83"/>
                  <a:gd name="T14" fmla="*/ 1 w 92"/>
                  <a:gd name="T15" fmla="*/ 12 h 83"/>
                  <a:gd name="T16" fmla="*/ 0 w 92"/>
                  <a:gd name="T17" fmla="*/ 13 h 83"/>
                  <a:gd name="T18" fmla="*/ 1 w 92"/>
                  <a:gd name="T19" fmla="*/ 15 h 83"/>
                  <a:gd name="T20" fmla="*/ 0 w 92"/>
                  <a:gd name="T21" fmla="*/ 16 h 83"/>
                  <a:gd name="T22" fmla="*/ 7 w 92"/>
                  <a:gd name="T23" fmla="*/ 68 h 83"/>
                  <a:gd name="T24" fmla="*/ 7 w 92"/>
                  <a:gd name="T25" fmla="*/ 69 h 83"/>
                  <a:gd name="T26" fmla="*/ 7 w 92"/>
                  <a:gd name="T27" fmla="*/ 71 h 83"/>
                  <a:gd name="T28" fmla="*/ 9 w 92"/>
                  <a:gd name="T29" fmla="*/ 74 h 83"/>
                  <a:gd name="T30" fmla="*/ 11 w 92"/>
                  <a:gd name="T31" fmla="*/ 74 h 83"/>
                  <a:gd name="T32" fmla="*/ 11 w 92"/>
                  <a:gd name="T33" fmla="*/ 77 h 83"/>
                  <a:gd name="T34" fmla="*/ 15 w 92"/>
                  <a:gd name="T35" fmla="*/ 78 h 83"/>
                  <a:gd name="T36" fmla="*/ 17 w 92"/>
                  <a:gd name="T37" fmla="*/ 80 h 83"/>
                  <a:gd name="T38" fmla="*/ 18 w 92"/>
                  <a:gd name="T39" fmla="*/ 82 h 83"/>
                  <a:gd name="T40" fmla="*/ 22 w 92"/>
                  <a:gd name="T41" fmla="*/ 82 h 83"/>
                  <a:gd name="T42" fmla="*/ 24 w 92"/>
                  <a:gd name="T43" fmla="*/ 82 h 83"/>
                  <a:gd name="T44" fmla="*/ 75 w 92"/>
                  <a:gd name="T45" fmla="*/ 80 h 83"/>
                  <a:gd name="T46" fmla="*/ 77 w 92"/>
                  <a:gd name="T47" fmla="*/ 78 h 83"/>
                  <a:gd name="T48" fmla="*/ 81 w 92"/>
                  <a:gd name="T49" fmla="*/ 78 h 83"/>
                  <a:gd name="T50" fmla="*/ 81 w 92"/>
                  <a:gd name="T51" fmla="*/ 77 h 83"/>
                  <a:gd name="T52" fmla="*/ 85 w 92"/>
                  <a:gd name="T53" fmla="*/ 75 h 83"/>
                  <a:gd name="T54" fmla="*/ 87 w 92"/>
                  <a:gd name="T55" fmla="*/ 74 h 83"/>
                  <a:gd name="T56" fmla="*/ 87 w 92"/>
                  <a:gd name="T57" fmla="*/ 72 h 83"/>
                  <a:gd name="T58" fmla="*/ 89 w 92"/>
                  <a:gd name="T59" fmla="*/ 71 h 83"/>
                  <a:gd name="T60" fmla="*/ 89 w 92"/>
                  <a:gd name="T61" fmla="*/ 68 h 83"/>
                  <a:gd name="T62" fmla="*/ 91 w 92"/>
                  <a:gd name="T63" fmla="*/ 66 h 83"/>
                  <a:gd name="T64" fmla="*/ 91 w 92"/>
                  <a:gd name="T65" fmla="*/ 63 h 83"/>
                  <a:gd name="T66" fmla="*/ 85 w 92"/>
                  <a:gd name="T67" fmla="*/ 15 h 83"/>
                  <a:gd name="T68" fmla="*/ 85 w 92"/>
                  <a:gd name="T69" fmla="*/ 12 h 83"/>
                  <a:gd name="T70" fmla="*/ 83 w 92"/>
                  <a:gd name="T71" fmla="*/ 10 h 83"/>
                  <a:gd name="T72" fmla="*/ 81 w 92"/>
                  <a:gd name="T73" fmla="*/ 7 h 83"/>
                  <a:gd name="T74" fmla="*/ 79 w 92"/>
                  <a:gd name="T75" fmla="*/ 6 h 83"/>
                  <a:gd name="T76" fmla="*/ 77 w 92"/>
                  <a:gd name="T77" fmla="*/ 4 h 83"/>
                  <a:gd name="T78" fmla="*/ 75 w 92"/>
                  <a:gd name="T79" fmla="*/ 3 h 83"/>
                  <a:gd name="T80" fmla="*/ 73 w 92"/>
                  <a:gd name="T81" fmla="*/ 1 h 83"/>
                  <a:gd name="T82" fmla="*/ 72 w 92"/>
                  <a:gd name="T83" fmla="*/ 1 h 83"/>
                  <a:gd name="T84" fmla="*/ 68 w 92"/>
                  <a:gd name="T85" fmla="*/ 1 h 83"/>
                  <a:gd name="T86" fmla="*/ 66 w 92"/>
                  <a:gd name="T8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83">
                    <a:moveTo>
                      <a:pt x="66" y="0"/>
                    </a:moveTo>
                    <a:lnTo>
                      <a:pt x="15" y="1"/>
                    </a:lnTo>
                    <a:lnTo>
                      <a:pt x="15" y="1"/>
                    </a:lnTo>
                    <a:lnTo>
                      <a:pt x="15" y="1"/>
                    </a:lnTo>
                    <a:lnTo>
                      <a:pt x="13" y="3"/>
                    </a:lnTo>
                    <a:lnTo>
                      <a:pt x="13" y="1"/>
                    </a:lnTo>
                    <a:lnTo>
                      <a:pt x="11" y="1"/>
                    </a:lnTo>
                    <a:lnTo>
                      <a:pt x="11" y="3"/>
                    </a:lnTo>
                    <a:lnTo>
                      <a:pt x="11" y="3"/>
                    </a:lnTo>
                    <a:lnTo>
                      <a:pt x="9" y="3"/>
                    </a:lnTo>
                    <a:lnTo>
                      <a:pt x="9" y="3"/>
                    </a:lnTo>
                    <a:lnTo>
                      <a:pt x="7" y="4"/>
                    </a:lnTo>
                    <a:lnTo>
                      <a:pt x="7" y="4"/>
                    </a:lnTo>
                    <a:lnTo>
                      <a:pt x="5" y="4"/>
                    </a:lnTo>
                    <a:lnTo>
                      <a:pt x="5" y="4"/>
                    </a:lnTo>
                    <a:lnTo>
                      <a:pt x="5" y="6"/>
                    </a:lnTo>
                    <a:lnTo>
                      <a:pt x="3" y="6"/>
                    </a:lnTo>
                    <a:lnTo>
                      <a:pt x="3" y="6"/>
                    </a:lnTo>
                    <a:lnTo>
                      <a:pt x="3" y="7"/>
                    </a:lnTo>
                    <a:lnTo>
                      <a:pt x="3" y="9"/>
                    </a:lnTo>
                    <a:lnTo>
                      <a:pt x="3" y="9"/>
                    </a:lnTo>
                    <a:lnTo>
                      <a:pt x="1" y="10"/>
                    </a:lnTo>
                    <a:lnTo>
                      <a:pt x="1" y="10"/>
                    </a:lnTo>
                    <a:lnTo>
                      <a:pt x="1" y="12"/>
                    </a:lnTo>
                    <a:lnTo>
                      <a:pt x="1" y="12"/>
                    </a:lnTo>
                    <a:lnTo>
                      <a:pt x="1" y="12"/>
                    </a:lnTo>
                    <a:lnTo>
                      <a:pt x="0" y="13"/>
                    </a:lnTo>
                    <a:lnTo>
                      <a:pt x="1" y="13"/>
                    </a:lnTo>
                    <a:lnTo>
                      <a:pt x="0" y="15"/>
                    </a:lnTo>
                    <a:lnTo>
                      <a:pt x="1" y="15"/>
                    </a:lnTo>
                    <a:lnTo>
                      <a:pt x="0" y="16"/>
                    </a:lnTo>
                    <a:lnTo>
                      <a:pt x="0" y="16"/>
                    </a:lnTo>
                    <a:lnTo>
                      <a:pt x="0" y="16"/>
                    </a:lnTo>
                    <a:lnTo>
                      <a:pt x="0" y="19"/>
                    </a:lnTo>
                    <a:lnTo>
                      <a:pt x="5" y="66"/>
                    </a:lnTo>
                    <a:lnTo>
                      <a:pt x="7" y="68"/>
                    </a:lnTo>
                    <a:lnTo>
                      <a:pt x="7" y="66"/>
                    </a:lnTo>
                    <a:lnTo>
                      <a:pt x="7" y="68"/>
                    </a:lnTo>
                    <a:lnTo>
                      <a:pt x="7" y="69"/>
                    </a:lnTo>
                    <a:lnTo>
                      <a:pt x="7" y="69"/>
                    </a:lnTo>
                    <a:lnTo>
                      <a:pt x="7" y="69"/>
                    </a:lnTo>
                    <a:lnTo>
                      <a:pt x="7" y="71"/>
                    </a:lnTo>
                    <a:lnTo>
                      <a:pt x="9" y="72"/>
                    </a:lnTo>
                    <a:lnTo>
                      <a:pt x="9" y="72"/>
                    </a:lnTo>
                    <a:lnTo>
                      <a:pt x="9" y="74"/>
                    </a:lnTo>
                    <a:lnTo>
                      <a:pt x="9" y="74"/>
                    </a:lnTo>
                    <a:lnTo>
                      <a:pt x="9" y="75"/>
                    </a:lnTo>
                    <a:lnTo>
                      <a:pt x="11" y="74"/>
                    </a:lnTo>
                    <a:lnTo>
                      <a:pt x="11" y="75"/>
                    </a:lnTo>
                    <a:lnTo>
                      <a:pt x="11" y="75"/>
                    </a:lnTo>
                    <a:lnTo>
                      <a:pt x="11" y="77"/>
                    </a:lnTo>
                    <a:lnTo>
                      <a:pt x="13" y="78"/>
                    </a:lnTo>
                    <a:lnTo>
                      <a:pt x="13" y="78"/>
                    </a:lnTo>
                    <a:lnTo>
                      <a:pt x="15" y="78"/>
                    </a:lnTo>
                    <a:lnTo>
                      <a:pt x="15" y="78"/>
                    </a:lnTo>
                    <a:lnTo>
                      <a:pt x="15" y="80"/>
                    </a:lnTo>
                    <a:lnTo>
                      <a:pt x="17" y="80"/>
                    </a:lnTo>
                    <a:lnTo>
                      <a:pt x="17" y="80"/>
                    </a:lnTo>
                    <a:lnTo>
                      <a:pt x="18" y="82"/>
                    </a:lnTo>
                    <a:lnTo>
                      <a:pt x="18" y="82"/>
                    </a:lnTo>
                    <a:lnTo>
                      <a:pt x="20" y="82"/>
                    </a:lnTo>
                    <a:lnTo>
                      <a:pt x="20" y="82"/>
                    </a:lnTo>
                    <a:lnTo>
                      <a:pt x="22" y="82"/>
                    </a:lnTo>
                    <a:lnTo>
                      <a:pt x="22" y="82"/>
                    </a:lnTo>
                    <a:lnTo>
                      <a:pt x="22" y="82"/>
                    </a:lnTo>
                    <a:lnTo>
                      <a:pt x="24" y="82"/>
                    </a:lnTo>
                    <a:lnTo>
                      <a:pt x="24" y="82"/>
                    </a:lnTo>
                    <a:lnTo>
                      <a:pt x="73" y="80"/>
                    </a:lnTo>
                    <a:lnTo>
                      <a:pt x="75" y="80"/>
                    </a:lnTo>
                    <a:lnTo>
                      <a:pt x="75" y="80"/>
                    </a:lnTo>
                    <a:lnTo>
                      <a:pt x="77" y="78"/>
                    </a:lnTo>
                    <a:lnTo>
                      <a:pt x="77" y="78"/>
                    </a:lnTo>
                    <a:lnTo>
                      <a:pt x="79" y="78"/>
                    </a:lnTo>
                    <a:lnTo>
                      <a:pt x="79" y="78"/>
                    </a:lnTo>
                    <a:lnTo>
                      <a:pt x="81" y="78"/>
                    </a:lnTo>
                    <a:lnTo>
                      <a:pt x="81" y="78"/>
                    </a:lnTo>
                    <a:lnTo>
                      <a:pt x="81" y="78"/>
                    </a:lnTo>
                    <a:lnTo>
                      <a:pt x="81" y="77"/>
                    </a:lnTo>
                    <a:lnTo>
                      <a:pt x="83" y="77"/>
                    </a:lnTo>
                    <a:lnTo>
                      <a:pt x="85" y="77"/>
                    </a:lnTo>
                    <a:lnTo>
                      <a:pt x="85" y="75"/>
                    </a:lnTo>
                    <a:lnTo>
                      <a:pt x="85" y="75"/>
                    </a:lnTo>
                    <a:lnTo>
                      <a:pt x="87" y="75"/>
                    </a:lnTo>
                    <a:lnTo>
                      <a:pt x="87" y="74"/>
                    </a:lnTo>
                    <a:lnTo>
                      <a:pt x="87" y="75"/>
                    </a:lnTo>
                    <a:lnTo>
                      <a:pt x="87" y="74"/>
                    </a:lnTo>
                    <a:lnTo>
                      <a:pt x="87" y="72"/>
                    </a:lnTo>
                    <a:lnTo>
                      <a:pt x="89" y="71"/>
                    </a:lnTo>
                    <a:lnTo>
                      <a:pt x="89" y="71"/>
                    </a:lnTo>
                    <a:lnTo>
                      <a:pt x="89" y="71"/>
                    </a:lnTo>
                    <a:lnTo>
                      <a:pt x="89" y="69"/>
                    </a:lnTo>
                    <a:lnTo>
                      <a:pt x="89" y="69"/>
                    </a:lnTo>
                    <a:lnTo>
                      <a:pt x="89" y="68"/>
                    </a:lnTo>
                    <a:lnTo>
                      <a:pt x="89" y="68"/>
                    </a:lnTo>
                    <a:lnTo>
                      <a:pt x="91" y="68"/>
                    </a:lnTo>
                    <a:lnTo>
                      <a:pt x="91" y="66"/>
                    </a:lnTo>
                    <a:lnTo>
                      <a:pt x="91" y="66"/>
                    </a:lnTo>
                    <a:lnTo>
                      <a:pt x="91" y="65"/>
                    </a:lnTo>
                    <a:lnTo>
                      <a:pt x="91" y="63"/>
                    </a:lnTo>
                    <a:lnTo>
                      <a:pt x="91" y="63"/>
                    </a:lnTo>
                    <a:lnTo>
                      <a:pt x="83" y="16"/>
                    </a:lnTo>
                    <a:lnTo>
                      <a:pt x="85" y="15"/>
                    </a:lnTo>
                    <a:lnTo>
                      <a:pt x="83" y="15"/>
                    </a:lnTo>
                    <a:lnTo>
                      <a:pt x="83" y="13"/>
                    </a:lnTo>
                    <a:lnTo>
                      <a:pt x="85" y="12"/>
                    </a:lnTo>
                    <a:lnTo>
                      <a:pt x="83" y="12"/>
                    </a:lnTo>
                    <a:lnTo>
                      <a:pt x="83" y="10"/>
                    </a:lnTo>
                    <a:lnTo>
                      <a:pt x="83" y="10"/>
                    </a:lnTo>
                    <a:lnTo>
                      <a:pt x="83" y="10"/>
                    </a:lnTo>
                    <a:lnTo>
                      <a:pt x="83" y="9"/>
                    </a:lnTo>
                    <a:lnTo>
                      <a:pt x="81" y="7"/>
                    </a:lnTo>
                    <a:lnTo>
                      <a:pt x="81" y="7"/>
                    </a:lnTo>
                    <a:lnTo>
                      <a:pt x="81" y="7"/>
                    </a:lnTo>
                    <a:lnTo>
                      <a:pt x="79" y="6"/>
                    </a:lnTo>
                    <a:lnTo>
                      <a:pt x="79" y="6"/>
                    </a:lnTo>
                    <a:lnTo>
                      <a:pt x="79" y="6"/>
                    </a:lnTo>
                    <a:lnTo>
                      <a:pt x="77" y="4"/>
                    </a:lnTo>
                    <a:lnTo>
                      <a:pt x="77" y="4"/>
                    </a:lnTo>
                    <a:lnTo>
                      <a:pt x="77" y="3"/>
                    </a:lnTo>
                    <a:lnTo>
                      <a:pt x="75" y="3"/>
                    </a:lnTo>
                    <a:lnTo>
                      <a:pt x="75" y="3"/>
                    </a:lnTo>
                    <a:lnTo>
                      <a:pt x="75" y="3"/>
                    </a:lnTo>
                    <a:lnTo>
                      <a:pt x="73" y="1"/>
                    </a:lnTo>
                    <a:lnTo>
                      <a:pt x="73" y="1"/>
                    </a:lnTo>
                    <a:lnTo>
                      <a:pt x="72" y="1"/>
                    </a:lnTo>
                    <a:lnTo>
                      <a:pt x="72" y="1"/>
                    </a:lnTo>
                    <a:lnTo>
                      <a:pt x="70" y="0"/>
                    </a:lnTo>
                    <a:lnTo>
                      <a:pt x="70" y="0"/>
                    </a:lnTo>
                    <a:lnTo>
                      <a:pt x="68" y="1"/>
                    </a:lnTo>
                    <a:lnTo>
                      <a:pt x="68" y="0"/>
                    </a:lnTo>
                    <a:lnTo>
                      <a:pt x="66" y="0"/>
                    </a:lnTo>
                    <a:lnTo>
                      <a:pt x="66" y="0"/>
                    </a:lnTo>
                    <a:lnTo>
                      <a:pt x="66" y="0"/>
                    </a:lnTo>
                  </a:path>
                </a:pathLst>
              </a:custGeom>
              <a:solidFill>
                <a:srgbClr val="FFFFFF"/>
              </a:solidFill>
              <a:ln w="12700" cap="rnd"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67">
                <a:extLst>
                  <a:ext uri="{FF2B5EF4-FFF2-40B4-BE49-F238E27FC236}">
                    <a16:creationId xmlns:a16="http://schemas.microsoft.com/office/drawing/2014/main" id="{8564DA3D-CE0C-4730-966C-BD2A2C0FF049}"/>
                  </a:ext>
                </a:extLst>
              </p:cNvPr>
              <p:cNvSpPr>
                <a:spLocks/>
              </p:cNvSpPr>
              <p:nvPr/>
            </p:nvSpPr>
            <p:spPr bwMode="auto">
              <a:xfrm>
                <a:off x="2100" y="1690"/>
                <a:ext cx="92" cy="143"/>
              </a:xfrm>
              <a:custGeom>
                <a:avLst/>
                <a:gdLst>
                  <a:gd name="T0" fmla="*/ 75 w 92"/>
                  <a:gd name="T1" fmla="*/ 0 h 143"/>
                  <a:gd name="T2" fmla="*/ 0 w 92"/>
                  <a:gd name="T3" fmla="*/ 1 h 143"/>
                  <a:gd name="T4" fmla="*/ 15 w 92"/>
                  <a:gd name="T5" fmla="*/ 142 h 143"/>
                  <a:gd name="T6" fmla="*/ 91 w 92"/>
                  <a:gd name="T7" fmla="*/ 138 h 143"/>
                  <a:gd name="T8" fmla="*/ 75 w 92"/>
                  <a:gd name="T9" fmla="*/ 0 h 143"/>
                </a:gdLst>
                <a:ahLst/>
                <a:cxnLst>
                  <a:cxn ang="0">
                    <a:pos x="T0" y="T1"/>
                  </a:cxn>
                  <a:cxn ang="0">
                    <a:pos x="T2" y="T3"/>
                  </a:cxn>
                  <a:cxn ang="0">
                    <a:pos x="T4" y="T5"/>
                  </a:cxn>
                  <a:cxn ang="0">
                    <a:pos x="T6" y="T7"/>
                  </a:cxn>
                  <a:cxn ang="0">
                    <a:pos x="T8" y="T9"/>
                  </a:cxn>
                </a:cxnLst>
                <a:rect l="0" t="0" r="r" b="b"/>
                <a:pathLst>
                  <a:path w="92" h="143">
                    <a:moveTo>
                      <a:pt x="75" y="0"/>
                    </a:moveTo>
                    <a:lnTo>
                      <a:pt x="0" y="1"/>
                    </a:lnTo>
                    <a:lnTo>
                      <a:pt x="15" y="142"/>
                    </a:lnTo>
                    <a:lnTo>
                      <a:pt x="91" y="138"/>
                    </a:lnTo>
                    <a:lnTo>
                      <a:pt x="75"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68">
                <a:extLst>
                  <a:ext uri="{FF2B5EF4-FFF2-40B4-BE49-F238E27FC236}">
                    <a16:creationId xmlns:a16="http://schemas.microsoft.com/office/drawing/2014/main" id="{49326A2F-2E0D-49C9-8CDE-62259DD95328}"/>
                  </a:ext>
                </a:extLst>
              </p:cNvPr>
              <p:cNvSpPr>
                <a:spLocks/>
              </p:cNvSpPr>
              <p:nvPr/>
            </p:nvSpPr>
            <p:spPr bwMode="auto">
              <a:xfrm>
                <a:off x="1918" y="1697"/>
                <a:ext cx="88" cy="143"/>
              </a:xfrm>
              <a:custGeom>
                <a:avLst/>
                <a:gdLst>
                  <a:gd name="T0" fmla="*/ 74 w 88"/>
                  <a:gd name="T1" fmla="*/ 0 h 143"/>
                  <a:gd name="T2" fmla="*/ 0 w 88"/>
                  <a:gd name="T3" fmla="*/ 1 h 143"/>
                  <a:gd name="T4" fmla="*/ 16 w 88"/>
                  <a:gd name="T5" fmla="*/ 142 h 143"/>
                  <a:gd name="T6" fmla="*/ 87 w 88"/>
                  <a:gd name="T7" fmla="*/ 138 h 143"/>
                  <a:gd name="T8" fmla="*/ 74 w 88"/>
                  <a:gd name="T9" fmla="*/ 0 h 143"/>
                </a:gdLst>
                <a:ahLst/>
                <a:cxnLst>
                  <a:cxn ang="0">
                    <a:pos x="T0" y="T1"/>
                  </a:cxn>
                  <a:cxn ang="0">
                    <a:pos x="T2" y="T3"/>
                  </a:cxn>
                  <a:cxn ang="0">
                    <a:pos x="T4" y="T5"/>
                  </a:cxn>
                  <a:cxn ang="0">
                    <a:pos x="T6" y="T7"/>
                  </a:cxn>
                  <a:cxn ang="0">
                    <a:pos x="T8" y="T9"/>
                  </a:cxn>
                </a:cxnLst>
                <a:rect l="0" t="0" r="r" b="b"/>
                <a:pathLst>
                  <a:path w="88" h="143">
                    <a:moveTo>
                      <a:pt x="74" y="0"/>
                    </a:moveTo>
                    <a:lnTo>
                      <a:pt x="0" y="1"/>
                    </a:lnTo>
                    <a:lnTo>
                      <a:pt x="16" y="142"/>
                    </a:lnTo>
                    <a:lnTo>
                      <a:pt x="87" y="138"/>
                    </a:lnTo>
                    <a:lnTo>
                      <a:pt x="74"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69">
                <a:extLst>
                  <a:ext uri="{FF2B5EF4-FFF2-40B4-BE49-F238E27FC236}">
                    <a16:creationId xmlns:a16="http://schemas.microsoft.com/office/drawing/2014/main" id="{5F9F5453-3611-408D-B20A-37F879FAC34E}"/>
                  </a:ext>
                </a:extLst>
              </p:cNvPr>
              <p:cNvSpPr>
                <a:spLocks/>
              </p:cNvSpPr>
              <p:nvPr/>
            </p:nvSpPr>
            <p:spPr bwMode="auto">
              <a:xfrm>
                <a:off x="2001" y="1726"/>
                <a:ext cx="62" cy="58"/>
              </a:xfrm>
              <a:custGeom>
                <a:avLst/>
                <a:gdLst>
                  <a:gd name="T0" fmla="*/ 61 w 62"/>
                  <a:gd name="T1" fmla="*/ 0 h 58"/>
                  <a:gd name="T2" fmla="*/ 10 w 62"/>
                  <a:gd name="T3" fmla="*/ 7 h 58"/>
                  <a:gd name="T4" fmla="*/ 10 w 62"/>
                  <a:gd name="T5" fmla="*/ 7 h 58"/>
                  <a:gd name="T6" fmla="*/ 10 w 62"/>
                  <a:gd name="T7" fmla="*/ 14 h 58"/>
                  <a:gd name="T8" fmla="*/ 10 w 62"/>
                  <a:gd name="T9" fmla="*/ 14 h 58"/>
                  <a:gd name="T10" fmla="*/ 10 w 62"/>
                  <a:gd name="T11" fmla="*/ 14 h 58"/>
                  <a:gd name="T12" fmla="*/ 8 w 62"/>
                  <a:gd name="T13" fmla="*/ 21 h 58"/>
                  <a:gd name="T14" fmla="*/ 8 w 62"/>
                  <a:gd name="T15" fmla="*/ 21 h 58"/>
                  <a:gd name="T16" fmla="*/ 8 w 62"/>
                  <a:gd name="T17" fmla="*/ 24 h 58"/>
                  <a:gd name="T18" fmla="*/ 8 w 62"/>
                  <a:gd name="T19" fmla="*/ 28 h 58"/>
                  <a:gd name="T20" fmla="*/ 8 w 62"/>
                  <a:gd name="T21" fmla="*/ 28 h 58"/>
                  <a:gd name="T22" fmla="*/ 6 w 62"/>
                  <a:gd name="T23" fmla="*/ 14 h 58"/>
                  <a:gd name="T24" fmla="*/ 6 w 62"/>
                  <a:gd name="T25" fmla="*/ 24 h 58"/>
                  <a:gd name="T26" fmla="*/ 6 w 62"/>
                  <a:gd name="T27" fmla="*/ 24 h 58"/>
                  <a:gd name="T28" fmla="*/ 6 w 62"/>
                  <a:gd name="T29" fmla="*/ 28 h 58"/>
                  <a:gd name="T30" fmla="*/ 6 w 62"/>
                  <a:gd name="T31" fmla="*/ 32 h 58"/>
                  <a:gd name="T32" fmla="*/ 4 w 62"/>
                  <a:gd name="T33" fmla="*/ 32 h 58"/>
                  <a:gd name="T34" fmla="*/ 4 w 62"/>
                  <a:gd name="T35" fmla="*/ 35 h 58"/>
                  <a:gd name="T36" fmla="*/ 4 w 62"/>
                  <a:gd name="T37" fmla="*/ 35 h 58"/>
                  <a:gd name="T38" fmla="*/ 4 w 62"/>
                  <a:gd name="T39" fmla="*/ 35 h 58"/>
                  <a:gd name="T40" fmla="*/ 4 w 62"/>
                  <a:gd name="T41" fmla="*/ 42 h 58"/>
                  <a:gd name="T42" fmla="*/ 2 w 62"/>
                  <a:gd name="T43" fmla="*/ 42 h 58"/>
                  <a:gd name="T44" fmla="*/ 2 w 62"/>
                  <a:gd name="T45" fmla="*/ 46 h 58"/>
                  <a:gd name="T46" fmla="*/ 2 w 62"/>
                  <a:gd name="T47" fmla="*/ 53 h 58"/>
                  <a:gd name="T48" fmla="*/ 2 w 62"/>
                  <a:gd name="T49" fmla="*/ 53 h 58"/>
                  <a:gd name="T50" fmla="*/ 2 w 62"/>
                  <a:gd name="T51" fmla="*/ 46 h 58"/>
                  <a:gd name="T52" fmla="*/ 2 w 62"/>
                  <a:gd name="T53" fmla="*/ 57 h 58"/>
                  <a:gd name="T54" fmla="*/ 2 w 62"/>
                  <a:gd name="T55" fmla="*/ 57 h 58"/>
                  <a:gd name="T56" fmla="*/ 0 w 62"/>
                  <a:gd name="T57" fmla="*/ 57 h 58"/>
                  <a:gd name="T58" fmla="*/ 0 w 62"/>
                  <a:gd name="T59"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58">
                    <a:moveTo>
                      <a:pt x="61" y="0"/>
                    </a:moveTo>
                    <a:lnTo>
                      <a:pt x="10" y="7"/>
                    </a:lnTo>
                    <a:lnTo>
                      <a:pt x="10" y="7"/>
                    </a:lnTo>
                    <a:lnTo>
                      <a:pt x="10" y="14"/>
                    </a:lnTo>
                    <a:lnTo>
                      <a:pt x="10" y="14"/>
                    </a:lnTo>
                    <a:lnTo>
                      <a:pt x="10" y="14"/>
                    </a:lnTo>
                    <a:lnTo>
                      <a:pt x="8" y="21"/>
                    </a:lnTo>
                    <a:lnTo>
                      <a:pt x="8" y="21"/>
                    </a:lnTo>
                    <a:lnTo>
                      <a:pt x="8" y="24"/>
                    </a:lnTo>
                    <a:lnTo>
                      <a:pt x="8" y="28"/>
                    </a:lnTo>
                    <a:lnTo>
                      <a:pt x="8" y="28"/>
                    </a:lnTo>
                    <a:lnTo>
                      <a:pt x="6" y="14"/>
                    </a:lnTo>
                    <a:lnTo>
                      <a:pt x="6" y="24"/>
                    </a:lnTo>
                    <a:lnTo>
                      <a:pt x="6" y="24"/>
                    </a:lnTo>
                    <a:lnTo>
                      <a:pt x="6" y="28"/>
                    </a:lnTo>
                    <a:lnTo>
                      <a:pt x="6" y="32"/>
                    </a:lnTo>
                    <a:lnTo>
                      <a:pt x="4" y="32"/>
                    </a:lnTo>
                    <a:lnTo>
                      <a:pt x="4" y="35"/>
                    </a:lnTo>
                    <a:lnTo>
                      <a:pt x="4" y="35"/>
                    </a:lnTo>
                    <a:lnTo>
                      <a:pt x="4" y="35"/>
                    </a:lnTo>
                    <a:lnTo>
                      <a:pt x="4" y="42"/>
                    </a:lnTo>
                    <a:lnTo>
                      <a:pt x="2" y="42"/>
                    </a:lnTo>
                    <a:lnTo>
                      <a:pt x="2" y="46"/>
                    </a:lnTo>
                    <a:lnTo>
                      <a:pt x="2" y="53"/>
                    </a:lnTo>
                    <a:lnTo>
                      <a:pt x="2" y="53"/>
                    </a:lnTo>
                    <a:lnTo>
                      <a:pt x="2" y="46"/>
                    </a:lnTo>
                    <a:lnTo>
                      <a:pt x="2" y="57"/>
                    </a:lnTo>
                    <a:lnTo>
                      <a:pt x="2" y="57"/>
                    </a:lnTo>
                    <a:lnTo>
                      <a:pt x="0" y="57"/>
                    </a:lnTo>
                    <a:lnTo>
                      <a:pt x="0" y="57"/>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70">
                <a:extLst>
                  <a:ext uri="{FF2B5EF4-FFF2-40B4-BE49-F238E27FC236}">
                    <a16:creationId xmlns:a16="http://schemas.microsoft.com/office/drawing/2014/main" id="{F063CBC1-EE7D-462A-B725-CB1420AEDBF6}"/>
                  </a:ext>
                </a:extLst>
              </p:cNvPr>
              <p:cNvSpPr>
                <a:spLocks/>
              </p:cNvSpPr>
              <p:nvPr/>
            </p:nvSpPr>
            <p:spPr bwMode="auto">
              <a:xfrm>
                <a:off x="2032" y="1771"/>
                <a:ext cx="61" cy="58"/>
              </a:xfrm>
              <a:custGeom>
                <a:avLst/>
                <a:gdLst>
                  <a:gd name="T0" fmla="*/ 60 w 61"/>
                  <a:gd name="T1" fmla="*/ 4 h 58"/>
                  <a:gd name="T2" fmla="*/ 56 w 61"/>
                  <a:gd name="T3" fmla="*/ 2 h 58"/>
                  <a:gd name="T4" fmla="*/ 56 w 61"/>
                  <a:gd name="T5" fmla="*/ 4 h 58"/>
                  <a:gd name="T6" fmla="*/ 56 w 61"/>
                  <a:gd name="T7" fmla="*/ 2 h 58"/>
                  <a:gd name="T8" fmla="*/ 53 w 61"/>
                  <a:gd name="T9" fmla="*/ 2 h 58"/>
                  <a:gd name="T10" fmla="*/ 50 w 61"/>
                  <a:gd name="T11" fmla="*/ 2 h 58"/>
                  <a:gd name="T12" fmla="*/ 50 w 61"/>
                  <a:gd name="T13" fmla="*/ 0 h 58"/>
                  <a:gd name="T14" fmla="*/ 50 w 61"/>
                  <a:gd name="T15" fmla="*/ 0 h 58"/>
                  <a:gd name="T16" fmla="*/ 50 w 61"/>
                  <a:gd name="T17" fmla="*/ 0 h 58"/>
                  <a:gd name="T18" fmla="*/ 47 w 61"/>
                  <a:gd name="T19" fmla="*/ 0 h 58"/>
                  <a:gd name="T20" fmla="*/ 47 w 61"/>
                  <a:gd name="T21" fmla="*/ 0 h 58"/>
                  <a:gd name="T22" fmla="*/ 44 w 61"/>
                  <a:gd name="T23" fmla="*/ 0 h 58"/>
                  <a:gd name="T24" fmla="*/ 41 w 61"/>
                  <a:gd name="T25" fmla="*/ 0 h 58"/>
                  <a:gd name="T26" fmla="*/ 41 w 61"/>
                  <a:gd name="T27" fmla="*/ 0 h 58"/>
                  <a:gd name="T28" fmla="*/ 37 w 61"/>
                  <a:gd name="T29" fmla="*/ 0 h 58"/>
                  <a:gd name="T30" fmla="*/ 37 w 61"/>
                  <a:gd name="T31" fmla="*/ 0 h 58"/>
                  <a:gd name="T32" fmla="*/ 34 w 61"/>
                  <a:gd name="T33" fmla="*/ 0 h 58"/>
                  <a:gd name="T34" fmla="*/ 28 w 61"/>
                  <a:gd name="T35" fmla="*/ 0 h 58"/>
                  <a:gd name="T36" fmla="*/ 25 w 61"/>
                  <a:gd name="T37" fmla="*/ 0 h 58"/>
                  <a:gd name="T38" fmla="*/ 22 w 61"/>
                  <a:gd name="T39" fmla="*/ 4 h 58"/>
                  <a:gd name="T40" fmla="*/ 18 w 61"/>
                  <a:gd name="T41" fmla="*/ 4 h 58"/>
                  <a:gd name="T42" fmla="*/ 15 w 61"/>
                  <a:gd name="T43" fmla="*/ 4 h 58"/>
                  <a:gd name="T44" fmla="*/ 15 w 61"/>
                  <a:gd name="T45" fmla="*/ 9 h 58"/>
                  <a:gd name="T46" fmla="*/ 12 w 61"/>
                  <a:gd name="T47" fmla="*/ 9 h 58"/>
                  <a:gd name="T48" fmla="*/ 9 w 61"/>
                  <a:gd name="T49" fmla="*/ 12 h 58"/>
                  <a:gd name="T50" fmla="*/ 6 w 61"/>
                  <a:gd name="T51" fmla="*/ 17 h 58"/>
                  <a:gd name="T52" fmla="*/ 6 w 61"/>
                  <a:gd name="T53" fmla="*/ 19 h 58"/>
                  <a:gd name="T54" fmla="*/ 6 w 61"/>
                  <a:gd name="T55" fmla="*/ 22 h 58"/>
                  <a:gd name="T56" fmla="*/ 3 w 61"/>
                  <a:gd name="T57" fmla="*/ 24 h 58"/>
                  <a:gd name="T58" fmla="*/ 3 w 61"/>
                  <a:gd name="T59" fmla="*/ 29 h 58"/>
                  <a:gd name="T60" fmla="*/ 3 w 61"/>
                  <a:gd name="T61" fmla="*/ 32 h 58"/>
                  <a:gd name="T62" fmla="*/ 3 w 61"/>
                  <a:gd name="T63" fmla="*/ 34 h 58"/>
                  <a:gd name="T64" fmla="*/ 3 w 61"/>
                  <a:gd name="T65" fmla="*/ 37 h 58"/>
                  <a:gd name="T66" fmla="*/ 3 w 61"/>
                  <a:gd name="T67" fmla="*/ 39 h 58"/>
                  <a:gd name="T68" fmla="*/ 3 w 61"/>
                  <a:gd name="T69" fmla="*/ 39 h 58"/>
                  <a:gd name="T70" fmla="*/ 3 w 61"/>
                  <a:gd name="T71" fmla="*/ 42 h 58"/>
                  <a:gd name="T72" fmla="*/ 3 w 61"/>
                  <a:gd name="T73" fmla="*/ 44 h 58"/>
                  <a:gd name="T74" fmla="*/ 6 w 61"/>
                  <a:gd name="T75" fmla="*/ 44 h 58"/>
                  <a:gd name="T76" fmla="*/ 6 w 61"/>
                  <a:gd name="T77" fmla="*/ 47 h 58"/>
                  <a:gd name="T78" fmla="*/ 6 w 61"/>
                  <a:gd name="T79" fmla="*/ 47 h 58"/>
                  <a:gd name="T80" fmla="*/ 6 w 61"/>
                  <a:gd name="T81" fmla="*/ 47 h 58"/>
                  <a:gd name="T82" fmla="*/ 9 w 61"/>
                  <a:gd name="T83" fmla="*/ 49 h 58"/>
                  <a:gd name="T84" fmla="*/ 9 w 61"/>
                  <a:gd name="T85" fmla="*/ 52 h 58"/>
                  <a:gd name="T86" fmla="*/ 9 w 61"/>
                  <a:gd name="T87" fmla="*/ 52 h 58"/>
                  <a:gd name="T88" fmla="*/ 12 w 61"/>
                  <a:gd name="T89" fmla="*/ 54 h 58"/>
                  <a:gd name="T90" fmla="*/ 12 w 61"/>
                  <a:gd name="T91" fmla="*/ 54 h 58"/>
                  <a:gd name="T92" fmla="*/ 12 w 61"/>
                  <a:gd name="T9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58">
                    <a:moveTo>
                      <a:pt x="60" y="4"/>
                    </a:moveTo>
                    <a:lnTo>
                      <a:pt x="60" y="4"/>
                    </a:lnTo>
                    <a:lnTo>
                      <a:pt x="60" y="4"/>
                    </a:lnTo>
                    <a:lnTo>
                      <a:pt x="56" y="2"/>
                    </a:lnTo>
                    <a:lnTo>
                      <a:pt x="56" y="4"/>
                    </a:lnTo>
                    <a:lnTo>
                      <a:pt x="56" y="4"/>
                    </a:lnTo>
                    <a:lnTo>
                      <a:pt x="56" y="4"/>
                    </a:lnTo>
                    <a:lnTo>
                      <a:pt x="56" y="2"/>
                    </a:lnTo>
                    <a:lnTo>
                      <a:pt x="53" y="2"/>
                    </a:lnTo>
                    <a:lnTo>
                      <a:pt x="53" y="2"/>
                    </a:lnTo>
                    <a:lnTo>
                      <a:pt x="53" y="2"/>
                    </a:lnTo>
                    <a:lnTo>
                      <a:pt x="50" y="2"/>
                    </a:lnTo>
                    <a:lnTo>
                      <a:pt x="50" y="2"/>
                    </a:lnTo>
                    <a:lnTo>
                      <a:pt x="50" y="0"/>
                    </a:lnTo>
                    <a:lnTo>
                      <a:pt x="50" y="0"/>
                    </a:lnTo>
                    <a:lnTo>
                      <a:pt x="50" y="0"/>
                    </a:lnTo>
                    <a:lnTo>
                      <a:pt x="50" y="0"/>
                    </a:lnTo>
                    <a:lnTo>
                      <a:pt x="50" y="0"/>
                    </a:lnTo>
                    <a:lnTo>
                      <a:pt x="47" y="0"/>
                    </a:lnTo>
                    <a:lnTo>
                      <a:pt x="47" y="0"/>
                    </a:lnTo>
                    <a:lnTo>
                      <a:pt x="44" y="0"/>
                    </a:lnTo>
                    <a:lnTo>
                      <a:pt x="47" y="0"/>
                    </a:lnTo>
                    <a:lnTo>
                      <a:pt x="44" y="0"/>
                    </a:lnTo>
                    <a:lnTo>
                      <a:pt x="44" y="0"/>
                    </a:lnTo>
                    <a:lnTo>
                      <a:pt x="44" y="0"/>
                    </a:lnTo>
                    <a:lnTo>
                      <a:pt x="41" y="0"/>
                    </a:lnTo>
                    <a:lnTo>
                      <a:pt x="41" y="0"/>
                    </a:lnTo>
                    <a:lnTo>
                      <a:pt x="41" y="0"/>
                    </a:lnTo>
                    <a:lnTo>
                      <a:pt x="37" y="0"/>
                    </a:lnTo>
                    <a:lnTo>
                      <a:pt x="37" y="0"/>
                    </a:lnTo>
                    <a:lnTo>
                      <a:pt x="37" y="0"/>
                    </a:lnTo>
                    <a:lnTo>
                      <a:pt x="37" y="0"/>
                    </a:lnTo>
                    <a:lnTo>
                      <a:pt x="34" y="0"/>
                    </a:lnTo>
                    <a:lnTo>
                      <a:pt x="34" y="0"/>
                    </a:lnTo>
                    <a:lnTo>
                      <a:pt x="31" y="0"/>
                    </a:lnTo>
                    <a:lnTo>
                      <a:pt x="28" y="0"/>
                    </a:lnTo>
                    <a:lnTo>
                      <a:pt x="28" y="0"/>
                    </a:lnTo>
                    <a:lnTo>
                      <a:pt x="25" y="0"/>
                    </a:lnTo>
                    <a:lnTo>
                      <a:pt x="22" y="2"/>
                    </a:lnTo>
                    <a:lnTo>
                      <a:pt x="22" y="4"/>
                    </a:lnTo>
                    <a:lnTo>
                      <a:pt x="22" y="2"/>
                    </a:lnTo>
                    <a:lnTo>
                      <a:pt x="18" y="4"/>
                    </a:lnTo>
                    <a:lnTo>
                      <a:pt x="18" y="2"/>
                    </a:lnTo>
                    <a:lnTo>
                      <a:pt x="15" y="4"/>
                    </a:lnTo>
                    <a:lnTo>
                      <a:pt x="15" y="7"/>
                    </a:lnTo>
                    <a:lnTo>
                      <a:pt x="15" y="9"/>
                    </a:lnTo>
                    <a:lnTo>
                      <a:pt x="12" y="9"/>
                    </a:lnTo>
                    <a:lnTo>
                      <a:pt x="12" y="9"/>
                    </a:lnTo>
                    <a:lnTo>
                      <a:pt x="9" y="12"/>
                    </a:lnTo>
                    <a:lnTo>
                      <a:pt x="9" y="12"/>
                    </a:lnTo>
                    <a:lnTo>
                      <a:pt x="9" y="14"/>
                    </a:lnTo>
                    <a:lnTo>
                      <a:pt x="6" y="17"/>
                    </a:lnTo>
                    <a:lnTo>
                      <a:pt x="6" y="17"/>
                    </a:lnTo>
                    <a:lnTo>
                      <a:pt x="6" y="19"/>
                    </a:lnTo>
                    <a:lnTo>
                      <a:pt x="6" y="19"/>
                    </a:lnTo>
                    <a:lnTo>
                      <a:pt x="6" y="22"/>
                    </a:lnTo>
                    <a:lnTo>
                      <a:pt x="3" y="22"/>
                    </a:lnTo>
                    <a:lnTo>
                      <a:pt x="3" y="24"/>
                    </a:lnTo>
                    <a:lnTo>
                      <a:pt x="0" y="27"/>
                    </a:lnTo>
                    <a:lnTo>
                      <a:pt x="3" y="29"/>
                    </a:lnTo>
                    <a:lnTo>
                      <a:pt x="3" y="29"/>
                    </a:lnTo>
                    <a:lnTo>
                      <a:pt x="3" y="32"/>
                    </a:lnTo>
                    <a:lnTo>
                      <a:pt x="3" y="32"/>
                    </a:lnTo>
                    <a:lnTo>
                      <a:pt x="3" y="34"/>
                    </a:lnTo>
                    <a:lnTo>
                      <a:pt x="3" y="34"/>
                    </a:lnTo>
                    <a:lnTo>
                      <a:pt x="3" y="37"/>
                    </a:lnTo>
                    <a:lnTo>
                      <a:pt x="3" y="37"/>
                    </a:lnTo>
                    <a:lnTo>
                      <a:pt x="3" y="39"/>
                    </a:lnTo>
                    <a:lnTo>
                      <a:pt x="3" y="39"/>
                    </a:lnTo>
                    <a:lnTo>
                      <a:pt x="3" y="39"/>
                    </a:lnTo>
                    <a:lnTo>
                      <a:pt x="3" y="42"/>
                    </a:lnTo>
                    <a:lnTo>
                      <a:pt x="3" y="42"/>
                    </a:lnTo>
                    <a:lnTo>
                      <a:pt x="6" y="42"/>
                    </a:lnTo>
                    <a:lnTo>
                      <a:pt x="3" y="44"/>
                    </a:lnTo>
                    <a:lnTo>
                      <a:pt x="3" y="44"/>
                    </a:lnTo>
                    <a:lnTo>
                      <a:pt x="6" y="44"/>
                    </a:lnTo>
                    <a:lnTo>
                      <a:pt x="6" y="44"/>
                    </a:lnTo>
                    <a:lnTo>
                      <a:pt x="6" y="47"/>
                    </a:lnTo>
                    <a:lnTo>
                      <a:pt x="6" y="47"/>
                    </a:lnTo>
                    <a:lnTo>
                      <a:pt x="6" y="47"/>
                    </a:lnTo>
                    <a:lnTo>
                      <a:pt x="6" y="47"/>
                    </a:lnTo>
                    <a:lnTo>
                      <a:pt x="6" y="47"/>
                    </a:lnTo>
                    <a:lnTo>
                      <a:pt x="9" y="49"/>
                    </a:lnTo>
                    <a:lnTo>
                      <a:pt x="9" y="49"/>
                    </a:lnTo>
                    <a:lnTo>
                      <a:pt x="9" y="52"/>
                    </a:lnTo>
                    <a:lnTo>
                      <a:pt x="9" y="52"/>
                    </a:lnTo>
                    <a:lnTo>
                      <a:pt x="9" y="52"/>
                    </a:lnTo>
                    <a:lnTo>
                      <a:pt x="9" y="52"/>
                    </a:lnTo>
                    <a:lnTo>
                      <a:pt x="9" y="54"/>
                    </a:lnTo>
                    <a:lnTo>
                      <a:pt x="12" y="54"/>
                    </a:lnTo>
                    <a:lnTo>
                      <a:pt x="12" y="54"/>
                    </a:lnTo>
                    <a:lnTo>
                      <a:pt x="12" y="54"/>
                    </a:lnTo>
                    <a:lnTo>
                      <a:pt x="12" y="57"/>
                    </a:lnTo>
                    <a:lnTo>
                      <a:pt x="12" y="54"/>
                    </a:lnTo>
                  </a:path>
                </a:pathLst>
              </a:custGeom>
              <a:noFill/>
              <a:ln w="12700" cap="rnd"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71">
                <a:extLst>
                  <a:ext uri="{FF2B5EF4-FFF2-40B4-BE49-F238E27FC236}">
                    <a16:creationId xmlns:a16="http://schemas.microsoft.com/office/drawing/2014/main" id="{10EEA451-3561-41CA-9B0E-8B1CF147ABF1}"/>
                  </a:ext>
                </a:extLst>
              </p:cNvPr>
              <p:cNvSpPr>
                <a:spLocks noChangeShapeType="1"/>
              </p:cNvSpPr>
              <p:nvPr/>
            </p:nvSpPr>
            <p:spPr bwMode="auto">
              <a:xfrm flipH="1">
                <a:off x="2043" y="1757"/>
                <a:ext cx="4" cy="2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72">
                <a:extLst>
                  <a:ext uri="{FF2B5EF4-FFF2-40B4-BE49-F238E27FC236}">
                    <a16:creationId xmlns:a16="http://schemas.microsoft.com/office/drawing/2014/main" id="{CAA52A43-5183-482B-97FB-A0BCE72F9E49}"/>
                  </a:ext>
                </a:extLst>
              </p:cNvPr>
              <p:cNvSpPr>
                <a:spLocks noChangeShapeType="1"/>
              </p:cNvSpPr>
              <p:nvPr/>
            </p:nvSpPr>
            <p:spPr bwMode="auto">
              <a:xfrm flipV="1">
                <a:off x="2058" y="1789"/>
                <a:ext cx="4" cy="4"/>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Line 73">
              <a:extLst>
                <a:ext uri="{FF2B5EF4-FFF2-40B4-BE49-F238E27FC236}">
                  <a16:creationId xmlns:a16="http://schemas.microsoft.com/office/drawing/2014/main" id="{4D10FD9B-0C8A-44D0-9A40-78CB57747659}"/>
                </a:ext>
              </a:extLst>
            </p:cNvPr>
            <p:cNvSpPr>
              <a:spLocks noChangeShapeType="1"/>
            </p:cNvSpPr>
            <p:nvPr/>
          </p:nvSpPr>
          <p:spPr bwMode="auto">
            <a:xfrm>
              <a:off x="2191" y="1882"/>
              <a:ext cx="713" cy="944"/>
            </a:xfrm>
            <a:prstGeom prst="line">
              <a:avLst/>
            </a:prstGeom>
            <a:noFill/>
            <a:ln w="25400">
              <a:solidFill>
                <a:schemeClr val="bg1"/>
              </a:solidFill>
              <a:prstDash val="sysDot"/>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 name="Group 74">
              <a:extLst>
                <a:ext uri="{FF2B5EF4-FFF2-40B4-BE49-F238E27FC236}">
                  <a16:creationId xmlns:a16="http://schemas.microsoft.com/office/drawing/2014/main" id="{6770112C-AC62-4378-8593-12D902200007}"/>
                </a:ext>
              </a:extLst>
            </p:cNvPr>
            <p:cNvGrpSpPr>
              <a:grpSpLocks/>
            </p:cNvGrpSpPr>
            <p:nvPr/>
          </p:nvGrpSpPr>
          <p:grpSpPr bwMode="auto">
            <a:xfrm>
              <a:off x="4011" y="1669"/>
              <a:ext cx="228" cy="150"/>
              <a:chOff x="4011" y="1669"/>
              <a:chExt cx="228" cy="150"/>
            </a:xfrm>
          </p:grpSpPr>
          <p:sp>
            <p:nvSpPr>
              <p:cNvPr id="25" name="Freeform 75">
                <a:extLst>
                  <a:ext uri="{FF2B5EF4-FFF2-40B4-BE49-F238E27FC236}">
                    <a16:creationId xmlns:a16="http://schemas.microsoft.com/office/drawing/2014/main" id="{A814B95F-49E0-4D96-A47E-8D0329E764F9}"/>
                  </a:ext>
                </a:extLst>
              </p:cNvPr>
              <p:cNvSpPr>
                <a:spLocks/>
              </p:cNvSpPr>
              <p:nvPr/>
            </p:nvSpPr>
            <p:spPr bwMode="auto">
              <a:xfrm>
                <a:off x="4083" y="1718"/>
                <a:ext cx="76" cy="86"/>
              </a:xfrm>
              <a:custGeom>
                <a:avLst/>
                <a:gdLst>
                  <a:gd name="T0" fmla="*/ 62 w 76"/>
                  <a:gd name="T1" fmla="*/ 1 h 86"/>
                  <a:gd name="T2" fmla="*/ 64 w 76"/>
                  <a:gd name="T3" fmla="*/ 1 h 86"/>
                  <a:gd name="T4" fmla="*/ 65 w 76"/>
                  <a:gd name="T5" fmla="*/ 3 h 86"/>
                  <a:gd name="T6" fmla="*/ 68 w 76"/>
                  <a:gd name="T7" fmla="*/ 4 h 86"/>
                  <a:gd name="T8" fmla="*/ 70 w 76"/>
                  <a:gd name="T9" fmla="*/ 4 h 86"/>
                  <a:gd name="T10" fmla="*/ 72 w 76"/>
                  <a:gd name="T11" fmla="*/ 6 h 86"/>
                  <a:gd name="T12" fmla="*/ 72 w 76"/>
                  <a:gd name="T13" fmla="*/ 9 h 86"/>
                  <a:gd name="T14" fmla="*/ 73 w 76"/>
                  <a:gd name="T15" fmla="*/ 12 h 86"/>
                  <a:gd name="T16" fmla="*/ 75 w 76"/>
                  <a:gd name="T17" fmla="*/ 14 h 86"/>
                  <a:gd name="T18" fmla="*/ 73 w 76"/>
                  <a:gd name="T19" fmla="*/ 15 h 86"/>
                  <a:gd name="T20" fmla="*/ 75 w 76"/>
                  <a:gd name="T21" fmla="*/ 17 h 86"/>
                  <a:gd name="T22" fmla="*/ 68 w 76"/>
                  <a:gd name="T23" fmla="*/ 70 h 86"/>
                  <a:gd name="T24" fmla="*/ 68 w 76"/>
                  <a:gd name="T25" fmla="*/ 72 h 86"/>
                  <a:gd name="T26" fmla="*/ 68 w 76"/>
                  <a:gd name="T27" fmla="*/ 73 h 86"/>
                  <a:gd name="T28" fmla="*/ 67 w 76"/>
                  <a:gd name="T29" fmla="*/ 77 h 86"/>
                  <a:gd name="T30" fmla="*/ 65 w 76"/>
                  <a:gd name="T31" fmla="*/ 77 h 86"/>
                  <a:gd name="T32" fmla="*/ 65 w 76"/>
                  <a:gd name="T33" fmla="*/ 80 h 86"/>
                  <a:gd name="T34" fmla="*/ 62 w 76"/>
                  <a:gd name="T35" fmla="*/ 81 h 86"/>
                  <a:gd name="T36" fmla="*/ 60 w 76"/>
                  <a:gd name="T37" fmla="*/ 83 h 86"/>
                  <a:gd name="T38" fmla="*/ 59 w 76"/>
                  <a:gd name="T39" fmla="*/ 85 h 86"/>
                  <a:gd name="T40" fmla="*/ 56 w 76"/>
                  <a:gd name="T41" fmla="*/ 85 h 86"/>
                  <a:gd name="T42" fmla="*/ 54 w 76"/>
                  <a:gd name="T43" fmla="*/ 85 h 86"/>
                  <a:gd name="T44" fmla="*/ 12 w 76"/>
                  <a:gd name="T45" fmla="*/ 83 h 86"/>
                  <a:gd name="T46" fmla="*/ 10 w 76"/>
                  <a:gd name="T47" fmla="*/ 81 h 86"/>
                  <a:gd name="T48" fmla="*/ 7 w 76"/>
                  <a:gd name="T49" fmla="*/ 81 h 86"/>
                  <a:gd name="T50" fmla="*/ 7 w 76"/>
                  <a:gd name="T51" fmla="*/ 80 h 86"/>
                  <a:gd name="T52" fmla="*/ 4 w 76"/>
                  <a:gd name="T53" fmla="*/ 78 h 86"/>
                  <a:gd name="T54" fmla="*/ 3 w 76"/>
                  <a:gd name="T55" fmla="*/ 77 h 86"/>
                  <a:gd name="T56" fmla="*/ 3 w 76"/>
                  <a:gd name="T57" fmla="*/ 75 h 86"/>
                  <a:gd name="T58" fmla="*/ 1 w 76"/>
                  <a:gd name="T59" fmla="*/ 73 h 86"/>
                  <a:gd name="T60" fmla="*/ 1 w 76"/>
                  <a:gd name="T61" fmla="*/ 70 h 86"/>
                  <a:gd name="T62" fmla="*/ 0 w 76"/>
                  <a:gd name="T63" fmla="*/ 69 h 86"/>
                  <a:gd name="T64" fmla="*/ 0 w 76"/>
                  <a:gd name="T65" fmla="*/ 66 h 86"/>
                  <a:gd name="T66" fmla="*/ 4 w 76"/>
                  <a:gd name="T67" fmla="*/ 15 h 86"/>
                  <a:gd name="T68" fmla="*/ 4 w 76"/>
                  <a:gd name="T69" fmla="*/ 12 h 86"/>
                  <a:gd name="T70" fmla="*/ 6 w 76"/>
                  <a:gd name="T71" fmla="*/ 11 h 86"/>
                  <a:gd name="T72" fmla="*/ 7 w 76"/>
                  <a:gd name="T73" fmla="*/ 7 h 86"/>
                  <a:gd name="T74" fmla="*/ 9 w 76"/>
                  <a:gd name="T75" fmla="*/ 6 h 86"/>
                  <a:gd name="T76" fmla="*/ 10 w 76"/>
                  <a:gd name="T77" fmla="*/ 4 h 86"/>
                  <a:gd name="T78" fmla="*/ 12 w 76"/>
                  <a:gd name="T79" fmla="*/ 3 h 86"/>
                  <a:gd name="T80" fmla="*/ 13 w 76"/>
                  <a:gd name="T81" fmla="*/ 1 h 86"/>
                  <a:gd name="T82" fmla="*/ 15 w 76"/>
                  <a:gd name="T83" fmla="*/ 1 h 86"/>
                  <a:gd name="T84" fmla="*/ 18 w 76"/>
                  <a:gd name="T85" fmla="*/ 1 h 86"/>
                  <a:gd name="T86" fmla="*/ 20 w 76"/>
                  <a:gd name="T8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86">
                    <a:moveTo>
                      <a:pt x="20" y="0"/>
                    </a:moveTo>
                    <a:lnTo>
                      <a:pt x="62" y="1"/>
                    </a:lnTo>
                    <a:lnTo>
                      <a:pt x="62" y="1"/>
                    </a:lnTo>
                    <a:lnTo>
                      <a:pt x="62" y="1"/>
                    </a:lnTo>
                    <a:lnTo>
                      <a:pt x="64" y="3"/>
                    </a:lnTo>
                    <a:lnTo>
                      <a:pt x="64" y="1"/>
                    </a:lnTo>
                    <a:lnTo>
                      <a:pt x="65" y="1"/>
                    </a:lnTo>
                    <a:lnTo>
                      <a:pt x="65" y="3"/>
                    </a:lnTo>
                    <a:lnTo>
                      <a:pt x="65" y="3"/>
                    </a:lnTo>
                    <a:lnTo>
                      <a:pt x="67" y="3"/>
                    </a:lnTo>
                    <a:lnTo>
                      <a:pt x="67" y="3"/>
                    </a:lnTo>
                    <a:lnTo>
                      <a:pt x="68" y="4"/>
                    </a:lnTo>
                    <a:lnTo>
                      <a:pt x="68" y="4"/>
                    </a:lnTo>
                    <a:lnTo>
                      <a:pt x="70" y="4"/>
                    </a:lnTo>
                    <a:lnTo>
                      <a:pt x="70" y="4"/>
                    </a:lnTo>
                    <a:lnTo>
                      <a:pt x="70" y="6"/>
                    </a:lnTo>
                    <a:lnTo>
                      <a:pt x="72" y="6"/>
                    </a:lnTo>
                    <a:lnTo>
                      <a:pt x="72" y="6"/>
                    </a:lnTo>
                    <a:lnTo>
                      <a:pt x="72" y="7"/>
                    </a:lnTo>
                    <a:lnTo>
                      <a:pt x="72" y="9"/>
                    </a:lnTo>
                    <a:lnTo>
                      <a:pt x="72" y="9"/>
                    </a:lnTo>
                    <a:lnTo>
                      <a:pt x="73" y="11"/>
                    </a:lnTo>
                    <a:lnTo>
                      <a:pt x="73" y="11"/>
                    </a:lnTo>
                    <a:lnTo>
                      <a:pt x="73" y="12"/>
                    </a:lnTo>
                    <a:lnTo>
                      <a:pt x="73" y="12"/>
                    </a:lnTo>
                    <a:lnTo>
                      <a:pt x="73" y="12"/>
                    </a:lnTo>
                    <a:lnTo>
                      <a:pt x="75" y="14"/>
                    </a:lnTo>
                    <a:lnTo>
                      <a:pt x="73" y="14"/>
                    </a:lnTo>
                    <a:lnTo>
                      <a:pt x="75" y="15"/>
                    </a:lnTo>
                    <a:lnTo>
                      <a:pt x="73" y="15"/>
                    </a:lnTo>
                    <a:lnTo>
                      <a:pt x="75" y="17"/>
                    </a:lnTo>
                    <a:lnTo>
                      <a:pt x="75" y="17"/>
                    </a:lnTo>
                    <a:lnTo>
                      <a:pt x="75" y="17"/>
                    </a:lnTo>
                    <a:lnTo>
                      <a:pt x="75" y="20"/>
                    </a:lnTo>
                    <a:lnTo>
                      <a:pt x="70" y="69"/>
                    </a:lnTo>
                    <a:lnTo>
                      <a:pt x="68" y="70"/>
                    </a:lnTo>
                    <a:lnTo>
                      <a:pt x="68" y="69"/>
                    </a:lnTo>
                    <a:lnTo>
                      <a:pt x="68" y="70"/>
                    </a:lnTo>
                    <a:lnTo>
                      <a:pt x="68" y="72"/>
                    </a:lnTo>
                    <a:lnTo>
                      <a:pt x="68" y="72"/>
                    </a:lnTo>
                    <a:lnTo>
                      <a:pt x="68" y="72"/>
                    </a:lnTo>
                    <a:lnTo>
                      <a:pt x="68" y="73"/>
                    </a:lnTo>
                    <a:lnTo>
                      <a:pt x="67" y="75"/>
                    </a:lnTo>
                    <a:lnTo>
                      <a:pt x="67" y="75"/>
                    </a:lnTo>
                    <a:lnTo>
                      <a:pt x="67" y="77"/>
                    </a:lnTo>
                    <a:lnTo>
                      <a:pt x="67" y="77"/>
                    </a:lnTo>
                    <a:lnTo>
                      <a:pt x="67" y="78"/>
                    </a:lnTo>
                    <a:lnTo>
                      <a:pt x="65" y="77"/>
                    </a:lnTo>
                    <a:lnTo>
                      <a:pt x="65" y="78"/>
                    </a:lnTo>
                    <a:lnTo>
                      <a:pt x="65" y="78"/>
                    </a:lnTo>
                    <a:lnTo>
                      <a:pt x="65" y="80"/>
                    </a:lnTo>
                    <a:lnTo>
                      <a:pt x="64" y="81"/>
                    </a:lnTo>
                    <a:lnTo>
                      <a:pt x="64" y="81"/>
                    </a:lnTo>
                    <a:lnTo>
                      <a:pt x="62" y="81"/>
                    </a:lnTo>
                    <a:lnTo>
                      <a:pt x="62" y="81"/>
                    </a:lnTo>
                    <a:lnTo>
                      <a:pt x="62" y="83"/>
                    </a:lnTo>
                    <a:lnTo>
                      <a:pt x="60" y="83"/>
                    </a:lnTo>
                    <a:lnTo>
                      <a:pt x="60" y="83"/>
                    </a:lnTo>
                    <a:lnTo>
                      <a:pt x="59" y="85"/>
                    </a:lnTo>
                    <a:lnTo>
                      <a:pt x="59" y="85"/>
                    </a:lnTo>
                    <a:lnTo>
                      <a:pt x="57" y="85"/>
                    </a:lnTo>
                    <a:lnTo>
                      <a:pt x="57" y="85"/>
                    </a:lnTo>
                    <a:lnTo>
                      <a:pt x="56" y="85"/>
                    </a:lnTo>
                    <a:lnTo>
                      <a:pt x="56" y="85"/>
                    </a:lnTo>
                    <a:lnTo>
                      <a:pt x="56" y="85"/>
                    </a:lnTo>
                    <a:lnTo>
                      <a:pt x="54" y="85"/>
                    </a:lnTo>
                    <a:lnTo>
                      <a:pt x="54" y="85"/>
                    </a:lnTo>
                    <a:lnTo>
                      <a:pt x="13" y="83"/>
                    </a:lnTo>
                    <a:lnTo>
                      <a:pt x="12" y="83"/>
                    </a:lnTo>
                    <a:lnTo>
                      <a:pt x="12" y="83"/>
                    </a:lnTo>
                    <a:lnTo>
                      <a:pt x="10" y="81"/>
                    </a:lnTo>
                    <a:lnTo>
                      <a:pt x="10" y="81"/>
                    </a:lnTo>
                    <a:lnTo>
                      <a:pt x="9" y="81"/>
                    </a:lnTo>
                    <a:lnTo>
                      <a:pt x="9" y="81"/>
                    </a:lnTo>
                    <a:lnTo>
                      <a:pt x="7" y="81"/>
                    </a:lnTo>
                    <a:lnTo>
                      <a:pt x="7" y="81"/>
                    </a:lnTo>
                    <a:lnTo>
                      <a:pt x="7" y="81"/>
                    </a:lnTo>
                    <a:lnTo>
                      <a:pt x="7" y="80"/>
                    </a:lnTo>
                    <a:lnTo>
                      <a:pt x="6" y="80"/>
                    </a:lnTo>
                    <a:lnTo>
                      <a:pt x="4" y="80"/>
                    </a:lnTo>
                    <a:lnTo>
                      <a:pt x="4" y="78"/>
                    </a:lnTo>
                    <a:lnTo>
                      <a:pt x="4" y="78"/>
                    </a:lnTo>
                    <a:lnTo>
                      <a:pt x="3" y="78"/>
                    </a:lnTo>
                    <a:lnTo>
                      <a:pt x="3" y="77"/>
                    </a:lnTo>
                    <a:lnTo>
                      <a:pt x="3" y="78"/>
                    </a:lnTo>
                    <a:lnTo>
                      <a:pt x="3" y="77"/>
                    </a:lnTo>
                    <a:lnTo>
                      <a:pt x="3" y="75"/>
                    </a:lnTo>
                    <a:lnTo>
                      <a:pt x="1" y="73"/>
                    </a:lnTo>
                    <a:lnTo>
                      <a:pt x="1" y="73"/>
                    </a:lnTo>
                    <a:lnTo>
                      <a:pt x="1" y="73"/>
                    </a:lnTo>
                    <a:lnTo>
                      <a:pt x="1" y="72"/>
                    </a:lnTo>
                    <a:lnTo>
                      <a:pt x="1" y="72"/>
                    </a:lnTo>
                    <a:lnTo>
                      <a:pt x="1" y="70"/>
                    </a:lnTo>
                    <a:lnTo>
                      <a:pt x="1" y="70"/>
                    </a:lnTo>
                    <a:lnTo>
                      <a:pt x="0" y="70"/>
                    </a:lnTo>
                    <a:lnTo>
                      <a:pt x="0" y="69"/>
                    </a:lnTo>
                    <a:lnTo>
                      <a:pt x="0" y="69"/>
                    </a:lnTo>
                    <a:lnTo>
                      <a:pt x="0" y="67"/>
                    </a:lnTo>
                    <a:lnTo>
                      <a:pt x="0" y="66"/>
                    </a:lnTo>
                    <a:lnTo>
                      <a:pt x="0" y="66"/>
                    </a:lnTo>
                    <a:lnTo>
                      <a:pt x="6" y="17"/>
                    </a:lnTo>
                    <a:lnTo>
                      <a:pt x="4" y="15"/>
                    </a:lnTo>
                    <a:lnTo>
                      <a:pt x="6" y="15"/>
                    </a:lnTo>
                    <a:lnTo>
                      <a:pt x="6" y="14"/>
                    </a:lnTo>
                    <a:lnTo>
                      <a:pt x="4" y="12"/>
                    </a:lnTo>
                    <a:lnTo>
                      <a:pt x="6" y="12"/>
                    </a:lnTo>
                    <a:lnTo>
                      <a:pt x="6" y="11"/>
                    </a:lnTo>
                    <a:lnTo>
                      <a:pt x="6" y="11"/>
                    </a:lnTo>
                    <a:lnTo>
                      <a:pt x="6" y="11"/>
                    </a:lnTo>
                    <a:lnTo>
                      <a:pt x="6" y="9"/>
                    </a:lnTo>
                    <a:lnTo>
                      <a:pt x="7" y="7"/>
                    </a:lnTo>
                    <a:lnTo>
                      <a:pt x="7" y="7"/>
                    </a:lnTo>
                    <a:lnTo>
                      <a:pt x="7" y="7"/>
                    </a:lnTo>
                    <a:lnTo>
                      <a:pt x="9" y="6"/>
                    </a:lnTo>
                    <a:lnTo>
                      <a:pt x="9" y="6"/>
                    </a:lnTo>
                    <a:lnTo>
                      <a:pt x="9" y="6"/>
                    </a:lnTo>
                    <a:lnTo>
                      <a:pt x="10" y="4"/>
                    </a:lnTo>
                    <a:lnTo>
                      <a:pt x="10" y="4"/>
                    </a:lnTo>
                    <a:lnTo>
                      <a:pt x="10" y="3"/>
                    </a:lnTo>
                    <a:lnTo>
                      <a:pt x="12" y="3"/>
                    </a:lnTo>
                    <a:lnTo>
                      <a:pt x="12" y="3"/>
                    </a:lnTo>
                    <a:lnTo>
                      <a:pt x="12" y="3"/>
                    </a:lnTo>
                    <a:lnTo>
                      <a:pt x="13" y="1"/>
                    </a:lnTo>
                    <a:lnTo>
                      <a:pt x="13" y="1"/>
                    </a:lnTo>
                    <a:lnTo>
                      <a:pt x="15" y="1"/>
                    </a:lnTo>
                    <a:lnTo>
                      <a:pt x="15" y="1"/>
                    </a:lnTo>
                    <a:lnTo>
                      <a:pt x="17" y="0"/>
                    </a:lnTo>
                    <a:lnTo>
                      <a:pt x="17" y="0"/>
                    </a:lnTo>
                    <a:lnTo>
                      <a:pt x="18" y="1"/>
                    </a:lnTo>
                    <a:lnTo>
                      <a:pt x="18" y="0"/>
                    </a:lnTo>
                    <a:lnTo>
                      <a:pt x="20" y="0"/>
                    </a:lnTo>
                    <a:lnTo>
                      <a:pt x="20" y="0"/>
                    </a:lnTo>
                    <a:lnTo>
                      <a:pt x="20" y="0"/>
                    </a:lnTo>
                  </a:path>
                </a:pathLst>
              </a:custGeom>
              <a:solidFill>
                <a:srgbClr val="FFFFFF"/>
              </a:solidFill>
              <a:ln w="12700" cap="rnd"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76">
                <a:extLst>
                  <a:ext uri="{FF2B5EF4-FFF2-40B4-BE49-F238E27FC236}">
                    <a16:creationId xmlns:a16="http://schemas.microsoft.com/office/drawing/2014/main" id="{81FC1E40-4B1D-4D28-9548-1E975842095D}"/>
                  </a:ext>
                </a:extLst>
              </p:cNvPr>
              <p:cNvSpPr>
                <a:spLocks/>
              </p:cNvSpPr>
              <p:nvPr/>
            </p:nvSpPr>
            <p:spPr bwMode="auto">
              <a:xfrm>
                <a:off x="4011" y="1669"/>
                <a:ext cx="73" cy="143"/>
              </a:xfrm>
              <a:custGeom>
                <a:avLst/>
                <a:gdLst>
                  <a:gd name="T0" fmla="*/ 12 w 73"/>
                  <a:gd name="T1" fmla="*/ 0 h 143"/>
                  <a:gd name="T2" fmla="*/ 72 w 73"/>
                  <a:gd name="T3" fmla="*/ 1 h 143"/>
                  <a:gd name="T4" fmla="*/ 59 w 73"/>
                  <a:gd name="T5" fmla="*/ 142 h 143"/>
                  <a:gd name="T6" fmla="*/ 0 w 73"/>
                  <a:gd name="T7" fmla="*/ 139 h 143"/>
                  <a:gd name="T8" fmla="*/ 12 w 73"/>
                  <a:gd name="T9" fmla="*/ 0 h 143"/>
                </a:gdLst>
                <a:ahLst/>
                <a:cxnLst>
                  <a:cxn ang="0">
                    <a:pos x="T0" y="T1"/>
                  </a:cxn>
                  <a:cxn ang="0">
                    <a:pos x="T2" y="T3"/>
                  </a:cxn>
                  <a:cxn ang="0">
                    <a:pos x="T4" y="T5"/>
                  </a:cxn>
                  <a:cxn ang="0">
                    <a:pos x="T6" y="T7"/>
                  </a:cxn>
                  <a:cxn ang="0">
                    <a:pos x="T8" y="T9"/>
                  </a:cxn>
                </a:cxnLst>
                <a:rect l="0" t="0" r="r" b="b"/>
                <a:pathLst>
                  <a:path w="73" h="143">
                    <a:moveTo>
                      <a:pt x="12" y="0"/>
                    </a:moveTo>
                    <a:lnTo>
                      <a:pt x="72" y="1"/>
                    </a:lnTo>
                    <a:lnTo>
                      <a:pt x="59" y="142"/>
                    </a:lnTo>
                    <a:lnTo>
                      <a:pt x="0" y="139"/>
                    </a:lnTo>
                    <a:lnTo>
                      <a:pt x="12"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77">
                <a:extLst>
                  <a:ext uri="{FF2B5EF4-FFF2-40B4-BE49-F238E27FC236}">
                    <a16:creationId xmlns:a16="http://schemas.microsoft.com/office/drawing/2014/main" id="{57DD4629-F42F-4D8A-854E-D73C0CFC7B4A}"/>
                  </a:ext>
                </a:extLst>
              </p:cNvPr>
              <p:cNvSpPr>
                <a:spLocks/>
              </p:cNvSpPr>
              <p:nvPr/>
            </p:nvSpPr>
            <p:spPr bwMode="auto">
              <a:xfrm>
                <a:off x="4162" y="1676"/>
                <a:ext cx="77" cy="143"/>
              </a:xfrm>
              <a:custGeom>
                <a:avLst/>
                <a:gdLst>
                  <a:gd name="T0" fmla="*/ 11 w 77"/>
                  <a:gd name="T1" fmla="*/ 0 h 143"/>
                  <a:gd name="T2" fmla="*/ 76 w 77"/>
                  <a:gd name="T3" fmla="*/ 1 h 143"/>
                  <a:gd name="T4" fmla="*/ 61 w 77"/>
                  <a:gd name="T5" fmla="*/ 142 h 143"/>
                  <a:gd name="T6" fmla="*/ 0 w 77"/>
                  <a:gd name="T7" fmla="*/ 139 h 143"/>
                  <a:gd name="T8" fmla="*/ 11 w 77"/>
                  <a:gd name="T9" fmla="*/ 0 h 143"/>
                </a:gdLst>
                <a:ahLst/>
                <a:cxnLst>
                  <a:cxn ang="0">
                    <a:pos x="T0" y="T1"/>
                  </a:cxn>
                  <a:cxn ang="0">
                    <a:pos x="T2" y="T3"/>
                  </a:cxn>
                  <a:cxn ang="0">
                    <a:pos x="T4" y="T5"/>
                  </a:cxn>
                  <a:cxn ang="0">
                    <a:pos x="T6" y="T7"/>
                  </a:cxn>
                  <a:cxn ang="0">
                    <a:pos x="T8" y="T9"/>
                  </a:cxn>
                </a:cxnLst>
                <a:rect l="0" t="0" r="r" b="b"/>
                <a:pathLst>
                  <a:path w="77" h="143">
                    <a:moveTo>
                      <a:pt x="11" y="0"/>
                    </a:moveTo>
                    <a:lnTo>
                      <a:pt x="76" y="1"/>
                    </a:lnTo>
                    <a:lnTo>
                      <a:pt x="61" y="142"/>
                    </a:lnTo>
                    <a:lnTo>
                      <a:pt x="0" y="139"/>
                    </a:lnTo>
                    <a:lnTo>
                      <a:pt x="11"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78">
                <a:extLst>
                  <a:ext uri="{FF2B5EF4-FFF2-40B4-BE49-F238E27FC236}">
                    <a16:creationId xmlns:a16="http://schemas.microsoft.com/office/drawing/2014/main" id="{EA32173D-28E3-4376-B705-52FDA5906EE0}"/>
                  </a:ext>
                </a:extLst>
              </p:cNvPr>
              <p:cNvSpPr>
                <a:spLocks/>
              </p:cNvSpPr>
              <p:nvPr/>
            </p:nvSpPr>
            <p:spPr bwMode="auto">
              <a:xfrm>
                <a:off x="4121" y="1704"/>
                <a:ext cx="61" cy="58"/>
              </a:xfrm>
              <a:custGeom>
                <a:avLst/>
                <a:gdLst>
                  <a:gd name="T0" fmla="*/ 0 w 61"/>
                  <a:gd name="T1" fmla="*/ 0 h 58"/>
                  <a:gd name="T2" fmla="*/ 49 w 61"/>
                  <a:gd name="T3" fmla="*/ 6 h 58"/>
                  <a:gd name="T4" fmla="*/ 49 w 61"/>
                  <a:gd name="T5" fmla="*/ 6 h 58"/>
                  <a:gd name="T6" fmla="*/ 49 w 61"/>
                  <a:gd name="T7" fmla="*/ 13 h 58"/>
                  <a:gd name="T8" fmla="*/ 49 w 61"/>
                  <a:gd name="T9" fmla="*/ 13 h 58"/>
                  <a:gd name="T10" fmla="*/ 49 w 61"/>
                  <a:gd name="T11" fmla="*/ 13 h 58"/>
                  <a:gd name="T12" fmla="*/ 51 w 61"/>
                  <a:gd name="T13" fmla="*/ 21 h 58"/>
                  <a:gd name="T14" fmla="*/ 51 w 61"/>
                  <a:gd name="T15" fmla="*/ 21 h 58"/>
                  <a:gd name="T16" fmla="*/ 51 w 61"/>
                  <a:gd name="T17" fmla="*/ 24 h 58"/>
                  <a:gd name="T18" fmla="*/ 51 w 61"/>
                  <a:gd name="T19" fmla="*/ 28 h 58"/>
                  <a:gd name="T20" fmla="*/ 51 w 61"/>
                  <a:gd name="T21" fmla="*/ 28 h 58"/>
                  <a:gd name="T22" fmla="*/ 53 w 61"/>
                  <a:gd name="T23" fmla="*/ 13 h 58"/>
                  <a:gd name="T24" fmla="*/ 53 w 61"/>
                  <a:gd name="T25" fmla="*/ 24 h 58"/>
                  <a:gd name="T26" fmla="*/ 53 w 61"/>
                  <a:gd name="T27" fmla="*/ 24 h 58"/>
                  <a:gd name="T28" fmla="*/ 53 w 61"/>
                  <a:gd name="T29" fmla="*/ 28 h 58"/>
                  <a:gd name="T30" fmla="*/ 53 w 61"/>
                  <a:gd name="T31" fmla="*/ 32 h 58"/>
                  <a:gd name="T32" fmla="*/ 55 w 61"/>
                  <a:gd name="T33" fmla="*/ 32 h 58"/>
                  <a:gd name="T34" fmla="*/ 55 w 61"/>
                  <a:gd name="T35" fmla="*/ 35 h 58"/>
                  <a:gd name="T36" fmla="*/ 55 w 61"/>
                  <a:gd name="T37" fmla="*/ 35 h 58"/>
                  <a:gd name="T38" fmla="*/ 55 w 61"/>
                  <a:gd name="T39" fmla="*/ 35 h 58"/>
                  <a:gd name="T40" fmla="*/ 55 w 61"/>
                  <a:gd name="T41" fmla="*/ 42 h 58"/>
                  <a:gd name="T42" fmla="*/ 58 w 61"/>
                  <a:gd name="T43" fmla="*/ 42 h 58"/>
                  <a:gd name="T44" fmla="*/ 58 w 61"/>
                  <a:gd name="T45" fmla="*/ 46 h 58"/>
                  <a:gd name="T46" fmla="*/ 58 w 61"/>
                  <a:gd name="T47" fmla="*/ 53 h 58"/>
                  <a:gd name="T48" fmla="*/ 58 w 61"/>
                  <a:gd name="T49" fmla="*/ 53 h 58"/>
                  <a:gd name="T50" fmla="*/ 58 w 61"/>
                  <a:gd name="T51" fmla="*/ 46 h 58"/>
                  <a:gd name="T52" fmla="*/ 58 w 61"/>
                  <a:gd name="T53" fmla="*/ 57 h 58"/>
                  <a:gd name="T54" fmla="*/ 58 w 61"/>
                  <a:gd name="T55" fmla="*/ 57 h 58"/>
                  <a:gd name="T56" fmla="*/ 60 w 61"/>
                  <a:gd name="T57" fmla="*/ 57 h 58"/>
                  <a:gd name="T58" fmla="*/ 60 w 61"/>
                  <a:gd name="T59"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58">
                    <a:moveTo>
                      <a:pt x="0" y="0"/>
                    </a:moveTo>
                    <a:lnTo>
                      <a:pt x="49" y="6"/>
                    </a:lnTo>
                    <a:lnTo>
                      <a:pt x="49" y="6"/>
                    </a:lnTo>
                    <a:lnTo>
                      <a:pt x="49" y="13"/>
                    </a:lnTo>
                    <a:lnTo>
                      <a:pt x="49" y="13"/>
                    </a:lnTo>
                    <a:lnTo>
                      <a:pt x="49" y="13"/>
                    </a:lnTo>
                    <a:lnTo>
                      <a:pt x="51" y="21"/>
                    </a:lnTo>
                    <a:lnTo>
                      <a:pt x="51" y="21"/>
                    </a:lnTo>
                    <a:lnTo>
                      <a:pt x="51" y="24"/>
                    </a:lnTo>
                    <a:lnTo>
                      <a:pt x="51" y="28"/>
                    </a:lnTo>
                    <a:lnTo>
                      <a:pt x="51" y="28"/>
                    </a:lnTo>
                    <a:lnTo>
                      <a:pt x="53" y="13"/>
                    </a:lnTo>
                    <a:lnTo>
                      <a:pt x="53" y="24"/>
                    </a:lnTo>
                    <a:lnTo>
                      <a:pt x="53" y="24"/>
                    </a:lnTo>
                    <a:lnTo>
                      <a:pt x="53" y="28"/>
                    </a:lnTo>
                    <a:lnTo>
                      <a:pt x="53" y="32"/>
                    </a:lnTo>
                    <a:lnTo>
                      <a:pt x="55" y="32"/>
                    </a:lnTo>
                    <a:lnTo>
                      <a:pt x="55" y="35"/>
                    </a:lnTo>
                    <a:lnTo>
                      <a:pt x="55" y="35"/>
                    </a:lnTo>
                    <a:lnTo>
                      <a:pt x="55" y="35"/>
                    </a:lnTo>
                    <a:lnTo>
                      <a:pt x="55" y="42"/>
                    </a:lnTo>
                    <a:lnTo>
                      <a:pt x="58" y="42"/>
                    </a:lnTo>
                    <a:lnTo>
                      <a:pt x="58" y="46"/>
                    </a:lnTo>
                    <a:lnTo>
                      <a:pt x="58" y="53"/>
                    </a:lnTo>
                    <a:lnTo>
                      <a:pt x="58" y="53"/>
                    </a:lnTo>
                    <a:lnTo>
                      <a:pt x="58" y="46"/>
                    </a:lnTo>
                    <a:lnTo>
                      <a:pt x="58" y="57"/>
                    </a:lnTo>
                    <a:lnTo>
                      <a:pt x="58" y="57"/>
                    </a:lnTo>
                    <a:lnTo>
                      <a:pt x="60" y="57"/>
                    </a:lnTo>
                    <a:lnTo>
                      <a:pt x="60" y="57"/>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79">
                <a:extLst>
                  <a:ext uri="{FF2B5EF4-FFF2-40B4-BE49-F238E27FC236}">
                    <a16:creationId xmlns:a16="http://schemas.microsoft.com/office/drawing/2014/main" id="{6BF05EB0-3217-4CD7-ADE9-A6756E44C893}"/>
                  </a:ext>
                </a:extLst>
              </p:cNvPr>
              <p:cNvSpPr>
                <a:spLocks/>
              </p:cNvSpPr>
              <p:nvPr/>
            </p:nvSpPr>
            <p:spPr bwMode="auto">
              <a:xfrm>
                <a:off x="4109" y="1750"/>
                <a:ext cx="62" cy="58"/>
              </a:xfrm>
              <a:custGeom>
                <a:avLst/>
                <a:gdLst>
                  <a:gd name="T0" fmla="*/ 0 w 62"/>
                  <a:gd name="T1" fmla="*/ 5 h 58"/>
                  <a:gd name="T2" fmla="*/ 3 w 62"/>
                  <a:gd name="T3" fmla="*/ 2 h 58"/>
                  <a:gd name="T4" fmla="*/ 3 w 62"/>
                  <a:gd name="T5" fmla="*/ 5 h 58"/>
                  <a:gd name="T6" fmla="*/ 3 w 62"/>
                  <a:gd name="T7" fmla="*/ 2 h 58"/>
                  <a:gd name="T8" fmla="*/ 6 w 62"/>
                  <a:gd name="T9" fmla="*/ 2 h 58"/>
                  <a:gd name="T10" fmla="*/ 9 w 62"/>
                  <a:gd name="T11" fmla="*/ 2 h 58"/>
                  <a:gd name="T12" fmla="*/ 9 w 62"/>
                  <a:gd name="T13" fmla="*/ 0 h 58"/>
                  <a:gd name="T14" fmla="*/ 9 w 62"/>
                  <a:gd name="T15" fmla="*/ 0 h 58"/>
                  <a:gd name="T16" fmla="*/ 9 w 62"/>
                  <a:gd name="T17" fmla="*/ 0 h 58"/>
                  <a:gd name="T18" fmla="*/ 12 w 62"/>
                  <a:gd name="T19" fmla="*/ 0 h 58"/>
                  <a:gd name="T20" fmla="*/ 12 w 62"/>
                  <a:gd name="T21" fmla="*/ 0 h 58"/>
                  <a:gd name="T22" fmla="*/ 16 w 62"/>
                  <a:gd name="T23" fmla="*/ 0 h 58"/>
                  <a:gd name="T24" fmla="*/ 19 w 62"/>
                  <a:gd name="T25" fmla="*/ 0 h 58"/>
                  <a:gd name="T26" fmla="*/ 19 w 62"/>
                  <a:gd name="T27" fmla="*/ 0 h 58"/>
                  <a:gd name="T28" fmla="*/ 22 w 62"/>
                  <a:gd name="T29" fmla="*/ 0 h 58"/>
                  <a:gd name="T30" fmla="*/ 22 w 62"/>
                  <a:gd name="T31" fmla="*/ 0 h 58"/>
                  <a:gd name="T32" fmla="*/ 25 w 62"/>
                  <a:gd name="T33" fmla="*/ 0 h 58"/>
                  <a:gd name="T34" fmla="*/ 32 w 62"/>
                  <a:gd name="T35" fmla="*/ 0 h 58"/>
                  <a:gd name="T36" fmla="*/ 35 w 62"/>
                  <a:gd name="T37" fmla="*/ 0 h 58"/>
                  <a:gd name="T38" fmla="*/ 38 w 62"/>
                  <a:gd name="T39" fmla="*/ 5 h 58"/>
                  <a:gd name="T40" fmla="*/ 41 w 62"/>
                  <a:gd name="T41" fmla="*/ 5 h 58"/>
                  <a:gd name="T42" fmla="*/ 44 w 62"/>
                  <a:gd name="T43" fmla="*/ 5 h 58"/>
                  <a:gd name="T44" fmla="*/ 44 w 62"/>
                  <a:gd name="T45" fmla="*/ 10 h 58"/>
                  <a:gd name="T46" fmla="*/ 48 w 62"/>
                  <a:gd name="T47" fmla="*/ 10 h 58"/>
                  <a:gd name="T48" fmla="*/ 51 w 62"/>
                  <a:gd name="T49" fmla="*/ 12 h 58"/>
                  <a:gd name="T50" fmla="*/ 54 w 62"/>
                  <a:gd name="T51" fmla="*/ 17 h 58"/>
                  <a:gd name="T52" fmla="*/ 54 w 62"/>
                  <a:gd name="T53" fmla="*/ 19 h 58"/>
                  <a:gd name="T54" fmla="*/ 54 w 62"/>
                  <a:gd name="T55" fmla="*/ 22 h 58"/>
                  <a:gd name="T56" fmla="*/ 57 w 62"/>
                  <a:gd name="T57" fmla="*/ 24 h 58"/>
                  <a:gd name="T58" fmla="*/ 57 w 62"/>
                  <a:gd name="T59" fmla="*/ 30 h 58"/>
                  <a:gd name="T60" fmla="*/ 57 w 62"/>
                  <a:gd name="T61" fmla="*/ 32 h 58"/>
                  <a:gd name="T62" fmla="*/ 57 w 62"/>
                  <a:gd name="T63" fmla="*/ 35 h 58"/>
                  <a:gd name="T64" fmla="*/ 57 w 62"/>
                  <a:gd name="T65" fmla="*/ 37 h 58"/>
                  <a:gd name="T66" fmla="*/ 57 w 62"/>
                  <a:gd name="T67" fmla="*/ 39 h 58"/>
                  <a:gd name="T68" fmla="*/ 57 w 62"/>
                  <a:gd name="T69" fmla="*/ 39 h 58"/>
                  <a:gd name="T70" fmla="*/ 57 w 62"/>
                  <a:gd name="T71" fmla="*/ 42 h 58"/>
                  <a:gd name="T72" fmla="*/ 57 w 62"/>
                  <a:gd name="T73" fmla="*/ 44 h 58"/>
                  <a:gd name="T74" fmla="*/ 54 w 62"/>
                  <a:gd name="T75" fmla="*/ 44 h 58"/>
                  <a:gd name="T76" fmla="*/ 54 w 62"/>
                  <a:gd name="T77" fmla="*/ 47 h 58"/>
                  <a:gd name="T78" fmla="*/ 54 w 62"/>
                  <a:gd name="T79" fmla="*/ 47 h 58"/>
                  <a:gd name="T80" fmla="*/ 54 w 62"/>
                  <a:gd name="T81" fmla="*/ 47 h 58"/>
                  <a:gd name="T82" fmla="*/ 51 w 62"/>
                  <a:gd name="T83" fmla="*/ 49 h 58"/>
                  <a:gd name="T84" fmla="*/ 51 w 62"/>
                  <a:gd name="T85" fmla="*/ 52 h 58"/>
                  <a:gd name="T86" fmla="*/ 51 w 62"/>
                  <a:gd name="T87" fmla="*/ 52 h 58"/>
                  <a:gd name="T88" fmla="*/ 48 w 62"/>
                  <a:gd name="T89" fmla="*/ 54 h 58"/>
                  <a:gd name="T90" fmla="*/ 48 w 62"/>
                  <a:gd name="T91" fmla="*/ 54 h 58"/>
                  <a:gd name="T92" fmla="*/ 48 w 62"/>
                  <a:gd name="T9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58">
                    <a:moveTo>
                      <a:pt x="0" y="5"/>
                    </a:moveTo>
                    <a:lnTo>
                      <a:pt x="0" y="5"/>
                    </a:lnTo>
                    <a:lnTo>
                      <a:pt x="0" y="5"/>
                    </a:lnTo>
                    <a:lnTo>
                      <a:pt x="3" y="2"/>
                    </a:lnTo>
                    <a:lnTo>
                      <a:pt x="3" y="5"/>
                    </a:lnTo>
                    <a:lnTo>
                      <a:pt x="3" y="5"/>
                    </a:lnTo>
                    <a:lnTo>
                      <a:pt x="3" y="5"/>
                    </a:lnTo>
                    <a:lnTo>
                      <a:pt x="3" y="2"/>
                    </a:lnTo>
                    <a:lnTo>
                      <a:pt x="6" y="2"/>
                    </a:lnTo>
                    <a:lnTo>
                      <a:pt x="6" y="2"/>
                    </a:lnTo>
                    <a:lnTo>
                      <a:pt x="6" y="2"/>
                    </a:lnTo>
                    <a:lnTo>
                      <a:pt x="9" y="2"/>
                    </a:lnTo>
                    <a:lnTo>
                      <a:pt x="9" y="2"/>
                    </a:lnTo>
                    <a:lnTo>
                      <a:pt x="9" y="0"/>
                    </a:lnTo>
                    <a:lnTo>
                      <a:pt x="9" y="0"/>
                    </a:lnTo>
                    <a:lnTo>
                      <a:pt x="9" y="0"/>
                    </a:lnTo>
                    <a:lnTo>
                      <a:pt x="9" y="0"/>
                    </a:lnTo>
                    <a:lnTo>
                      <a:pt x="9" y="0"/>
                    </a:lnTo>
                    <a:lnTo>
                      <a:pt x="12" y="0"/>
                    </a:lnTo>
                    <a:lnTo>
                      <a:pt x="12" y="0"/>
                    </a:lnTo>
                    <a:lnTo>
                      <a:pt x="16" y="0"/>
                    </a:lnTo>
                    <a:lnTo>
                      <a:pt x="12" y="0"/>
                    </a:lnTo>
                    <a:lnTo>
                      <a:pt x="16" y="0"/>
                    </a:lnTo>
                    <a:lnTo>
                      <a:pt x="16" y="0"/>
                    </a:lnTo>
                    <a:lnTo>
                      <a:pt x="16" y="0"/>
                    </a:lnTo>
                    <a:lnTo>
                      <a:pt x="19" y="0"/>
                    </a:lnTo>
                    <a:lnTo>
                      <a:pt x="19" y="0"/>
                    </a:lnTo>
                    <a:lnTo>
                      <a:pt x="19" y="0"/>
                    </a:lnTo>
                    <a:lnTo>
                      <a:pt x="22" y="0"/>
                    </a:lnTo>
                    <a:lnTo>
                      <a:pt x="22" y="0"/>
                    </a:lnTo>
                    <a:lnTo>
                      <a:pt x="22" y="0"/>
                    </a:lnTo>
                    <a:lnTo>
                      <a:pt x="22" y="0"/>
                    </a:lnTo>
                    <a:lnTo>
                      <a:pt x="25" y="0"/>
                    </a:lnTo>
                    <a:lnTo>
                      <a:pt x="25" y="0"/>
                    </a:lnTo>
                    <a:lnTo>
                      <a:pt x="28" y="0"/>
                    </a:lnTo>
                    <a:lnTo>
                      <a:pt x="32" y="0"/>
                    </a:lnTo>
                    <a:lnTo>
                      <a:pt x="32" y="0"/>
                    </a:lnTo>
                    <a:lnTo>
                      <a:pt x="35" y="0"/>
                    </a:lnTo>
                    <a:lnTo>
                      <a:pt x="38" y="2"/>
                    </a:lnTo>
                    <a:lnTo>
                      <a:pt x="38" y="5"/>
                    </a:lnTo>
                    <a:lnTo>
                      <a:pt x="38" y="2"/>
                    </a:lnTo>
                    <a:lnTo>
                      <a:pt x="41" y="5"/>
                    </a:lnTo>
                    <a:lnTo>
                      <a:pt x="41" y="2"/>
                    </a:lnTo>
                    <a:lnTo>
                      <a:pt x="44" y="5"/>
                    </a:lnTo>
                    <a:lnTo>
                      <a:pt x="44" y="7"/>
                    </a:lnTo>
                    <a:lnTo>
                      <a:pt x="44" y="10"/>
                    </a:lnTo>
                    <a:lnTo>
                      <a:pt x="48" y="10"/>
                    </a:lnTo>
                    <a:lnTo>
                      <a:pt x="48" y="10"/>
                    </a:lnTo>
                    <a:lnTo>
                      <a:pt x="51" y="12"/>
                    </a:lnTo>
                    <a:lnTo>
                      <a:pt x="51" y="12"/>
                    </a:lnTo>
                    <a:lnTo>
                      <a:pt x="51" y="15"/>
                    </a:lnTo>
                    <a:lnTo>
                      <a:pt x="54" y="17"/>
                    </a:lnTo>
                    <a:lnTo>
                      <a:pt x="54" y="17"/>
                    </a:lnTo>
                    <a:lnTo>
                      <a:pt x="54" y="19"/>
                    </a:lnTo>
                    <a:lnTo>
                      <a:pt x="54" y="19"/>
                    </a:lnTo>
                    <a:lnTo>
                      <a:pt x="54" y="22"/>
                    </a:lnTo>
                    <a:lnTo>
                      <a:pt x="57" y="22"/>
                    </a:lnTo>
                    <a:lnTo>
                      <a:pt x="57" y="24"/>
                    </a:lnTo>
                    <a:lnTo>
                      <a:pt x="61" y="27"/>
                    </a:lnTo>
                    <a:lnTo>
                      <a:pt x="57" y="30"/>
                    </a:lnTo>
                    <a:lnTo>
                      <a:pt x="57" y="30"/>
                    </a:lnTo>
                    <a:lnTo>
                      <a:pt x="57" y="32"/>
                    </a:lnTo>
                    <a:lnTo>
                      <a:pt x="57" y="32"/>
                    </a:lnTo>
                    <a:lnTo>
                      <a:pt x="57" y="35"/>
                    </a:lnTo>
                    <a:lnTo>
                      <a:pt x="57" y="35"/>
                    </a:lnTo>
                    <a:lnTo>
                      <a:pt x="57" y="37"/>
                    </a:lnTo>
                    <a:lnTo>
                      <a:pt x="57" y="37"/>
                    </a:lnTo>
                    <a:lnTo>
                      <a:pt x="57" y="39"/>
                    </a:lnTo>
                    <a:lnTo>
                      <a:pt x="57" y="39"/>
                    </a:lnTo>
                    <a:lnTo>
                      <a:pt x="57" y="39"/>
                    </a:lnTo>
                    <a:lnTo>
                      <a:pt x="57" y="42"/>
                    </a:lnTo>
                    <a:lnTo>
                      <a:pt x="57" y="42"/>
                    </a:lnTo>
                    <a:lnTo>
                      <a:pt x="54" y="42"/>
                    </a:lnTo>
                    <a:lnTo>
                      <a:pt x="57" y="44"/>
                    </a:lnTo>
                    <a:lnTo>
                      <a:pt x="57" y="44"/>
                    </a:lnTo>
                    <a:lnTo>
                      <a:pt x="54" y="44"/>
                    </a:lnTo>
                    <a:lnTo>
                      <a:pt x="54" y="44"/>
                    </a:lnTo>
                    <a:lnTo>
                      <a:pt x="54" y="47"/>
                    </a:lnTo>
                    <a:lnTo>
                      <a:pt x="54" y="47"/>
                    </a:lnTo>
                    <a:lnTo>
                      <a:pt x="54" y="47"/>
                    </a:lnTo>
                    <a:lnTo>
                      <a:pt x="54" y="47"/>
                    </a:lnTo>
                    <a:lnTo>
                      <a:pt x="54" y="47"/>
                    </a:lnTo>
                    <a:lnTo>
                      <a:pt x="51" y="49"/>
                    </a:lnTo>
                    <a:lnTo>
                      <a:pt x="51" y="49"/>
                    </a:lnTo>
                    <a:lnTo>
                      <a:pt x="51" y="52"/>
                    </a:lnTo>
                    <a:lnTo>
                      <a:pt x="51" y="52"/>
                    </a:lnTo>
                    <a:lnTo>
                      <a:pt x="51" y="52"/>
                    </a:lnTo>
                    <a:lnTo>
                      <a:pt x="51" y="52"/>
                    </a:lnTo>
                    <a:lnTo>
                      <a:pt x="51" y="54"/>
                    </a:lnTo>
                    <a:lnTo>
                      <a:pt x="48" y="54"/>
                    </a:lnTo>
                    <a:lnTo>
                      <a:pt x="48" y="54"/>
                    </a:lnTo>
                    <a:lnTo>
                      <a:pt x="48" y="54"/>
                    </a:lnTo>
                    <a:lnTo>
                      <a:pt x="48" y="57"/>
                    </a:lnTo>
                    <a:lnTo>
                      <a:pt x="48" y="54"/>
                    </a:lnTo>
                  </a:path>
                </a:pathLst>
              </a:custGeom>
              <a:noFill/>
              <a:ln w="12700" cap="rnd"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80">
                <a:extLst>
                  <a:ext uri="{FF2B5EF4-FFF2-40B4-BE49-F238E27FC236}">
                    <a16:creationId xmlns:a16="http://schemas.microsoft.com/office/drawing/2014/main" id="{9A64638E-4D96-4749-9C05-292FFCF61289}"/>
                  </a:ext>
                </a:extLst>
              </p:cNvPr>
              <p:cNvSpPr>
                <a:spLocks noChangeShapeType="1"/>
              </p:cNvSpPr>
              <p:nvPr/>
            </p:nvSpPr>
            <p:spPr bwMode="auto">
              <a:xfrm>
                <a:off x="4128" y="1736"/>
                <a:ext cx="8" cy="2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1">
                <a:extLst>
                  <a:ext uri="{FF2B5EF4-FFF2-40B4-BE49-F238E27FC236}">
                    <a16:creationId xmlns:a16="http://schemas.microsoft.com/office/drawing/2014/main" id="{EC3076FE-AFCA-43C8-BA20-3C4A1D787B97}"/>
                  </a:ext>
                </a:extLst>
              </p:cNvPr>
              <p:cNvSpPr>
                <a:spLocks noChangeShapeType="1"/>
              </p:cNvSpPr>
              <p:nvPr/>
            </p:nvSpPr>
            <p:spPr bwMode="auto">
              <a:xfrm flipH="1" flipV="1">
                <a:off x="4117" y="1768"/>
                <a:ext cx="4" cy="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Line 82">
              <a:extLst>
                <a:ext uri="{FF2B5EF4-FFF2-40B4-BE49-F238E27FC236}">
                  <a16:creationId xmlns:a16="http://schemas.microsoft.com/office/drawing/2014/main" id="{4972FAE0-C17B-418E-B292-5C41E44FA979}"/>
                </a:ext>
              </a:extLst>
            </p:cNvPr>
            <p:cNvSpPr>
              <a:spLocks noChangeShapeType="1"/>
            </p:cNvSpPr>
            <p:nvPr/>
          </p:nvSpPr>
          <p:spPr bwMode="auto">
            <a:xfrm flipH="1">
              <a:off x="3290" y="1871"/>
              <a:ext cx="781" cy="987"/>
            </a:xfrm>
            <a:prstGeom prst="line">
              <a:avLst/>
            </a:prstGeom>
            <a:noFill/>
            <a:ln w="25400">
              <a:solidFill>
                <a:schemeClr val="bg1"/>
              </a:solidFill>
              <a:prstDash val="sysDot"/>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Group 83">
              <a:extLst>
                <a:ext uri="{FF2B5EF4-FFF2-40B4-BE49-F238E27FC236}">
                  <a16:creationId xmlns:a16="http://schemas.microsoft.com/office/drawing/2014/main" id="{A7A2671C-C2F7-4FEE-9B3A-B918ECCF3B7D}"/>
                </a:ext>
              </a:extLst>
            </p:cNvPr>
            <p:cNvGrpSpPr>
              <a:grpSpLocks/>
            </p:cNvGrpSpPr>
            <p:nvPr/>
          </p:nvGrpSpPr>
          <p:grpSpPr bwMode="auto">
            <a:xfrm>
              <a:off x="4579" y="2748"/>
              <a:ext cx="570" cy="331"/>
              <a:chOff x="4579" y="2748"/>
              <a:chExt cx="570" cy="331"/>
            </a:xfrm>
          </p:grpSpPr>
          <p:sp>
            <p:nvSpPr>
              <p:cNvPr id="18" name="Freeform 84">
                <a:extLst>
                  <a:ext uri="{FF2B5EF4-FFF2-40B4-BE49-F238E27FC236}">
                    <a16:creationId xmlns:a16="http://schemas.microsoft.com/office/drawing/2014/main" id="{E7833EC4-2A6F-4B88-A870-26CD70577B00}"/>
                  </a:ext>
                </a:extLst>
              </p:cNvPr>
              <p:cNvSpPr>
                <a:spLocks/>
              </p:cNvSpPr>
              <p:nvPr/>
            </p:nvSpPr>
            <p:spPr bwMode="auto">
              <a:xfrm>
                <a:off x="4761" y="2862"/>
                <a:ext cx="191" cy="189"/>
              </a:xfrm>
              <a:custGeom>
                <a:avLst/>
                <a:gdLst>
                  <a:gd name="T0" fmla="*/ 158 w 191"/>
                  <a:gd name="T1" fmla="*/ 3 h 189"/>
                  <a:gd name="T2" fmla="*/ 162 w 191"/>
                  <a:gd name="T3" fmla="*/ 3 h 189"/>
                  <a:gd name="T4" fmla="*/ 166 w 191"/>
                  <a:gd name="T5" fmla="*/ 6 h 189"/>
                  <a:gd name="T6" fmla="*/ 173 w 191"/>
                  <a:gd name="T7" fmla="*/ 10 h 189"/>
                  <a:gd name="T8" fmla="*/ 178 w 191"/>
                  <a:gd name="T9" fmla="*/ 10 h 189"/>
                  <a:gd name="T10" fmla="*/ 182 w 191"/>
                  <a:gd name="T11" fmla="*/ 14 h 189"/>
                  <a:gd name="T12" fmla="*/ 182 w 191"/>
                  <a:gd name="T13" fmla="*/ 20 h 189"/>
                  <a:gd name="T14" fmla="*/ 186 w 191"/>
                  <a:gd name="T15" fmla="*/ 27 h 189"/>
                  <a:gd name="T16" fmla="*/ 190 w 191"/>
                  <a:gd name="T17" fmla="*/ 31 h 189"/>
                  <a:gd name="T18" fmla="*/ 186 w 191"/>
                  <a:gd name="T19" fmla="*/ 35 h 189"/>
                  <a:gd name="T20" fmla="*/ 190 w 191"/>
                  <a:gd name="T21" fmla="*/ 37 h 189"/>
                  <a:gd name="T22" fmla="*/ 173 w 191"/>
                  <a:gd name="T23" fmla="*/ 156 h 189"/>
                  <a:gd name="T24" fmla="*/ 173 w 191"/>
                  <a:gd name="T25" fmla="*/ 160 h 189"/>
                  <a:gd name="T26" fmla="*/ 173 w 191"/>
                  <a:gd name="T27" fmla="*/ 163 h 189"/>
                  <a:gd name="T28" fmla="*/ 170 w 191"/>
                  <a:gd name="T29" fmla="*/ 170 h 189"/>
                  <a:gd name="T30" fmla="*/ 166 w 191"/>
                  <a:gd name="T31" fmla="*/ 170 h 189"/>
                  <a:gd name="T32" fmla="*/ 166 w 191"/>
                  <a:gd name="T33" fmla="*/ 177 h 189"/>
                  <a:gd name="T34" fmla="*/ 158 w 191"/>
                  <a:gd name="T35" fmla="*/ 181 h 189"/>
                  <a:gd name="T36" fmla="*/ 154 w 191"/>
                  <a:gd name="T37" fmla="*/ 184 h 189"/>
                  <a:gd name="T38" fmla="*/ 150 w 191"/>
                  <a:gd name="T39" fmla="*/ 188 h 189"/>
                  <a:gd name="T40" fmla="*/ 142 w 191"/>
                  <a:gd name="T41" fmla="*/ 188 h 189"/>
                  <a:gd name="T42" fmla="*/ 138 w 191"/>
                  <a:gd name="T43" fmla="*/ 188 h 189"/>
                  <a:gd name="T44" fmla="*/ 31 w 191"/>
                  <a:gd name="T45" fmla="*/ 184 h 189"/>
                  <a:gd name="T46" fmla="*/ 27 w 191"/>
                  <a:gd name="T47" fmla="*/ 181 h 189"/>
                  <a:gd name="T48" fmla="*/ 19 w 191"/>
                  <a:gd name="T49" fmla="*/ 181 h 189"/>
                  <a:gd name="T50" fmla="*/ 19 w 191"/>
                  <a:gd name="T51" fmla="*/ 177 h 189"/>
                  <a:gd name="T52" fmla="*/ 12 w 191"/>
                  <a:gd name="T53" fmla="*/ 173 h 189"/>
                  <a:gd name="T54" fmla="*/ 7 w 191"/>
                  <a:gd name="T55" fmla="*/ 170 h 189"/>
                  <a:gd name="T56" fmla="*/ 7 w 191"/>
                  <a:gd name="T57" fmla="*/ 167 h 189"/>
                  <a:gd name="T58" fmla="*/ 3 w 191"/>
                  <a:gd name="T59" fmla="*/ 163 h 189"/>
                  <a:gd name="T60" fmla="*/ 3 w 191"/>
                  <a:gd name="T61" fmla="*/ 156 h 189"/>
                  <a:gd name="T62" fmla="*/ 0 w 191"/>
                  <a:gd name="T63" fmla="*/ 152 h 189"/>
                  <a:gd name="T64" fmla="*/ 0 w 191"/>
                  <a:gd name="T65" fmla="*/ 146 h 189"/>
                  <a:gd name="T66" fmla="*/ 12 w 191"/>
                  <a:gd name="T67" fmla="*/ 35 h 189"/>
                  <a:gd name="T68" fmla="*/ 12 w 191"/>
                  <a:gd name="T69" fmla="*/ 27 h 189"/>
                  <a:gd name="T70" fmla="*/ 16 w 191"/>
                  <a:gd name="T71" fmla="*/ 24 h 189"/>
                  <a:gd name="T72" fmla="*/ 19 w 191"/>
                  <a:gd name="T73" fmla="*/ 17 h 189"/>
                  <a:gd name="T74" fmla="*/ 23 w 191"/>
                  <a:gd name="T75" fmla="*/ 14 h 189"/>
                  <a:gd name="T76" fmla="*/ 27 w 191"/>
                  <a:gd name="T77" fmla="*/ 10 h 189"/>
                  <a:gd name="T78" fmla="*/ 31 w 191"/>
                  <a:gd name="T79" fmla="*/ 6 h 189"/>
                  <a:gd name="T80" fmla="*/ 36 w 191"/>
                  <a:gd name="T81" fmla="*/ 3 h 189"/>
                  <a:gd name="T82" fmla="*/ 39 w 191"/>
                  <a:gd name="T83" fmla="*/ 3 h 189"/>
                  <a:gd name="T84" fmla="*/ 47 w 191"/>
                  <a:gd name="T85" fmla="*/ 3 h 189"/>
                  <a:gd name="T86" fmla="*/ 51 w 191"/>
                  <a:gd name="T8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189">
                    <a:moveTo>
                      <a:pt x="51" y="0"/>
                    </a:moveTo>
                    <a:lnTo>
                      <a:pt x="158" y="3"/>
                    </a:lnTo>
                    <a:lnTo>
                      <a:pt x="158" y="3"/>
                    </a:lnTo>
                    <a:lnTo>
                      <a:pt x="158" y="3"/>
                    </a:lnTo>
                    <a:lnTo>
                      <a:pt x="162" y="6"/>
                    </a:lnTo>
                    <a:lnTo>
                      <a:pt x="162" y="3"/>
                    </a:lnTo>
                    <a:lnTo>
                      <a:pt x="166" y="3"/>
                    </a:lnTo>
                    <a:lnTo>
                      <a:pt x="166" y="6"/>
                    </a:lnTo>
                    <a:lnTo>
                      <a:pt x="166" y="6"/>
                    </a:lnTo>
                    <a:lnTo>
                      <a:pt x="170" y="6"/>
                    </a:lnTo>
                    <a:lnTo>
                      <a:pt x="170" y="6"/>
                    </a:lnTo>
                    <a:lnTo>
                      <a:pt x="173" y="10"/>
                    </a:lnTo>
                    <a:lnTo>
                      <a:pt x="173" y="10"/>
                    </a:lnTo>
                    <a:lnTo>
                      <a:pt x="178" y="10"/>
                    </a:lnTo>
                    <a:lnTo>
                      <a:pt x="178" y="10"/>
                    </a:lnTo>
                    <a:lnTo>
                      <a:pt x="178" y="14"/>
                    </a:lnTo>
                    <a:lnTo>
                      <a:pt x="182" y="14"/>
                    </a:lnTo>
                    <a:lnTo>
                      <a:pt x="182" y="14"/>
                    </a:lnTo>
                    <a:lnTo>
                      <a:pt x="182" y="17"/>
                    </a:lnTo>
                    <a:lnTo>
                      <a:pt x="182" y="20"/>
                    </a:lnTo>
                    <a:lnTo>
                      <a:pt x="182" y="20"/>
                    </a:lnTo>
                    <a:lnTo>
                      <a:pt x="186" y="24"/>
                    </a:lnTo>
                    <a:lnTo>
                      <a:pt x="186" y="24"/>
                    </a:lnTo>
                    <a:lnTo>
                      <a:pt x="186" y="27"/>
                    </a:lnTo>
                    <a:lnTo>
                      <a:pt x="186" y="27"/>
                    </a:lnTo>
                    <a:lnTo>
                      <a:pt x="186" y="27"/>
                    </a:lnTo>
                    <a:lnTo>
                      <a:pt x="190" y="31"/>
                    </a:lnTo>
                    <a:lnTo>
                      <a:pt x="186" y="31"/>
                    </a:lnTo>
                    <a:lnTo>
                      <a:pt x="190" y="35"/>
                    </a:lnTo>
                    <a:lnTo>
                      <a:pt x="186" y="35"/>
                    </a:lnTo>
                    <a:lnTo>
                      <a:pt x="190" y="37"/>
                    </a:lnTo>
                    <a:lnTo>
                      <a:pt x="190" y="37"/>
                    </a:lnTo>
                    <a:lnTo>
                      <a:pt x="190" y="37"/>
                    </a:lnTo>
                    <a:lnTo>
                      <a:pt x="190" y="45"/>
                    </a:lnTo>
                    <a:lnTo>
                      <a:pt x="178" y="152"/>
                    </a:lnTo>
                    <a:lnTo>
                      <a:pt x="173" y="156"/>
                    </a:lnTo>
                    <a:lnTo>
                      <a:pt x="173" y="152"/>
                    </a:lnTo>
                    <a:lnTo>
                      <a:pt x="173" y="156"/>
                    </a:lnTo>
                    <a:lnTo>
                      <a:pt x="173" y="160"/>
                    </a:lnTo>
                    <a:lnTo>
                      <a:pt x="173" y="160"/>
                    </a:lnTo>
                    <a:lnTo>
                      <a:pt x="173" y="160"/>
                    </a:lnTo>
                    <a:lnTo>
                      <a:pt x="173" y="163"/>
                    </a:lnTo>
                    <a:lnTo>
                      <a:pt x="170" y="167"/>
                    </a:lnTo>
                    <a:lnTo>
                      <a:pt x="170" y="167"/>
                    </a:lnTo>
                    <a:lnTo>
                      <a:pt x="170" y="170"/>
                    </a:lnTo>
                    <a:lnTo>
                      <a:pt x="170" y="170"/>
                    </a:lnTo>
                    <a:lnTo>
                      <a:pt x="170" y="173"/>
                    </a:lnTo>
                    <a:lnTo>
                      <a:pt x="166" y="170"/>
                    </a:lnTo>
                    <a:lnTo>
                      <a:pt x="166" y="173"/>
                    </a:lnTo>
                    <a:lnTo>
                      <a:pt x="166" y="173"/>
                    </a:lnTo>
                    <a:lnTo>
                      <a:pt x="166" y="177"/>
                    </a:lnTo>
                    <a:lnTo>
                      <a:pt x="162" y="181"/>
                    </a:lnTo>
                    <a:lnTo>
                      <a:pt x="162" y="181"/>
                    </a:lnTo>
                    <a:lnTo>
                      <a:pt x="158" y="181"/>
                    </a:lnTo>
                    <a:lnTo>
                      <a:pt x="158" y="181"/>
                    </a:lnTo>
                    <a:lnTo>
                      <a:pt x="158" y="184"/>
                    </a:lnTo>
                    <a:lnTo>
                      <a:pt x="154" y="184"/>
                    </a:lnTo>
                    <a:lnTo>
                      <a:pt x="154" y="184"/>
                    </a:lnTo>
                    <a:lnTo>
                      <a:pt x="150" y="188"/>
                    </a:lnTo>
                    <a:lnTo>
                      <a:pt x="150" y="188"/>
                    </a:lnTo>
                    <a:lnTo>
                      <a:pt x="146" y="188"/>
                    </a:lnTo>
                    <a:lnTo>
                      <a:pt x="146" y="188"/>
                    </a:lnTo>
                    <a:lnTo>
                      <a:pt x="142" y="188"/>
                    </a:lnTo>
                    <a:lnTo>
                      <a:pt x="142" y="188"/>
                    </a:lnTo>
                    <a:lnTo>
                      <a:pt x="142" y="188"/>
                    </a:lnTo>
                    <a:lnTo>
                      <a:pt x="138" y="188"/>
                    </a:lnTo>
                    <a:lnTo>
                      <a:pt x="138" y="188"/>
                    </a:lnTo>
                    <a:lnTo>
                      <a:pt x="36" y="184"/>
                    </a:lnTo>
                    <a:lnTo>
                      <a:pt x="31" y="184"/>
                    </a:lnTo>
                    <a:lnTo>
                      <a:pt x="31" y="184"/>
                    </a:lnTo>
                    <a:lnTo>
                      <a:pt x="27" y="181"/>
                    </a:lnTo>
                    <a:lnTo>
                      <a:pt x="27" y="181"/>
                    </a:lnTo>
                    <a:lnTo>
                      <a:pt x="23" y="181"/>
                    </a:lnTo>
                    <a:lnTo>
                      <a:pt x="23" y="181"/>
                    </a:lnTo>
                    <a:lnTo>
                      <a:pt x="19" y="181"/>
                    </a:lnTo>
                    <a:lnTo>
                      <a:pt x="19" y="181"/>
                    </a:lnTo>
                    <a:lnTo>
                      <a:pt x="19" y="181"/>
                    </a:lnTo>
                    <a:lnTo>
                      <a:pt x="19" y="177"/>
                    </a:lnTo>
                    <a:lnTo>
                      <a:pt x="16" y="177"/>
                    </a:lnTo>
                    <a:lnTo>
                      <a:pt x="12" y="177"/>
                    </a:lnTo>
                    <a:lnTo>
                      <a:pt x="12" y="173"/>
                    </a:lnTo>
                    <a:lnTo>
                      <a:pt x="12" y="173"/>
                    </a:lnTo>
                    <a:lnTo>
                      <a:pt x="7" y="173"/>
                    </a:lnTo>
                    <a:lnTo>
                      <a:pt x="7" y="170"/>
                    </a:lnTo>
                    <a:lnTo>
                      <a:pt x="7" y="173"/>
                    </a:lnTo>
                    <a:lnTo>
                      <a:pt x="7" y="170"/>
                    </a:lnTo>
                    <a:lnTo>
                      <a:pt x="7" y="167"/>
                    </a:lnTo>
                    <a:lnTo>
                      <a:pt x="3" y="163"/>
                    </a:lnTo>
                    <a:lnTo>
                      <a:pt x="3" y="163"/>
                    </a:lnTo>
                    <a:lnTo>
                      <a:pt x="3" y="163"/>
                    </a:lnTo>
                    <a:lnTo>
                      <a:pt x="3" y="160"/>
                    </a:lnTo>
                    <a:lnTo>
                      <a:pt x="3" y="160"/>
                    </a:lnTo>
                    <a:lnTo>
                      <a:pt x="3" y="156"/>
                    </a:lnTo>
                    <a:lnTo>
                      <a:pt x="3" y="156"/>
                    </a:lnTo>
                    <a:lnTo>
                      <a:pt x="0" y="156"/>
                    </a:lnTo>
                    <a:lnTo>
                      <a:pt x="0" y="152"/>
                    </a:lnTo>
                    <a:lnTo>
                      <a:pt x="0" y="152"/>
                    </a:lnTo>
                    <a:lnTo>
                      <a:pt x="0" y="150"/>
                    </a:lnTo>
                    <a:lnTo>
                      <a:pt x="0" y="146"/>
                    </a:lnTo>
                    <a:lnTo>
                      <a:pt x="0" y="146"/>
                    </a:lnTo>
                    <a:lnTo>
                      <a:pt x="16" y="37"/>
                    </a:lnTo>
                    <a:lnTo>
                      <a:pt x="12" y="35"/>
                    </a:lnTo>
                    <a:lnTo>
                      <a:pt x="16" y="35"/>
                    </a:lnTo>
                    <a:lnTo>
                      <a:pt x="16" y="31"/>
                    </a:lnTo>
                    <a:lnTo>
                      <a:pt x="12" y="27"/>
                    </a:lnTo>
                    <a:lnTo>
                      <a:pt x="16" y="27"/>
                    </a:lnTo>
                    <a:lnTo>
                      <a:pt x="16" y="24"/>
                    </a:lnTo>
                    <a:lnTo>
                      <a:pt x="16" y="24"/>
                    </a:lnTo>
                    <a:lnTo>
                      <a:pt x="16" y="24"/>
                    </a:lnTo>
                    <a:lnTo>
                      <a:pt x="16" y="20"/>
                    </a:lnTo>
                    <a:lnTo>
                      <a:pt x="19" y="17"/>
                    </a:lnTo>
                    <a:lnTo>
                      <a:pt x="19" y="17"/>
                    </a:lnTo>
                    <a:lnTo>
                      <a:pt x="19" y="17"/>
                    </a:lnTo>
                    <a:lnTo>
                      <a:pt x="23" y="14"/>
                    </a:lnTo>
                    <a:lnTo>
                      <a:pt x="23" y="14"/>
                    </a:lnTo>
                    <a:lnTo>
                      <a:pt x="23" y="14"/>
                    </a:lnTo>
                    <a:lnTo>
                      <a:pt x="27" y="10"/>
                    </a:lnTo>
                    <a:lnTo>
                      <a:pt x="27" y="10"/>
                    </a:lnTo>
                    <a:lnTo>
                      <a:pt x="27" y="6"/>
                    </a:lnTo>
                    <a:lnTo>
                      <a:pt x="31" y="6"/>
                    </a:lnTo>
                    <a:lnTo>
                      <a:pt x="31" y="6"/>
                    </a:lnTo>
                    <a:lnTo>
                      <a:pt x="31" y="6"/>
                    </a:lnTo>
                    <a:lnTo>
                      <a:pt x="36" y="3"/>
                    </a:lnTo>
                    <a:lnTo>
                      <a:pt x="36" y="3"/>
                    </a:lnTo>
                    <a:lnTo>
                      <a:pt x="39" y="3"/>
                    </a:lnTo>
                    <a:lnTo>
                      <a:pt x="39" y="3"/>
                    </a:lnTo>
                    <a:lnTo>
                      <a:pt x="43" y="0"/>
                    </a:lnTo>
                    <a:lnTo>
                      <a:pt x="43" y="0"/>
                    </a:lnTo>
                    <a:lnTo>
                      <a:pt x="47" y="3"/>
                    </a:lnTo>
                    <a:lnTo>
                      <a:pt x="47" y="0"/>
                    </a:lnTo>
                    <a:lnTo>
                      <a:pt x="51" y="0"/>
                    </a:lnTo>
                    <a:lnTo>
                      <a:pt x="51" y="0"/>
                    </a:lnTo>
                    <a:lnTo>
                      <a:pt x="51" y="0"/>
                    </a:lnTo>
                  </a:path>
                </a:pathLst>
              </a:custGeom>
              <a:solidFill>
                <a:srgbClr val="FFFFFF"/>
              </a:solidFill>
              <a:ln w="12700" cap="rnd"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85">
                <a:extLst>
                  <a:ext uri="{FF2B5EF4-FFF2-40B4-BE49-F238E27FC236}">
                    <a16:creationId xmlns:a16="http://schemas.microsoft.com/office/drawing/2014/main" id="{54235DA6-89FD-4CAE-90D9-2974BA30C82C}"/>
                  </a:ext>
                </a:extLst>
              </p:cNvPr>
              <p:cNvSpPr>
                <a:spLocks/>
              </p:cNvSpPr>
              <p:nvPr/>
            </p:nvSpPr>
            <p:spPr bwMode="auto">
              <a:xfrm>
                <a:off x="4579" y="2748"/>
                <a:ext cx="187" cy="317"/>
              </a:xfrm>
              <a:custGeom>
                <a:avLst/>
                <a:gdLst>
                  <a:gd name="T0" fmla="*/ 31 w 187"/>
                  <a:gd name="T1" fmla="*/ 0 h 317"/>
                  <a:gd name="T2" fmla="*/ 186 w 187"/>
                  <a:gd name="T3" fmla="*/ 2 h 317"/>
                  <a:gd name="T4" fmla="*/ 154 w 187"/>
                  <a:gd name="T5" fmla="*/ 316 h 317"/>
                  <a:gd name="T6" fmla="*/ 0 w 187"/>
                  <a:gd name="T7" fmla="*/ 309 h 317"/>
                  <a:gd name="T8" fmla="*/ 31 w 187"/>
                  <a:gd name="T9" fmla="*/ 0 h 317"/>
                </a:gdLst>
                <a:ahLst/>
                <a:cxnLst>
                  <a:cxn ang="0">
                    <a:pos x="T0" y="T1"/>
                  </a:cxn>
                  <a:cxn ang="0">
                    <a:pos x="T2" y="T3"/>
                  </a:cxn>
                  <a:cxn ang="0">
                    <a:pos x="T4" y="T5"/>
                  </a:cxn>
                  <a:cxn ang="0">
                    <a:pos x="T6" y="T7"/>
                  </a:cxn>
                  <a:cxn ang="0">
                    <a:pos x="T8" y="T9"/>
                  </a:cxn>
                </a:cxnLst>
                <a:rect l="0" t="0" r="r" b="b"/>
                <a:pathLst>
                  <a:path w="187" h="317">
                    <a:moveTo>
                      <a:pt x="31" y="0"/>
                    </a:moveTo>
                    <a:lnTo>
                      <a:pt x="186" y="2"/>
                    </a:lnTo>
                    <a:lnTo>
                      <a:pt x="154" y="316"/>
                    </a:lnTo>
                    <a:lnTo>
                      <a:pt x="0" y="309"/>
                    </a:lnTo>
                    <a:lnTo>
                      <a:pt x="31"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86">
                <a:extLst>
                  <a:ext uri="{FF2B5EF4-FFF2-40B4-BE49-F238E27FC236}">
                    <a16:creationId xmlns:a16="http://schemas.microsoft.com/office/drawing/2014/main" id="{D4694D0C-03C4-4E53-B554-752C98C6157D}"/>
                  </a:ext>
                </a:extLst>
              </p:cNvPr>
              <p:cNvSpPr>
                <a:spLocks/>
              </p:cNvSpPr>
              <p:nvPr/>
            </p:nvSpPr>
            <p:spPr bwMode="auto">
              <a:xfrm>
                <a:off x="4962" y="2762"/>
                <a:ext cx="187" cy="317"/>
              </a:xfrm>
              <a:custGeom>
                <a:avLst/>
                <a:gdLst>
                  <a:gd name="T0" fmla="*/ 27 w 187"/>
                  <a:gd name="T1" fmla="*/ 0 h 317"/>
                  <a:gd name="T2" fmla="*/ 186 w 187"/>
                  <a:gd name="T3" fmla="*/ 2 h 317"/>
                  <a:gd name="T4" fmla="*/ 149 w 187"/>
                  <a:gd name="T5" fmla="*/ 316 h 317"/>
                  <a:gd name="T6" fmla="*/ 0 w 187"/>
                  <a:gd name="T7" fmla="*/ 309 h 317"/>
                  <a:gd name="T8" fmla="*/ 27 w 187"/>
                  <a:gd name="T9" fmla="*/ 0 h 317"/>
                </a:gdLst>
                <a:ahLst/>
                <a:cxnLst>
                  <a:cxn ang="0">
                    <a:pos x="T0" y="T1"/>
                  </a:cxn>
                  <a:cxn ang="0">
                    <a:pos x="T2" y="T3"/>
                  </a:cxn>
                  <a:cxn ang="0">
                    <a:pos x="T4" y="T5"/>
                  </a:cxn>
                  <a:cxn ang="0">
                    <a:pos x="T6" y="T7"/>
                  </a:cxn>
                  <a:cxn ang="0">
                    <a:pos x="T8" y="T9"/>
                  </a:cxn>
                </a:cxnLst>
                <a:rect l="0" t="0" r="r" b="b"/>
                <a:pathLst>
                  <a:path w="187" h="317">
                    <a:moveTo>
                      <a:pt x="27" y="0"/>
                    </a:moveTo>
                    <a:lnTo>
                      <a:pt x="186" y="2"/>
                    </a:lnTo>
                    <a:lnTo>
                      <a:pt x="149" y="316"/>
                    </a:lnTo>
                    <a:lnTo>
                      <a:pt x="0" y="309"/>
                    </a:lnTo>
                    <a:lnTo>
                      <a:pt x="27" y="0"/>
                    </a:lnTo>
                  </a:path>
                </a:pathLst>
              </a:custGeom>
              <a:solidFill>
                <a:srgbClr val="000000"/>
              </a:soli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87">
                <a:extLst>
                  <a:ext uri="{FF2B5EF4-FFF2-40B4-BE49-F238E27FC236}">
                    <a16:creationId xmlns:a16="http://schemas.microsoft.com/office/drawing/2014/main" id="{73A2C26E-CF68-4098-8D0A-ADEAE67FDCFB}"/>
                  </a:ext>
                </a:extLst>
              </p:cNvPr>
              <p:cNvSpPr>
                <a:spLocks/>
              </p:cNvSpPr>
              <p:nvPr/>
            </p:nvSpPr>
            <p:spPr bwMode="auto">
              <a:xfrm>
                <a:off x="4852" y="2826"/>
                <a:ext cx="119" cy="57"/>
              </a:xfrm>
              <a:custGeom>
                <a:avLst/>
                <a:gdLst>
                  <a:gd name="T0" fmla="*/ 0 w 119"/>
                  <a:gd name="T1" fmla="*/ 0 h 57"/>
                  <a:gd name="T2" fmla="*/ 97 w 119"/>
                  <a:gd name="T3" fmla="*/ 6 h 57"/>
                  <a:gd name="T4" fmla="*/ 97 w 119"/>
                  <a:gd name="T5" fmla="*/ 6 h 57"/>
                  <a:gd name="T6" fmla="*/ 97 w 119"/>
                  <a:gd name="T7" fmla="*/ 14 h 57"/>
                  <a:gd name="T8" fmla="*/ 97 w 119"/>
                  <a:gd name="T9" fmla="*/ 14 h 57"/>
                  <a:gd name="T10" fmla="*/ 97 w 119"/>
                  <a:gd name="T11" fmla="*/ 14 h 57"/>
                  <a:gd name="T12" fmla="*/ 101 w 119"/>
                  <a:gd name="T13" fmla="*/ 21 h 57"/>
                  <a:gd name="T14" fmla="*/ 101 w 119"/>
                  <a:gd name="T15" fmla="*/ 21 h 57"/>
                  <a:gd name="T16" fmla="*/ 101 w 119"/>
                  <a:gd name="T17" fmla="*/ 24 h 57"/>
                  <a:gd name="T18" fmla="*/ 101 w 119"/>
                  <a:gd name="T19" fmla="*/ 28 h 57"/>
                  <a:gd name="T20" fmla="*/ 101 w 119"/>
                  <a:gd name="T21" fmla="*/ 28 h 57"/>
                  <a:gd name="T22" fmla="*/ 105 w 119"/>
                  <a:gd name="T23" fmla="*/ 14 h 57"/>
                  <a:gd name="T24" fmla="*/ 105 w 119"/>
                  <a:gd name="T25" fmla="*/ 24 h 57"/>
                  <a:gd name="T26" fmla="*/ 105 w 119"/>
                  <a:gd name="T27" fmla="*/ 24 h 57"/>
                  <a:gd name="T28" fmla="*/ 105 w 119"/>
                  <a:gd name="T29" fmla="*/ 28 h 57"/>
                  <a:gd name="T30" fmla="*/ 105 w 119"/>
                  <a:gd name="T31" fmla="*/ 31 h 57"/>
                  <a:gd name="T32" fmla="*/ 109 w 119"/>
                  <a:gd name="T33" fmla="*/ 31 h 57"/>
                  <a:gd name="T34" fmla="*/ 109 w 119"/>
                  <a:gd name="T35" fmla="*/ 34 h 57"/>
                  <a:gd name="T36" fmla="*/ 109 w 119"/>
                  <a:gd name="T37" fmla="*/ 34 h 57"/>
                  <a:gd name="T38" fmla="*/ 109 w 119"/>
                  <a:gd name="T39" fmla="*/ 34 h 57"/>
                  <a:gd name="T40" fmla="*/ 109 w 119"/>
                  <a:gd name="T41" fmla="*/ 42 h 57"/>
                  <a:gd name="T42" fmla="*/ 114 w 119"/>
                  <a:gd name="T43" fmla="*/ 42 h 57"/>
                  <a:gd name="T44" fmla="*/ 114 w 119"/>
                  <a:gd name="T45" fmla="*/ 45 h 57"/>
                  <a:gd name="T46" fmla="*/ 114 w 119"/>
                  <a:gd name="T47" fmla="*/ 52 h 57"/>
                  <a:gd name="T48" fmla="*/ 114 w 119"/>
                  <a:gd name="T49" fmla="*/ 52 h 57"/>
                  <a:gd name="T50" fmla="*/ 114 w 119"/>
                  <a:gd name="T51" fmla="*/ 45 h 57"/>
                  <a:gd name="T52" fmla="*/ 114 w 119"/>
                  <a:gd name="T53" fmla="*/ 56 h 57"/>
                  <a:gd name="T54" fmla="*/ 114 w 119"/>
                  <a:gd name="T55" fmla="*/ 56 h 57"/>
                  <a:gd name="T56" fmla="*/ 118 w 119"/>
                  <a:gd name="T57" fmla="*/ 56 h 57"/>
                  <a:gd name="T58" fmla="*/ 118 w 119"/>
                  <a:gd name="T59"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9" h="57">
                    <a:moveTo>
                      <a:pt x="0" y="0"/>
                    </a:moveTo>
                    <a:lnTo>
                      <a:pt x="97" y="6"/>
                    </a:lnTo>
                    <a:lnTo>
                      <a:pt x="97" y="6"/>
                    </a:lnTo>
                    <a:lnTo>
                      <a:pt x="97" y="14"/>
                    </a:lnTo>
                    <a:lnTo>
                      <a:pt x="97" y="14"/>
                    </a:lnTo>
                    <a:lnTo>
                      <a:pt x="97" y="14"/>
                    </a:lnTo>
                    <a:lnTo>
                      <a:pt x="101" y="21"/>
                    </a:lnTo>
                    <a:lnTo>
                      <a:pt x="101" y="21"/>
                    </a:lnTo>
                    <a:lnTo>
                      <a:pt x="101" y="24"/>
                    </a:lnTo>
                    <a:lnTo>
                      <a:pt x="101" y="28"/>
                    </a:lnTo>
                    <a:lnTo>
                      <a:pt x="101" y="28"/>
                    </a:lnTo>
                    <a:lnTo>
                      <a:pt x="105" y="14"/>
                    </a:lnTo>
                    <a:lnTo>
                      <a:pt x="105" y="24"/>
                    </a:lnTo>
                    <a:lnTo>
                      <a:pt x="105" y="24"/>
                    </a:lnTo>
                    <a:lnTo>
                      <a:pt x="105" y="28"/>
                    </a:lnTo>
                    <a:lnTo>
                      <a:pt x="105" y="31"/>
                    </a:lnTo>
                    <a:lnTo>
                      <a:pt x="109" y="31"/>
                    </a:lnTo>
                    <a:lnTo>
                      <a:pt x="109" y="34"/>
                    </a:lnTo>
                    <a:lnTo>
                      <a:pt x="109" y="34"/>
                    </a:lnTo>
                    <a:lnTo>
                      <a:pt x="109" y="34"/>
                    </a:lnTo>
                    <a:lnTo>
                      <a:pt x="109" y="42"/>
                    </a:lnTo>
                    <a:lnTo>
                      <a:pt x="114" y="42"/>
                    </a:lnTo>
                    <a:lnTo>
                      <a:pt x="114" y="45"/>
                    </a:lnTo>
                    <a:lnTo>
                      <a:pt x="114" y="52"/>
                    </a:lnTo>
                    <a:lnTo>
                      <a:pt x="114" y="52"/>
                    </a:lnTo>
                    <a:lnTo>
                      <a:pt x="114" y="45"/>
                    </a:lnTo>
                    <a:lnTo>
                      <a:pt x="114" y="56"/>
                    </a:lnTo>
                    <a:lnTo>
                      <a:pt x="114" y="56"/>
                    </a:lnTo>
                    <a:lnTo>
                      <a:pt x="118" y="56"/>
                    </a:lnTo>
                    <a:lnTo>
                      <a:pt x="118" y="56"/>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88">
                <a:extLst>
                  <a:ext uri="{FF2B5EF4-FFF2-40B4-BE49-F238E27FC236}">
                    <a16:creationId xmlns:a16="http://schemas.microsoft.com/office/drawing/2014/main" id="{EC34ED63-D820-4C97-B5FA-161B2E505B9A}"/>
                  </a:ext>
                </a:extLst>
              </p:cNvPr>
              <p:cNvSpPr>
                <a:spLocks/>
              </p:cNvSpPr>
              <p:nvPr/>
            </p:nvSpPr>
            <p:spPr bwMode="auto">
              <a:xfrm>
                <a:off x="4830" y="2929"/>
                <a:ext cx="76" cy="79"/>
              </a:xfrm>
              <a:custGeom>
                <a:avLst/>
                <a:gdLst>
                  <a:gd name="T0" fmla="*/ 0 w 76"/>
                  <a:gd name="T1" fmla="*/ 7 h 79"/>
                  <a:gd name="T2" fmla="*/ 3 w 76"/>
                  <a:gd name="T3" fmla="*/ 3 h 79"/>
                  <a:gd name="T4" fmla="*/ 3 w 76"/>
                  <a:gd name="T5" fmla="*/ 7 h 79"/>
                  <a:gd name="T6" fmla="*/ 3 w 76"/>
                  <a:gd name="T7" fmla="*/ 3 h 79"/>
                  <a:gd name="T8" fmla="*/ 7 w 76"/>
                  <a:gd name="T9" fmla="*/ 3 h 79"/>
                  <a:gd name="T10" fmla="*/ 12 w 76"/>
                  <a:gd name="T11" fmla="*/ 3 h 79"/>
                  <a:gd name="T12" fmla="*/ 12 w 76"/>
                  <a:gd name="T13" fmla="*/ 0 h 79"/>
                  <a:gd name="T14" fmla="*/ 12 w 76"/>
                  <a:gd name="T15" fmla="*/ 0 h 79"/>
                  <a:gd name="T16" fmla="*/ 12 w 76"/>
                  <a:gd name="T17" fmla="*/ 0 h 79"/>
                  <a:gd name="T18" fmla="*/ 15 w 76"/>
                  <a:gd name="T19" fmla="*/ 0 h 79"/>
                  <a:gd name="T20" fmla="*/ 15 w 76"/>
                  <a:gd name="T21" fmla="*/ 0 h 79"/>
                  <a:gd name="T22" fmla="*/ 19 w 76"/>
                  <a:gd name="T23" fmla="*/ 0 h 79"/>
                  <a:gd name="T24" fmla="*/ 23 w 76"/>
                  <a:gd name="T25" fmla="*/ 0 h 79"/>
                  <a:gd name="T26" fmla="*/ 23 w 76"/>
                  <a:gd name="T27" fmla="*/ 0 h 79"/>
                  <a:gd name="T28" fmla="*/ 27 w 76"/>
                  <a:gd name="T29" fmla="*/ 0 h 79"/>
                  <a:gd name="T30" fmla="*/ 27 w 76"/>
                  <a:gd name="T31" fmla="*/ 0 h 79"/>
                  <a:gd name="T32" fmla="*/ 31 w 76"/>
                  <a:gd name="T33" fmla="*/ 0 h 79"/>
                  <a:gd name="T34" fmla="*/ 39 w 76"/>
                  <a:gd name="T35" fmla="*/ 0 h 79"/>
                  <a:gd name="T36" fmla="*/ 43 w 76"/>
                  <a:gd name="T37" fmla="*/ 0 h 79"/>
                  <a:gd name="T38" fmla="*/ 46 w 76"/>
                  <a:gd name="T39" fmla="*/ 7 h 79"/>
                  <a:gd name="T40" fmla="*/ 51 w 76"/>
                  <a:gd name="T41" fmla="*/ 7 h 79"/>
                  <a:gd name="T42" fmla="*/ 55 w 76"/>
                  <a:gd name="T43" fmla="*/ 7 h 79"/>
                  <a:gd name="T44" fmla="*/ 55 w 76"/>
                  <a:gd name="T45" fmla="*/ 14 h 79"/>
                  <a:gd name="T46" fmla="*/ 59 w 76"/>
                  <a:gd name="T47" fmla="*/ 14 h 79"/>
                  <a:gd name="T48" fmla="*/ 62 w 76"/>
                  <a:gd name="T49" fmla="*/ 16 h 79"/>
                  <a:gd name="T50" fmla="*/ 66 w 76"/>
                  <a:gd name="T51" fmla="*/ 24 h 79"/>
                  <a:gd name="T52" fmla="*/ 66 w 76"/>
                  <a:gd name="T53" fmla="*/ 27 h 79"/>
                  <a:gd name="T54" fmla="*/ 66 w 76"/>
                  <a:gd name="T55" fmla="*/ 31 h 79"/>
                  <a:gd name="T56" fmla="*/ 71 w 76"/>
                  <a:gd name="T57" fmla="*/ 33 h 79"/>
                  <a:gd name="T58" fmla="*/ 71 w 76"/>
                  <a:gd name="T59" fmla="*/ 41 h 79"/>
                  <a:gd name="T60" fmla="*/ 71 w 76"/>
                  <a:gd name="T61" fmla="*/ 44 h 79"/>
                  <a:gd name="T62" fmla="*/ 71 w 76"/>
                  <a:gd name="T63" fmla="*/ 47 h 79"/>
                  <a:gd name="T64" fmla="*/ 71 w 76"/>
                  <a:gd name="T65" fmla="*/ 50 h 79"/>
                  <a:gd name="T66" fmla="*/ 71 w 76"/>
                  <a:gd name="T67" fmla="*/ 54 h 79"/>
                  <a:gd name="T68" fmla="*/ 71 w 76"/>
                  <a:gd name="T69" fmla="*/ 54 h 79"/>
                  <a:gd name="T70" fmla="*/ 71 w 76"/>
                  <a:gd name="T71" fmla="*/ 58 h 79"/>
                  <a:gd name="T72" fmla="*/ 71 w 76"/>
                  <a:gd name="T73" fmla="*/ 61 h 79"/>
                  <a:gd name="T74" fmla="*/ 66 w 76"/>
                  <a:gd name="T75" fmla="*/ 61 h 79"/>
                  <a:gd name="T76" fmla="*/ 66 w 76"/>
                  <a:gd name="T77" fmla="*/ 64 h 79"/>
                  <a:gd name="T78" fmla="*/ 66 w 76"/>
                  <a:gd name="T79" fmla="*/ 64 h 79"/>
                  <a:gd name="T80" fmla="*/ 66 w 76"/>
                  <a:gd name="T81" fmla="*/ 64 h 79"/>
                  <a:gd name="T82" fmla="*/ 62 w 76"/>
                  <a:gd name="T83" fmla="*/ 67 h 79"/>
                  <a:gd name="T84" fmla="*/ 62 w 76"/>
                  <a:gd name="T85" fmla="*/ 71 h 79"/>
                  <a:gd name="T86" fmla="*/ 62 w 76"/>
                  <a:gd name="T87" fmla="*/ 71 h 79"/>
                  <a:gd name="T88" fmla="*/ 59 w 76"/>
                  <a:gd name="T89" fmla="*/ 75 h 79"/>
                  <a:gd name="T90" fmla="*/ 59 w 76"/>
                  <a:gd name="T91" fmla="*/ 75 h 79"/>
                  <a:gd name="T92" fmla="*/ 59 w 76"/>
                  <a:gd name="T93" fmla="*/ 7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9">
                    <a:moveTo>
                      <a:pt x="0" y="7"/>
                    </a:moveTo>
                    <a:lnTo>
                      <a:pt x="0" y="7"/>
                    </a:lnTo>
                    <a:lnTo>
                      <a:pt x="0" y="7"/>
                    </a:lnTo>
                    <a:lnTo>
                      <a:pt x="3" y="3"/>
                    </a:lnTo>
                    <a:lnTo>
                      <a:pt x="3" y="7"/>
                    </a:lnTo>
                    <a:lnTo>
                      <a:pt x="3" y="7"/>
                    </a:lnTo>
                    <a:lnTo>
                      <a:pt x="3" y="7"/>
                    </a:lnTo>
                    <a:lnTo>
                      <a:pt x="3" y="3"/>
                    </a:lnTo>
                    <a:lnTo>
                      <a:pt x="7" y="3"/>
                    </a:lnTo>
                    <a:lnTo>
                      <a:pt x="7" y="3"/>
                    </a:lnTo>
                    <a:lnTo>
                      <a:pt x="7" y="3"/>
                    </a:lnTo>
                    <a:lnTo>
                      <a:pt x="12" y="3"/>
                    </a:lnTo>
                    <a:lnTo>
                      <a:pt x="12" y="3"/>
                    </a:lnTo>
                    <a:lnTo>
                      <a:pt x="12" y="0"/>
                    </a:lnTo>
                    <a:lnTo>
                      <a:pt x="12" y="0"/>
                    </a:lnTo>
                    <a:lnTo>
                      <a:pt x="12" y="0"/>
                    </a:lnTo>
                    <a:lnTo>
                      <a:pt x="12" y="0"/>
                    </a:lnTo>
                    <a:lnTo>
                      <a:pt x="12" y="0"/>
                    </a:lnTo>
                    <a:lnTo>
                      <a:pt x="15" y="0"/>
                    </a:lnTo>
                    <a:lnTo>
                      <a:pt x="15" y="0"/>
                    </a:lnTo>
                    <a:lnTo>
                      <a:pt x="19" y="0"/>
                    </a:lnTo>
                    <a:lnTo>
                      <a:pt x="15" y="0"/>
                    </a:lnTo>
                    <a:lnTo>
                      <a:pt x="19" y="0"/>
                    </a:lnTo>
                    <a:lnTo>
                      <a:pt x="19" y="0"/>
                    </a:lnTo>
                    <a:lnTo>
                      <a:pt x="19" y="0"/>
                    </a:lnTo>
                    <a:lnTo>
                      <a:pt x="23" y="0"/>
                    </a:lnTo>
                    <a:lnTo>
                      <a:pt x="23" y="0"/>
                    </a:lnTo>
                    <a:lnTo>
                      <a:pt x="23" y="0"/>
                    </a:lnTo>
                    <a:lnTo>
                      <a:pt x="27" y="0"/>
                    </a:lnTo>
                    <a:lnTo>
                      <a:pt x="27" y="0"/>
                    </a:lnTo>
                    <a:lnTo>
                      <a:pt x="27" y="0"/>
                    </a:lnTo>
                    <a:lnTo>
                      <a:pt x="27" y="0"/>
                    </a:lnTo>
                    <a:lnTo>
                      <a:pt x="31" y="0"/>
                    </a:lnTo>
                    <a:lnTo>
                      <a:pt x="31" y="0"/>
                    </a:lnTo>
                    <a:lnTo>
                      <a:pt x="35" y="0"/>
                    </a:lnTo>
                    <a:lnTo>
                      <a:pt x="39" y="0"/>
                    </a:lnTo>
                    <a:lnTo>
                      <a:pt x="39" y="0"/>
                    </a:lnTo>
                    <a:lnTo>
                      <a:pt x="43" y="0"/>
                    </a:lnTo>
                    <a:lnTo>
                      <a:pt x="46" y="3"/>
                    </a:lnTo>
                    <a:lnTo>
                      <a:pt x="46" y="7"/>
                    </a:lnTo>
                    <a:lnTo>
                      <a:pt x="46" y="3"/>
                    </a:lnTo>
                    <a:lnTo>
                      <a:pt x="51" y="7"/>
                    </a:lnTo>
                    <a:lnTo>
                      <a:pt x="51" y="3"/>
                    </a:lnTo>
                    <a:lnTo>
                      <a:pt x="55" y="7"/>
                    </a:lnTo>
                    <a:lnTo>
                      <a:pt x="55" y="10"/>
                    </a:lnTo>
                    <a:lnTo>
                      <a:pt x="55" y="14"/>
                    </a:lnTo>
                    <a:lnTo>
                      <a:pt x="59" y="14"/>
                    </a:lnTo>
                    <a:lnTo>
                      <a:pt x="59" y="14"/>
                    </a:lnTo>
                    <a:lnTo>
                      <a:pt x="62" y="16"/>
                    </a:lnTo>
                    <a:lnTo>
                      <a:pt x="62" y="16"/>
                    </a:lnTo>
                    <a:lnTo>
                      <a:pt x="62" y="20"/>
                    </a:lnTo>
                    <a:lnTo>
                      <a:pt x="66" y="24"/>
                    </a:lnTo>
                    <a:lnTo>
                      <a:pt x="66" y="24"/>
                    </a:lnTo>
                    <a:lnTo>
                      <a:pt x="66" y="27"/>
                    </a:lnTo>
                    <a:lnTo>
                      <a:pt x="66" y="27"/>
                    </a:lnTo>
                    <a:lnTo>
                      <a:pt x="66" y="31"/>
                    </a:lnTo>
                    <a:lnTo>
                      <a:pt x="71" y="31"/>
                    </a:lnTo>
                    <a:lnTo>
                      <a:pt x="71" y="33"/>
                    </a:lnTo>
                    <a:lnTo>
                      <a:pt x="75" y="37"/>
                    </a:lnTo>
                    <a:lnTo>
                      <a:pt x="71" y="41"/>
                    </a:lnTo>
                    <a:lnTo>
                      <a:pt x="71" y="41"/>
                    </a:lnTo>
                    <a:lnTo>
                      <a:pt x="71" y="44"/>
                    </a:lnTo>
                    <a:lnTo>
                      <a:pt x="71" y="44"/>
                    </a:lnTo>
                    <a:lnTo>
                      <a:pt x="71" y="47"/>
                    </a:lnTo>
                    <a:lnTo>
                      <a:pt x="71" y="47"/>
                    </a:lnTo>
                    <a:lnTo>
                      <a:pt x="71" y="50"/>
                    </a:lnTo>
                    <a:lnTo>
                      <a:pt x="71" y="50"/>
                    </a:lnTo>
                    <a:lnTo>
                      <a:pt x="71" y="54"/>
                    </a:lnTo>
                    <a:lnTo>
                      <a:pt x="71" y="54"/>
                    </a:lnTo>
                    <a:lnTo>
                      <a:pt x="71" y="54"/>
                    </a:lnTo>
                    <a:lnTo>
                      <a:pt x="71" y="58"/>
                    </a:lnTo>
                    <a:lnTo>
                      <a:pt x="71" y="58"/>
                    </a:lnTo>
                    <a:lnTo>
                      <a:pt x="66" y="58"/>
                    </a:lnTo>
                    <a:lnTo>
                      <a:pt x="71" y="61"/>
                    </a:lnTo>
                    <a:lnTo>
                      <a:pt x="71" y="61"/>
                    </a:lnTo>
                    <a:lnTo>
                      <a:pt x="66" y="61"/>
                    </a:lnTo>
                    <a:lnTo>
                      <a:pt x="66" y="61"/>
                    </a:lnTo>
                    <a:lnTo>
                      <a:pt x="66" y="64"/>
                    </a:lnTo>
                    <a:lnTo>
                      <a:pt x="66" y="64"/>
                    </a:lnTo>
                    <a:lnTo>
                      <a:pt x="66" y="64"/>
                    </a:lnTo>
                    <a:lnTo>
                      <a:pt x="66" y="64"/>
                    </a:lnTo>
                    <a:lnTo>
                      <a:pt x="66" y="64"/>
                    </a:lnTo>
                    <a:lnTo>
                      <a:pt x="62" y="67"/>
                    </a:lnTo>
                    <a:lnTo>
                      <a:pt x="62" y="67"/>
                    </a:lnTo>
                    <a:lnTo>
                      <a:pt x="62" y="71"/>
                    </a:lnTo>
                    <a:lnTo>
                      <a:pt x="62" y="71"/>
                    </a:lnTo>
                    <a:lnTo>
                      <a:pt x="62" y="71"/>
                    </a:lnTo>
                    <a:lnTo>
                      <a:pt x="62" y="71"/>
                    </a:lnTo>
                    <a:lnTo>
                      <a:pt x="62" y="75"/>
                    </a:lnTo>
                    <a:lnTo>
                      <a:pt x="59" y="75"/>
                    </a:lnTo>
                    <a:lnTo>
                      <a:pt x="59" y="75"/>
                    </a:lnTo>
                    <a:lnTo>
                      <a:pt x="59" y="75"/>
                    </a:lnTo>
                    <a:lnTo>
                      <a:pt x="59" y="78"/>
                    </a:lnTo>
                    <a:lnTo>
                      <a:pt x="59" y="75"/>
                    </a:lnTo>
                  </a:path>
                </a:pathLst>
              </a:custGeom>
              <a:noFill/>
              <a:ln w="12700" cap="rnd"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89">
                <a:extLst>
                  <a:ext uri="{FF2B5EF4-FFF2-40B4-BE49-F238E27FC236}">
                    <a16:creationId xmlns:a16="http://schemas.microsoft.com/office/drawing/2014/main" id="{F377FF18-EB0B-416A-BD62-93775A44BDA0}"/>
                  </a:ext>
                </a:extLst>
              </p:cNvPr>
              <p:cNvSpPr>
                <a:spLocks noChangeShapeType="1"/>
              </p:cNvSpPr>
              <p:nvPr/>
            </p:nvSpPr>
            <p:spPr bwMode="auto">
              <a:xfrm>
                <a:off x="4875" y="2900"/>
                <a:ext cx="11" cy="4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90">
                <a:extLst>
                  <a:ext uri="{FF2B5EF4-FFF2-40B4-BE49-F238E27FC236}">
                    <a16:creationId xmlns:a16="http://schemas.microsoft.com/office/drawing/2014/main" id="{DBB56EAE-0E92-4A12-B299-E88B5DA79487}"/>
                  </a:ext>
                </a:extLst>
              </p:cNvPr>
              <p:cNvSpPr>
                <a:spLocks noChangeShapeType="1"/>
              </p:cNvSpPr>
              <p:nvPr/>
            </p:nvSpPr>
            <p:spPr bwMode="auto">
              <a:xfrm flipH="1" flipV="1">
                <a:off x="4848" y="2968"/>
                <a:ext cx="4" cy="1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 name="Line 91">
              <a:extLst>
                <a:ext uri="{FF2B5EF4-FFF2-40B4-BE49-F238E27FC236}">
                  <a16:creationId xmlns:a16="http://schemas.microsoft.com/office/drawing/2014/main" id="{3BEE5FF8-A67B-4F07-98AA-2E060E811E9F}"/>
                </a:ext>
              </a:extLst>
            </p:cNvPr>
            <p:cNvSpPr>
              <a:spLocks noChangeShapeType="1"/>
            </p:cNvSpPr>
            <p:nvPr/>
          </p:nvSpPr>
          <p:spPr bwMode="auto">
            <a:xfrm flipH="1">
              <a:off x="3374" y="3024"/>
              <a:ext cx="1145" cy="0"/>
            </a:xfrm>
            <a:prstGeom prst="line">
              <a:avLst/>
            </a:prstGeom>
            <a:noFill/>
            <a:ln w="25400">
              <a:solidFill>
                <a:schemeClr val="bg1"/>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92">
              <a:extLst>
                <a:ext uri="{FF2B5EF4-FFF2-40B4-BE49-F238E27FC236}">
                  <a16:creationId xmlns:a16="http://schemas.microsoft.com/office/drawing/2014/main" id="{B5976900-13DD-4D07-BEB9-E1D01FB554A4}"/>
                </a:ext>
              </a:extLst>
            </p:cNvPr>
            <p:cNvSpPr>
              <a:spLocks noChangeArrowheads="1"/>
            </p:cNvSpPr>
            <p:nvPr/>
          </p:nvSpPr>
          <p:spPr bwMode="auto">
            <a:xfrm flipH="1">
              <a:off x="1113" y="2752"/>
              <a:ext cx="1517" cy="703"/>
            </a:xfrm>
            <a:prstGeom prst="wedgeRoundRectCallout">
              <a:avLst>
                <a:gd name="adj1" fmla="val -70009"/>
                <a:gd name="adj2" fmla="val -7002"/>
                <a:gd name="adj3" fmla="val 16667"/>
              </a:avLst>
            </a:prstGeom>
            <a:solidFill>
              <a:schemeClr val="bg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250" tIns="44450" rIns="95250" bIns="44450" anchor="ctr"/>
            <a:lstStyle/>
            <a:p>
              <a:pPr algn="ctr" eaLnBrk="0" hangingPunct="0"/>
              <a:r>
                <a:rPr lang="en-US" altLang="zh-CN" sz="1000" b="1" dirty="0"/>
                <a:t>Your Location is:</a:t>
              </a:r>
            </a:p>
            <a:p>
              <a:pPr algn="ctr" eaLnBrk="0" hangingPunct="0"/>
              <a:r>
                <a:rPr lang="en-US" altLang="zh-CN" sz="1000" b="1" dirty="0"/>
                <a:t>26.067901</a:t>
              </a:r>
              <a:r>
                <a:rPr lang="en-US" altLang="zh-CN" sz="1000" b="1" baseline="40000" dirty="0"/>
                <a:t>o</a:t>
              </a:r>
              <a:r>
                <a:rPr lang="en-US" altLang="zh-CN" sz="1000" b="1" dirty="0"/>
                <a:t> N</a:t>
              </a:r>
            </a:p>
            <a:p>
              <a:pPr algn="ctr" eaLnBrk="0" hangingPunct="0"/>
              <a:r>
                <a:rPr lang="en-US" altLang="zh-CN" sz="1000" b="1" dirty="0"/>
                <a:t>119.171071</a:t>
              </a:r>
              <a:r>
                <a:rPr lang="en-US" altLang="zh-CN" sz="1000" b="1" baseline="40000" dirty="0"/>
                <a:t>o</a:t>
              </a:r>
              <a:r>
                <a:rPr lang="en-US" altLang="zh-CN" sz="1000" b="1" dirty="0"/>
                <a:t> W</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slide(fromBottom)">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slide(fromBottom)">
                                      <p:cBhvr>
                                        <p:cTn id="12" dur="500"/>
                                        <p:tgtEl>
                                          <p:spTgt spid="50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B280E67-F08E-422A-A33F-5B380E5905C9}"/>
              </a:ext>
            </a:extLst>
          </p:cNvPr>
          <p:cNvSpPr>
            <a:spLocks noGrp="1" noChangeArrowheads="1"/>
          </p:cNvSpPr>
          <p:nvPr>
            <p:ph type="title"/>
          </p:nvPr>
        </p:nvSpPr>
        <p:spPr/>
        <p:txBody>
          <a:bodyPr/>
          <a:lstStyle/>
          <a:p>
            <a:pPr eaLnBrk="1" hangingPunct="1"/>
            <a:r>
              <a:rPr lang="en-US" altLang="zh-CN" sz="4000" b="1"/>
              <a:t>GPS</a:t>
            </a:r>
            <a:r>
              <a:rPr lang="zh-CN" altLang="en-US" sz="4000" b="1"/>
              <a:t>信号接收机的基本结构</a:t>
            </a:r>
          </a:p>
        </p:txBody>
      </p:sp>
      <p:sp>
        <p:nvSpPr>
          <p:cNvPr id="78851" name="Rectangle 3">
            <a:extLst>
              <a:ext uri="{FF2B5EF4-FFF2-40B4-BE49-F238E27FC236}">
                <a16:creationId xmlns:a16="http://schemas.microsoft.com/office/drawing/2014/main" id="{5AD65FFB-2B04-43C8-9418-CD1002C25AC4}"/>
              </a:ext>
            </a:extLst>
          </p:cNvPr>
          <p:cNvSpPr>
            <a:spLocks noGrp="1" noChangeArrowheads="1"/>
          </p:cNvSpPr>
          <p:nvPr>
            <p:ph idx="1"/>
          </p:nvPr>
        </p:nvSpPr>
        <p:spPr>
          <a:xfrm>
            <a:off x="900113" y="1773238"/>
            <a:ext cx="6696075" cy="2232025"/>
          </a:xfrm>
        </p:spPr>
        <p:txBody>
          <a:bodyPr/>
          <a:lstStyle/>
          <a:p>
            <a:pPr eaLnBrk="1" hangingPunct="1">
              <a:spcBef>
                <a:spcPct val="0"/>
              </a:spcBef>
              <a:buFont typeface="Wingdings" panose="05000000000000000000" pitchFamily="2" charset="2"/>
              <a:buChar char="§"/>
            </a:pPr>
            <a:r>
              <a:rPr lang="zh-CN" altLang="en-US" sz="2800" b="1">
                <a:latin typeface="华文细黑" panose="02010600040101010101" pitchFamily="2" charset="-122"/>
              </a:rPr>
              <a:t>基本结构</a:t>
            </a:r>
          </a:p>
          <a:p>
            <a:pPr lvl="1" eaLnBrk="1" hangingPunct="1">
              <a:spcBef>
                <a:spcPct val="0"/>
              </a:spcBef>
              <a:buFont typeface="Wingdings" panose="05000000000000000000" pitchFamily="2" charset="2"/>
              <a:buChar char="§"/>
            </a:pPr>
            <a:r>
              <a:rPr lang="zh-CN" altLang="en-US" b="0">
                <a:latin typeface="华文细黑" panose="02010600040101010101" pitchFamily="2" charset="-122"/>
                <a:ea typeface="华文细黑" panose="02010600040101010101" pitchFamily="2" charset="-122"/>
              </a:rPr>
              <a:t>天线单元：接收天线、前置放大器</a:t>
            </a:r>
          </a:p>
          <a:p>
            <a:pPr lvl="1" eaLnBrk="1" hangingPunct="1">
              <a:spcBef>
                <a:spcPct val="0"/>
              </a:spcBef>
              <a:buFont typeface="Wingdings" panose="05000000000000000000" pitchFamily="2" charset="2"/>
              <a:buChar char="§"/>
            </a:pPr>
            <a:r>
              <a:rPr lang="zh-CN" altLang="en-US" b="0">
                <a:latin typeface="华文细黑" panose="02010600040101010101" pitchFamily="2" charset="-122"/>
                <a:ea typeface="华文细黑" panose="02010600040101010101" pitchFamily="2" charset="-122"/>
              </a:rPr>
              <a:t>接收单元：通道单元、计算和显示单元、存储单元、电源</a:t>
            </a:r>
          </a:p>
          <a:p>
            <a:pPr lvl="1" eaLnBrk="1" hangingPunct="1">
              <a:spcBef>
                <a:spcPct val="0"/>
              </a:spcBef>
              <a:buFont typeface="Wingdings" panose="05000000000000000000" pitchFamily="2" charset="2"/>
              <a:buChar char="§"/>
            </a:pPr>
            <a:endParaRPr lang="zh-CN" altLang="en-US" b="0">
              <a:latin typeface="华文细黑" panose="02010600040101010101" pitchFamily="2" charset="-122"/>
              <a:ea typeface="华文细黑" panose="02010600040101010101" pitchFamily="2" charset="-122"/>
            </a:endParaRPr>
          </a:p>
        </p:txBody>
      </p:sp>
      <p:sp>
        <p:nvSpPr>
          <p:cNvPr id="78852" name="AutoShape 4">
            <a:hlinkClick r:id="rId3" action="ppaction://hlinksldjump"/>
            <a:extLst>
              <a:ext uri="{FF2B5EF4-FFF2-40B4-BE49-F238E27FC236}">
                <a16:creationId xmlns:a16="http://schemas.microsoft.com/office/drawing/2014/main" id="{9B456104-2D04-4B08-B840-87CF2D6BF6A9}"/>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pic>
        <p:nvPicPr>
          <p:cNvPr id="58373" name="Picture 5" descr="5700-5">
            <a:extLst>
              <a:ext uri="{FF2B5EF4-FFF2-40B4-BE49-F238E27FC236}">
                <a16:creationId xmlns:a16="http://schemas.microsoft.com/office/drawing/2014/main" id="{F46BEBC5-63C8-457D-9053-E42D3276F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8" y="1462088"/>
            <a:ext cx="1089025"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a:extLst>
              <a:ext uri="{FF2B5EF4-FFF2-40B4-BE49-F238E27FC236}">
                <a16:creationId xmlns:a16="http://schemas.microsoft.com/office/drawing/2014/main" id="{9928A745-1A60-4CB3-93A5-DE3D51B72B9A}"/>
              </a:ext>
            </a:extLst>
          </p:cNvPr>
          <p:cNvPicPr>
            <a:picLocks noChangeAspect="1" noChangeArrowheads="1"/>
          </p:cNvPicPr>
          <p:nvPr/>
        </p:nvPicPr>
        <p:blipFill>
          <a:blip r:embed="rId5">
            <a:lum bright="24000" contrast="-6000"/>
            <a:extLst>
              <a:ext uri="{28A0092B-C50C-407E-A947-70E740481C1C}">
                <a14:useLocalDpi xmlns:a14="http://schemas.microsoft.com/office/drawing/2010/main" val="0"/>
              </a:ext>
            </a:extLst>
          </a:blip>
          <a:srcRect/>
          <a:stretch>
            <a:fillRect/>
          </a:stretch>
        </p:blipFill>
        <p:spPr bwMode="auto">
          <a:xfrm>
            <a:off x="5364163" y="3141663"/>
            <a:ext cx="2273300"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7" descr="eTrexVenture">
            <a:extLst>
              <a:ext uri="{FF2B5EF4-FFF2-40B4-BE49-F238E27FC236}">
                <a16:creationId xmlns:a16="http://schemas.microsoft.com/office/drawing/2014/main" id="{53486F6D-0852-4897-A1BF-A5AA9A10E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3770313"/>
            <a:ext cx="857250" cy="17811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8376" name="Picture 9" descr="http://www.51testing.com/attachments/2010/04/2_2010042709495115pF3.jpg">
            <a:extLst>
              <a:ext uri="{FF2B5EF4-FFF2-40B4-BE49-F238E27FC236}">
                <a16:creationId xmlns:a16="http://schemas.microsoft.com/office/drawing/2014/main" id="{DC5C57D3-2FEE-4F2B-9785-7668A4E098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34"/>
          <a:stretch>
            <a:fillRect/>
          </a:stretch>
        </p:blipFill>
        <p:spPr bwMode="auto">
          <a:xfrm>
            <a:off x="1042988" y="3671888"/>
            <a:ext cx="3449637"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8851"/>
                                        </p:tgtEl>
                                        <p:attrNameLst>
                                          <p:attrName>style.visibility</p:attrName>
                                        </p:attrNameLst>
                                      </p:cBhvr>
                                      <p:to>
                                        <p:strVal val="visible"/>
                                      </p:to>
                                    </p:set>
                                    <p:anim calcmode="lin" valueType="num">
                                      <p:cBhvr additive="base">
                                        <p:cTn id="7" dur="500"/>
                                        <p:tgtEl>
                                          <p:spTgt spid="78851"/>
                                        </p:tgtEl>
                                        <p:attrNameLst>
                                          <p:attrName>ppt_y</p:attrName>
                                        </p:attrNameLst>
                                      </p:cBhvr>
                                      <p:tavLst>
                                        <p:tav tm="0">
                                          <p:val>
                                            <p:strVal val="#ppt_y+#ppt_h*1.125000"/>
                                          </p:val>
                                        </p:tav>
                                        <p:tav tm="100000">
                                          <p:val>
                                            <p:strVal val="#ppt_y"/>
                                          </p:val>
                                        </p:tav>
                                      </p:tavLst>
                                    </p:anim>
                                    <p:animEffect transition="in" filter="wipe(up)">
                                      <p:cBhvr>
                                        <p:cTn id="8" dur="500"/>
                                        <p:tgtEl>
                                          <p:spTgt spid="78851"/>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8852"/>
                                        </p:tgtEl>
                                        <p:attrNameLst>
                                          <p:attrName>style.visibility</p:attrName>
                                        </p:attrNameLst>
                                      </p:cBhvr>
                                      <p:to>
                                        <p:strVal val="visible"/>
                                      </p:to>
                                    </p:set>
                                    <p:animEffect transition="in" filter="checkerboard(across)">
                                      <p:cBhvr>
                                        <p:cTn id="13" dur="5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P spid="78852"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950C073-19F5-4FC5-A0F9-3CF25B580293}"/>
              </a:ext>
            </a:extLst>
          </p:cNvPr>
          <p:cNvSpPr>
            <a:spLocks noGrp="1" noChangeArrowheads="1"/>
          </p:cNvSpPr>
          <p:nvPr>
            <p:ph type="title" sz="quarter"/>
          </p:nvPr>
        </p:nvSpPr>
        <p:spPr/>
        <p:txBody>
          <a:bodyPr/>
          <a:lstStyle/>
          <a:p>
            <a:pPr eaLnBrk="1" hangingPunct="1"/>
            <a:r>
              <a:rPr lang="en-US" altLang="zh-CN"/>
              <a:t>GPS</a:t>
            </a:r>
            <a:r>
              <a:rPr lang="zh-CN" altLang="en-US"/>
              <a:t>系统工作流程</a:t>
            </a:r>
          </a:p>
        </p:txBody>
      </p:sp>
      <p:grpSp>
        <p:nvGrpSpPr>
          <p:cNvPr id="60419" name="Group 3">
            <a:extLst>
              <a:ext uri="{FF2B5EF4-FFF2-40B4-BE49-F238E27FC236}">
                <a16:creationId xmlns:a16="http://schemas.microsoft.com/office/drawing/2014/main" id="{546AE996-FDE2-4BB2-B3D2-8CB6F01E9DA6}"/>
              </a:ext>
            </a:extLst>
          </p:cNvPr>
          <p:cNvGrpSpPr>
            <a:grpSpLocks/>
          </p:cNvGrpSpPr>
          <p:nvPr/>
        </p:nvGrpSpPr>
        <p:grpSpPr bwMode="auto">
          <a:xfrm>
            <a:off x="1187450" y="2852738"/>
            <a:ext cx="7956550" cy="4005262"/>
            <a:chOff x="748" y="1797"/>
            <a:chExt cx="5012" cy="2523"/>
          </a:xfrm>
        </p:grpSpPr>
        <p:sp>
          <p:nvSpPr>
            <p:cNvPr id="60422" name="AutoShape 5">
              <a:extLst>
                <a:ext uri="{FF2B5EF4-FFF2-40B4-BE49-F238E27FC236}">
                  <a16:creationId xmlns:a16="http://schemas.microsoft.com/office/drawing/2014/main" id="{1E21D8B5-EC9A-4130-AEFE-9B1ABA392122}"/>
                </a:ext>
              </a:extLst>
            </p:cNvPr>
            <p:cNvSpPr>
              <a:spLocks noChangeArrowheads="1"/>
            </p:cNvSpPr>
            <p:nvPr/>
          </p:nvSpPr>
          <p:spPr bwMode="auto">
            <a:xfrm>
              <a:off x="1610" y="3475"/>
              <a:ext cx="1043" cy="59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2400" dirty="0">
                  <a:solidFill>
                    <a:srgbClr val="FFFFFF"/>
                  </a:solidFill>
                </a:rPr>
                <a:t>主控站</a:t>
              </a:r>
            </a:p>
          </p:txBody>
        </p:sp>
        <p:grpSp>
          <p:nvGrpSpPr>
            <p:cNvPr id="60423" name="Group 6">
              <a:extLst>
                <a:ext uri="{FF2B5EF4-FFF2-40B4-BE49-F238E27FC236}">
                  <a16:creationId xmlns:a16="http://schemas.microsoft.com/office/drawing/2014/main" id="{E78B9454-8316-4E5F-A8BB-0F246C174D70}"/>
                </a:ext>
              </a:extLst>
            </p:cNvPr>
            <p:cNvGrpSpPr>
              <a:grpSpLocks/>
            </p:cNvGrpSpPr>
            <p:nvPr/>
          </p:nvGrpSpPr>
          <p:grpSpPr bwMode="auto">
            <a:xfrm>
              <a:off x="3152" y="2795"/>
              <a:ext cx="681" cy="590"/>
              <a:chOff x="3424" y="2683"/>
              <a:chExt cx="771" cy="702"/>
            </a:xfrm>
          </p:grpSpPr>
          <p:pic>
            <p:nvPicPr>
              <p:cNvPr id="60438" name="Picture 7">
                <a:extLst>
                  <a:ext uri="{FF2B5EF4-FFF2-40B4-BE49-F238E27FC236}">
                    <a16:creationId xmlns:a16="http://schemas.microsoft.com/office/drawing/2014/main" id="{75652351-9656-436C-B279-25CFE408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2683"/>
                <a:ext cx="2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9" name="AutoShape 8">
                <a:extLst>
                  <a:ext uri="{FF2B5EF4-FFF2-40B4-BE49-F238E27FC236}">
                    <a16:creationId xmlns:a16="http://schemas.microsoft.com/office/drawing/2014/main" id="{88A2394A-12B9-46CE-98DE-B4897F7633A0}"/>
                  </a:ext>
                </a:extLst>
              </p:cNvPr>
              <p:cNvSpPr>
                <a:spLocks noChangeArrowheads="1"/>
              </p:cNvSpPr>
              <p:nvPr/>
            </p:nvSpPr>
            <p:spPr bwMode="auto">
              <a:xfrm>
                <a:off x="3424" y="2886"/>
                <a:ext cx="771" cy="499"/>
              </a:xfrm>
              <a:prstGeom prst="flowChartMagneticDisk">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2400" dirty="0">
                    <a:solidFill>
                      <a:srgbClr val="FFFFFF"/>
                    </a:solidFill>
                  </a:rPr>
                  <a:t>注入站</a:t>
                </a:r>
              </a:p>
            </p:txBody>
          </p:sp>
        </p:grpSp>
        <p:grpSp>
          <p:nvGrpSpPr>
            <p:cNvPr id="60424" name="Group 9">
              <a:extLst>
                <a:ext uri="{FF2B5EF4-FFF2-40B4-BE49-F238E27FC236}">
                  <a16:creationId xmlns:a16="http://schemas.microsoft.com/office/drawing/2014/main" id="{E524D78B-BAEF-42B0-8C62-2B70A3BFA70F}"/>
                </a:ext>
              </a:extLst>
            </p:cNvPr>
            <p:cNvGrpSpPr>
              <a:grpSpLocks/>
            </p:cNvGrpSpPr>
            <p:nvPr/>
          </p:nvGrpSpPr>
          <p:grpSpPr bwMode="auto">
            <a:xfrm>
              <a:off x="748" y="2523"/>
              <a:ext cx="771" cy="635"/>
              <a:chOff x="793" y="2411"/>
              <a:chExt cx="908" cy="747"/>
            </a:xfrm>
          </p:grpSpPr>
          <p:pic>
            <p:nvPicPr>
              <p:cNvPr id="60436" name="Picture 10">
                <a:extLst>
                  <a:ext uri="{FF2B5EF4-FFF2-40B4-BE49-F238E27FC236}">
                    <a16:creationId xmlns:a16="http://schemas.microsoft.com/office/drawing/2014/main" id="{7FECA3F7-55D3-4F19-819F-923E6FE28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2411"/>
                <a:ext cx="2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7" name="AutoShape 11">
                <a:extLst>
                  <a:ext uri="{FF2B5EF4-FFF2-40B4-BE49-F238E27FC236}">
                    <a16:creationId xmlns:a16="http://schemas.microsoft.com/office/drawing/2014/main" id="{0121E86E-C0FE-411C-8BA3-6FB774985767}"/>
                  </a:ext>
                </a:extLst>
              </p:cNvPr>
              <p:cNvSpPr>
                <a:spLocks noChangeArrowheads="1"/>
              </p:cNvSpPr>
              <p:nvPr/>
            </p:nvSpPr>
            <p:spPr bwMode="auto">
              <a:xfrm>
                <a:off x="793" y="2614"/>
                <a:ext cx="908" cy="544"/>
              </a:xfrm>
              <a:prstGeom prst="flowChartMagneticDisk">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2400" dirty="0">
                    <a:solidFill>
                      <a:srgbClr val="FFFFFF"/>
                    </a:solidFill>
                  </a:rPr>
                  <a:t>监测站</a:t>
                </a:r>
              </a:p>
            </p:txBody>
          </p:sp>
        </p:grpSp>
        <p:sp>
          <p:nvSpPr>
            <p:cNvPr id="60426" name="Line 13">
              <a:extLst>
                <a:ext uri="{FF2B5EF4-FFF2-40B4-BE49-F238E27FC236}">
                  <a16:creationId xmlns:a16="http://schemas.microsoft.com/office/drawing/2014/main" id="{BA93B333-573E-4AA7-AAC2-861E7F3D79E6}"/>
                </a:ext>
              </a:extLst>
            </p:cNvPr>
            <p:cNvSpPr>
              <a:spLocks noChangeShapeType="1"/>
            </p:cNvSpPr>
            <p:nvPr/>
          </p:nvSpPr>
          <p:spPr bwMode="auto">
            <a:xfrm flipH="1">
              <a:off x="1247" y="1797"/>
              <a:ext cx="998" cy="681"/>
            </a:xfrm>
            <a:prstGeom prst="line">
              <a:avLst/>
            </a:prstGeom>
            <a:noFill/>
            <a:ln w="571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7" name="AutoShape 14">
              <a:extLst>
                <a:ext uri="{FF2B5EF4-FFF2-40B4-BE49-F238E27FC236}">
                  <a16:creationId xmlns:a16="http://schemas.microsoft.com/office/drawing/2014/main" id="{2DE5234B-0107-40A6-90FD-030AB280F850}"/>
                </a:ext>
              </a:extLst>
            </p:cNvPr>
            <p:cNvSpPr>
              <a:spLocks noChangeArrowheads="1"/>
            </p:cNvSpPr>
            <p:nvPr/>
          </p:nvSpPr>
          <p:spPr bwMode="auto">
            <a:xfrm rot="5400000">
              <a:off x="862" y="3294"/>
              <a:ext cx="862" cy="59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388 h 21600"/>
                <a:gd name="T20" fmla="*/ 1851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AutoShape 15">
              <a:extLst>
                <a:ext uri="{FF2B5EF4-FFF2-40B4-BE49-F238E27FC236}">
                  <a16:creationId xmlns:a16="http://schemas.microsoft.com/office/drawing/2014/main" id="{048A8438-B055-430D-A32D-C6868BD682BD}"/>
                </a:ext>
              </a:extLst>
            </p:cNvPr>
            <p:cNvSpPr>
              <a:spLocks noChangeArrowheads="1"/>
            </p:cNvSpPr>
            <p:nvPr/>
          </p:nvSpPr>
          <p:spPr bwMode="auto">
            <a:xfrm>
              <a:off x="2653" y="3385"/>
              <a:ext cx="1225" cy="4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14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6">
              <a:extLst>
                <a:ext uri="{FF2B5EF4-FFF2-40B4-BE49-F238E27FC236}">
                  <a16:creationId xmlns:a16="http://schemas.microsoft.com/office/drawing/2014/main" id="{358D4C13-6266-437D-A959-41C57CAB23F5}"/>
                </a:ext>
              </a:extLst>
            </p:cNvPr>
            <p:cNvSpPr>
              <a:spLocks noChangeShapeType="1"/>
            </p:cNvSpPr>
            <p:nvPr/>
          </p:nvSpPr>
          <p:spPr bwMode="auto">
            <a:xfrm flipH="1" flipV="1">
              <a:off x="3198" y="1933"/>
              <a:ext cx="362" cy="862"/>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0" name="Freeform 17">
              <a:extLst>
                <a:ext uri="{FF2B5EF4-FFF2-40B4-BE49-F238E27FC236}">
                  <a16:creationId xmlns:a16="http://schemas.microsoft.com/office/drawing/2014/main" id="{2FD3F579-DEEA-4120-AEE6-0B113ADE04ED}"/>
                </a:ext>
              </a:extLst>
            </p:cNvPr>
            <p:cNvSpPr>
              <a:spLocks/>
            </p:cNvSpPr>
            <p:nvPr/>
          </p:nvSpPr>
          <p:spPr bwMode="auto">
            <a:xfrm>
              <a:off x="3777" y="1889"/>
              <a:ext cx="1281" cy="725"/>
            </a:xfrm>
            <a:custGeom>
              <a:avLst/>
              <a:gdLst>
                <a:gd name="T0" fmla="*/ 0 w 1281"/>
                <a:gd name="T1" fmla="*/ 0 h 725"/>
                <a:gd name="T2" fmla="*/ 1281 w 1281"/>
                <a:gd name="T3" fmla="*/ 725 h 725"/>
                <a:gd name="T4" fmla="*/ 0 60000 65536"/>
                <a:gd name="T5" fmla="*/ 0 60000 65536"/>
              </a:gdLst>
              <a:ahLst/>
              <a:cxnLst>
                <a:cxn ang="T4">
                  <a:pos x="T0" y="T1"/>
                </a:cxn>
                <a:cxn ang="T5">
                  <a:pos x="T2" y="T3"/>
                </a:cxn>
              </a:cxnLst>
              <a:rect l="0" t="0" r="r" b="b"/>
              <a:pathLst>
                <a:path w="1281" h="725">
                  <a:moveTo>
                    <a:pt x="0" y="0"/>
                  </a:moveTo>
                  <a:lnTo>
                    <a:pt x="1281" y="725"/>
                  </a:lnTo>
                </a:path>
              </a:pathLst>
            </a:custGeom>
            <a:noFill/>
            <a:ln w="57150">
              <a:solidFill>
                <a:srgbClr val="FFFF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1" name="Text Box 18">
              <a:extLst>
                <a:ext uri="{FF2B5EF4-FFF2-40B4-BE49-F238E27FC236}">
                  <a16:creationId xmlns:a16="http://schemas.microsoft.com/office/drawing/2014/main" id="{D0C6366D-C131-49CE-BF4C-0662A503DC71}"/>
                </a:ext>
              </a:extLst>
            </p:cNvPr>
            <p:cNvSpPr txBox="1">
              <a:spLocks noChangeArrowheads="1"/>
            </p:cNvSpPr>
            <p:nvPr/>
          </p:nvSpPr>
          <p:spPr bwMode="auto">
            <a:xfrm>
              <a:off x="4535" y="3294"/>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ＧＰＳ用户</a:t>
              </a:r>
            </a:p>
          </p:txBody>
        </p:sp>
        <p:sp>
          <p:nvSpPr>
            <p:cNvPr id="60432" name="Text Box 19">
              <a:extLst>
                <a:ext uri="{FF2B5EF4-FFF2-40B4-BE49-F238E27FC236}">
                  <a16:creationId xmlns:a16="http://schemas.microsoft.com/office/drawing/2014/main" id="{4D73D41F-DB4A-444B-91A2-BA9FE6BC0421}"/>
                </a:ext>
              </a:extLst>
            </p:cNvPr>
            <p:cNvSpPr txBox="1">
              <a:spLocks noChangeArrowheads="1"/>
            </p:cNvSpPr>
            <p:nvPr/>
          </p:nvSpPr>
          <p:spPr bwMode="auto">
            <a:xfrm rot="4215461">
              <a:off x="2707" y="2349"/>
              <a:ext cx="7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Ｓ波段</a:t>
              </a:r>
            </a:p>
          </p:txBody>
        </p:sp>
        <p:sp>
          <p:nvSpPr>
            <p:cNvPr id="60433" name="Text Box 20">
              <a:extLst>
                <a:ext uri="{FF2B5EF4-FFF2-40B4-BE49-F238E27FC236}">
                  <a16:creationId xmlns:a16="http://schemas.microsoft.com/office/drawing/2014/main" id="{142C946A-3489-4957-933C-2E29BBBE7970}"/>
                </a:ext>
              </a:extLst>
            </p:cNvPr>
            <p:cNvSpPr txBox="1">
              <a:spLocks noChangeArrowheads="1"/>
            </p:cNvSpPr>
            <p:nvPr/>
          </p:nvSpPr>
          <p:spPr bwMode="auto">
            <a:xfrm>
              <a:off x="748" y="3203"/>
              <a:ext cx="27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原始数据</a:t>
              </a:r>
            </a:p>
          </p:txBody>
        </p:sp>
        <p:sp>
          <p:nvSpPr>
            <p:cNvPr id="60434" name="Text Box 21">
              <a:extLst>
                <a:ext uri="{FF2B5EF4-FFF2-40B4-BE49-F238E27FC236}">
                  <a16:creationId xmlns:a16="http://schemas.microsoft.com/office/drawing/2014/main" id="{C4970765-FAFA-4F5F-BAF2-1755A520C7DE}"/>
                </a:ext>
              </a:extLst>
            </p:cNvPr>
            <p:cNvSpPr txBox="1">
              <a:spLocks noChangeArrowheads="1"/>
            </p:cNvSpPr>
            <p:nvPr/>
          </p:nvSpPr>
          <p:spPr bwMode="auto">
            <a:xfrm>
              <a:off x="2653" y="3802"/>
              <a:ext cx="172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zh-CN" altLang="en-US" sz="2400"/>
                <a:t>星历、时钟数据、监控数据</a:t>
              </a:r>
            </a:p>
          </p:txBody>
        </p:sp>
        <p:sp>
          <p:nvSpPr>
            <p:cNvPr id="60435" name="Text Box 22">
              <a:extLst>
                <a:ext uri="{FF2B5EF4-FFF2-40B4-BE49-F238E27FC236}">
                  <a16:creationId xmlns:a16="http://schemas.microsoft.com/office/drawing/2014/main" id="{38D720F4-A78B-4123-83DB-007AE390816D}"/>
                </a:ext>
              </a:extLst>
            </p:cNvPr>
            <p:cNvSpPr txBox="1">
              <a:spLocks noChangeArrowheads="1"/>
            </p:cNvSpPr>
            <p:nvPr/>
          </p:nvSpPr>
          <p:spPr bwMode="auto">
            <a:xfrm rot="-2017288">
              <a:off x="1337" y="2069"/>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None/>
              </a:pPr>
              <a:r>
                <a:rPr lang="en-US" altLang="zh-CN" sz="2400" dirty="0"/>
                <a:t>L1\L2</a:t>
              </a:r>
              <a:r>
                <a:rPr lang="zh-CN" altLang="en-US" sz="2400" dirty="0"/>
                <a:t>波段</a:t>
              </a:r>
            </a:p>
          </p:txBody>
        </p:sp>
      </p:grpSp>
      <p:sp>
        <p:nvSpPr>
          <p:cNvPr id="128023" name="AutoShape 23">
            <a:hlinkClick r:id="rId4" action="ppaction://hlinksldjump"/>
            <a:extLst>
              <a:ext uri="{FF2B5EF4-FFF2-40B4-BE49-F238E27FC236}">
                <a16:creationId xmlns:a16="http://schemas.microsoft.com/office/drawing/2014/main" id="{08BE2648-48B7-4125-984B-868E0F6B08C3}"/>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pic>
        <p:nvPicPr>
          <p:cNvPr id="4098" name="Picture 2">
            <a:extLst>
              <a:ext uri="{FF2B5EF4-FFF2-40B4-BE49-F238E27FC236}">
                <a16:creationId xmlns:a16="http://schemas.microsoft.com/office/drawing/2014/main" id="{C3ECFFB7-8618-49DB-A4C2-F9411F15FC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235" b="91176" l="9934" r="89625">
                        <a14:foregroundMark x1="66446" y1="8529" x2="65342" y2="14706"/>
                        <a14:foregroundMark x1="53422" y1="53824" x2="47682" y2="60294"/>
                        <a14:foregroundMark x1="22737" y1="88824" x2="21634" y2="91176"/>
                        <a14:foregroundMark x1="49227" y1="50588" x2="47020" y2="62353"/>
                        <a14:backgroundMark x1="60265" y1="70882" x2="72185" y2="80294"/>
                        <a14:backgroundMark x1="63355" y1="63824" x2="79470" y2="65882"/>
                      </a14:backgroundRemoval>
                    </a14:imgEffect>
                  </a14:imgLayer>
                </a14:imgProps>
              </a:ext>
              <a:ext uri="{28A0092B-C50C-407E-A947-70E740481C1C}">
                <a14:useLocalDpi xmlns:a14="http://schemas.microsoft.com/office/drawing/2010/main" val="0"/>
              </a:ext>
            </a:extLst>
          </a:blip>
          <a:srcRect l="9124" t="1942" r="16998" b="7754"/>
          <a:stretch/>
        </p:blipFill>
        <p:spPr bwMode="auto">
          <a:xfrm rot="3167741">
            <a:off x="3720549" y="1317208"/>
            <a:ext cx="2085976" cy="19137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7" descr="C:\Users\hwl\Desktop\华测RTK.jpg">
            <a:extLst>
              <a:ext uri="{FF2B5EF4-FFF2-40B4-BE49-F238E27FC236}">
                <a16:creationId xmlns:a16="http://schemas.microsoft.com/office/drawing/2014/main" id="{5874096C-B788-4188-BFC5-463BD568F1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897" b="99060" l="9524" r="89881">
                        <a14:foregroundMark x1="14881" y1="10972" x2="51786" y2="9404"/>
                        <a14:foregroundMark x1="55357" y1="10031" x2="59524" y2="11285"/>
                        <a14:foregroundMark x1="16071" y1="8150" x2="17857" y2="13793"/>
                        <a14:foregroundMark x1="16667" y1="9091" x2="11310" y2="13166"/>
                        <a14:foregroundMark x1="47619" y1="6897" x2="29167" y2="7210"/>
                        <a14:foregroundMark x1="35119" y1="87774" x2="32738" y2="99060"/>
                        <a14:foregroundMark x1="37500" y1="23511" x2="38690" y2="42320"/>
                        <a14:foregroundMark x1="33929" y1="19122" x2="37500" y2="22571"/>
                      </a14:backgroundRemoval>
                    </a14:imgEffect>
                  </a14:imgLayer>
                </a14:imgProps>
              </a:ext>
              <a:ext uri="{28A0092B-C50C-407E-A947-70E740481C1C}">
                <a14:useLocalDpi xmlns:a14="http://schemas.microsoft.com/office/drawing/2010/main" val="0"/>
              </a:ext>
            </a:extLst>
          </a:blip>
          <a:srcRect/>
          <a:stretch>
            <a:fillRect/>
          </a:stretch>
        </p:blipFill>
        <p:spPr bwMode="auto">
          <a:xfrm>
            <a:off x="8029744" y="3949809"/>
            <a:ext cx="708895" cy="134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8023"/>
                                        </p:tgtEl>
                                        <p:attrNameLst>
                                          <p:attrName>style.visibility</p:attrName>
                                        </p:attrNameLst>
                                      </p:cBhvr>
                                      <p:to>
                                        <p:strVal val="visible"/>
                                      </p:to>
                                    </p:set>
                                    <p:animEffect transition="in" filter="checkerboard(across)">
                                      <p:cBhvr>
                                        <p:cTn id="7" dur="500"/>
                                        <p:tgtEl>
                                          <p:spTgt spid="12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0A26A90-CB30-42F5-B5EA-F65FEABA9786}"/>
              </a:ext>
            </a:extLst>
          </p:cNvPr>
          <p:cNvSpPr>
            <a:spLocks noGrp="1" noChangeArrowheads="1"/>
          </p:cNvSpPr>
          <p:nvPr>
            <p:ph type="title"/>
          </p:nvPr>
        </p:nvSpPr>
        <p:spPr>
          <a:xfrm>
            <a:off x="728663" y="150813"/>
            <a:ext cx="7791450" cy="1125537"/>
          </a:xfrm>
        </p:spPr>
        <p:txBody>
          <a:bodyPr/>
          <a:lstStyle/>
          <a:p>
            <a:pPr eaLnBrk="1" hangingPunct="1"/>
            <a:r>
              <a:rPr lang="zh-CN" altLang="en-US"/>
              <a:t>卫星定位技术的发展简介</a:t>
            </a:r>
          </a:p>
        </p:txBody>
      </p:sp>
      <p:sp>
        <p:nvSpPr>
          <p:cNvPr id="11267" name="Rectangle 3">
            <a:extLst>
              <a:ext uri="{FF2B5EF4-FFF2-40B4-BE49-F238E27FC236}">
                <a16:creationId xmlns:a16="http://schemas.microsoft.com/office/drawing/2014/main" id="{B233AC33-0F1B-466D-8968-1D65201DEB79}"/>
              </a:ext>
            </a:extLst>
          </p:cNvPr>
          <p:cNvSpPr>
            <a:spLocks noGrp="1" noChangeArrowheads="1"/>
          </p:cNvSpPr>
          <p:nvPr>
            <p:ph idx="1"/>
          </p:nvPr>
        </p:nvSpPr>
        <p:spPr>
          <a:xfrm>
            <a:off x="827088" y="1844675"/>
            <a:ext cx="8316912" cy="1800225"/>
          </a:xfrm>
        </p:spPr>
        <p:txBody>
          <a:bodyPr/>
          <a:lstStyle/>
          <a:p>
            <a:pPr eaLnBrk="1" hangingPunct="1"/>
            <a:r>
              <a:rPr lang="zh-CN" altLang="en-US" dirty="0"/>
              <a:t>各种卫星导航、定位系统</a:t>
            </a:r>
          </a:p>
          <a:p>
            <a:pPr lvl="1" eaLnBrk="1" hangingPunct="1"/>
            <a:r>
              <a:rPr lang="zh-CN" altLang="en-US" sz="2400" dirty="0">
                <a:solidFill>
                  <a:srgbClr val="FFFF00"/>
                </a:solidFill>
              </a:rPr>
              <a:t>子午卫星导航系统（ＮＮＳＳ）</a:t>
            </a:r>
          </a:p>
          <a:p>
            <a:pPr lvl="1" eaLnBrk="1" hangingPunct="1"/>
            <a:r>
              <a:rPr lang="zh-CN" altLang="en-US" sz="2400" dirty="0"/>
              <a:t>前苏联圣卡达</a:t>
            </a:r>
            <a:r>
              <a:rPr lang="en-US" altLang="zh-CN" sz="2400" dirty="0"/>
              <a:t>(</a:t>
            </a:r>
            <a:r>
              <a:rPr lang="zh-CN" altLang="en-US" sz="2400" dirty="0"/>
              <a:t>Ｃ</a:t>
            </a:r>
            <a:r>
              <a:rPr lang="zh-CN" altLang="en-US" sz="2400" u="sng" dirty="0"/>
              <a:t>ＩＣＡＤＡ</a:t>
            </a:r>
            <a:r>
              <a:rPr lang="en-US" altLang="zh-CN" sz="2400" u="sng" dirty="0"/>
              <a:t>)</a:t>
            </a:r>
            <a:r>
              <a:rPr lang="zh-CN" altLang="en-US" sz="2400" u="sng" dirty="0"/>
              <a:t>卫星导航系统</a:t>
            </a:r>
            <a:endParaRPr lang="zh-CN" altLang="en-US" sz="2400" dirty="0"/>
          </a:p>
        </p:txBody>
      </p:sp>
      <p:sp>
        <p:nvSpPr>
          <p:cNvPr id="8196" name="WordArt 4">
            <a:extLst>
              <a:ext uri="{FF2B5EF4-FFF2-40B4-BE49-F238E27FC236}">
                <a16:creationId xmlns:a16="http://schemas.microsoft.com/office/drawing/2014/main" id="{A49DBFAA-9E48-4E07-A4CD-5E41E39E4A70}"/>
              </a:ext>
            </a:extLst>
          </p:cNvPr>
          <p:cNvSpPr>
            <a:spLocks noChangeArrowheads="1" noChangeShapeType="1" noTextEdit="1"/>
          </p:cNvSpPr>
          <p:nvPr/>
        </p:nvSpPr>
        <p:spPr bwMode="auto">
          <a:xfrm>
            <a:off x="1331913" y="1458913"/>
            <a:ext cx="2524125" cy="3778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dirty="0">
                <a:solidFill>
                  <a:srgbClr val="FFEC99"/>
                </a:solidFill>
                <a:latin typeface="宋体" panose="02010600030101010101" pitchFamily="2" charset="-122"/>
              </a:rPr>
              <a:t>空间观测目标</a:t>
            </a:r>
          </a:p>
        </p:txBody>
      </p:sp>
      <p:sp>
        <p:nvSpPr>
          <p:cNvPr id="11269" name="AutoShape 5">
            <a:extLst>
              <a:ext uri="{FF2B5EF4-FFF2-40B4-BE49-F238E27FC236}">
                <a16:creationId xmlns:a16="http://schemas.microsoft.com/office/drawing/2014/main" id="{C89DCF18-6E08-4238-B5AF-67B492E2D965}"/>
              </a:ext>
            </a:extLst>
          </p:cNvPr>
          <p:cNvSpPr>
            <a:spLocks noChangeArrowheads="1"/>
          </p:cNvSpPr>
          <p:nvPr/>
        </p:nvSpPr>
        <p:spPr bwMode="auto">
          <a:xfrm>
            <a:off x="3995738" y="1530350"/>
            <a:ext cx="1584325" cy="287338"/>
          </a:xfrm>
          <a:prstGeom prst="rightArrow">
            <a:avLst>
              <a:gd name="adj1" fmla="val 50000"/>
              <a:gd name="adj2" fmla="val 1378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11270" name="WordArt 6">
            <a:extLst>
              <a:ext uri="{FF2B5EF4-FFF2-40B4-BE49-F238E27FC236}">
                <a16:creationId xmlns:a16="http://schemas.microsoft.com/office/drawing/2014/main" id="{E215DEB0-258B-4762-B33B-BDC89A1EC88D}"/>
              </a:ext>
            </a:extLst>
          </p:cNvPr>
          <p:cNvSpPr>
            <a:spLocks noChangeArrowheads="1" noChangeShapeType="1" noTextEdit="1"/>
          </p:cNvSpPr>
          <p:nvPr/>
        </p:nvSpPr>
        <p:spPr bwMode="auto">
          <a:xfrm>
            <a:off x="6084888" y="1458913"/>
            <a:ext cx="22860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FFEC99"/>
                </a:solidFill>
                <a:latin typeface="宋体" panose="02010600030101010101" pitchFamily="2" charset="-122"/>
              </a:rPr>
              <a:t>动态已知点</a:t>
            </a:r>
          </a:p>
        </p:txBody>
      </p:sp>
      <p:grpSp>
        <p:nvGrpSpPr>
          <p:cNvPr id="11283" name="Group 19">
            <a:extLst>
              <a:ext uri="{FF2B5EF4-FFF2-40B4-BE49-F238E27FC236}">
                <a16:creationId xmlns:a16="http://schemas.microsoft.com/office/drawing/2014/main" id="{62586081-5B3D-4E9B-BF80-B071553D79B1}"/>
              </a:ext>
            </a:extLst>
          </p:cNvPr>
          <p:cNvGrpSpPr>
            <a:grpSpLocks/>
          </p:cNvGrpSpPr>
          <p:nvPr/>
        </p:nvGrpSpPr>
        <p:grpSpPr bwMode="auto">
          <a:xfrm>
            <a:off x="7038975" y="3354388"/>
            <a:ext cx="1890713" cy="1739900"/>
            <a:chOff x="4456" y="2153"/>
            <a:chExt cx="1191" cy="1096"/>
          </a:xfrm>
        </p:grpSpPr>
        <p:pic>
          <p:nvPicPr>
            <p:cNvPr id="8214" name="Picture 7" descr="LogoGalileo-Esa,1">
              <a:extLst>
                <a:ext uri="{FF2B5EF4-FFF2-40B4-BE49-F238E27FC236}">
                  <a16:creationId xmlns:a16="http://schemas.microsoft.com/office/drawing/2014/main" id="{BD9FC299-1843-4011-B9A0-2F6F5F5C2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 y="2153"/>
              <a:ext cx="918"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5" name="TextBox 7">
              <a:extLst>
                <a:ext uri="{FF2B5EF4-FFF2-40B4-BE49-F238E27FC236}">
                  <a16:creationId xmlns:a16="http://schemas.microsoft.com/office/drawing/2014/main" id="{558B5249-D550-4141-BBC4-7141DD4806AD}"/>
                </a:ext>
              </a:extLst>
            </p:cNvPr>
            <p:cNvSpPr txBox="1">
              <a:spLocks noChangeArrowheads="1"/>
            </p:cNvSpPr>
            <p:nvPr/>
          </p:nvSpPr>
          <p:spPr bwMode="auto">
            <a:xfrm>
              <a:off x="4456" y="3018"/>
              <a:ext cx="1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欧盟伽利略</a:t>
              </a:r>
            </a:p>
          </p:txBody>
        </p:sp>
      </p:grpSp>
      <p:grpSp>
        <p:nvGrpSpPr>
          <p:cNvPr id="11285" name="Group 21">
            <a:extLst>
              <a:ext uri="{FF2B5EF4-FFF2-40B4-BE49-F238E27FC236}">
                <a16:creationId xmlns:a16="http://schemas.microsoft.com/office/drawing/2014/main" id="{BA2A901A-F678-46C1-AD7F-3623D041C6B9}"/>
              </a:ext>
            </a:extLst>
          </p:cNvPr>
          <p:cNvGrpSpPr>
            <a:grpSpLocks/>
          </p:cNvGrpSpPr>
          <p:nvPr/>
        </p:nvGrpSpPr>
        <p:grpSpPr bwMode="auto">
          <a:xfrm>
            <a:off x="2692400" y="3330575"/>
            <a:ext cx="2444750" cy="1812925"/>
            <a:chOff x="1451" y="2080"/>
            <a:chExt cx="1540" cy="1142"/>
          </a:xfrm>
        </p:grpSpPr>
        <p:pic>
          <p:nvPicPr>
            <p:cNvPr id="8212" name="Picture 6">
              <a:extLst>
                <a:ext uri="{FF2B5EF4-FFF2-40B4-BE49-F238E27FC236}">
                  <a16:creationId xmlns:a16="http://schemas.microsoft.com/office/drawing/2014/main" id="{52A420D7-E420-403E-8C1F-99D85A13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 y="2080"/>
              <a:ext cx="991"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3" name="TextBox 8">
              <a:extLst>
                <a:ext uri="{FF2B5EF4-FFF2-40B4-BE49-F238E27FC236}">
                  <a16:creationId xmlns:a16="http://schemas.microsoft.com/office/drawing/2014/main" id="{D322320B-FB99-414F-9049-009A1CAF9FAA}"/>
                </a:ext>
              </a:extLst>
            </p:cNvPr>
            <p:cNvSpPr txBox="1">
              <a:spLocks noChangeArrowheads="1"/>
            </p:cNvSpPr>
            <p:nvPr/>
          </p:nvSpPr>
          <p:spPr bwMode="auto">
            <a:xfrm>
              <a:off x="1451" y="2991"/>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俄罗斯</a:t>
              </a:r>
              <a:r>
                <a:rPr lang="en-US" altLang="zh-CN" sz="1800" b="1">
                  <a:solidFill>
                    <a:srgbClr val="FFFF00"/>
                  </a:solidFill>
                  <a:latin typeface="黑体" panose="02010609060101010101" pitchFamily="49" charset="-122"/>
                  <a:ea typeface="黑体" panose="02010609060101010101" pitchFamily="49" charset="-122"/>
                </a:rPr>
                <a:t>GLONASS</a:t>
              </a:r>
              <a:endParaRPr lang="zh-CN" altLang="en-US" sz="1800" b="1">
                <a:solidFill>
                  <a:srgbClr val="FFFF00"/>
                </a:solidFill>
                <a:latin typeface="黑体" panose="02010609060101010101" pitchFamily="49" charset="-122"/>
                <a:ea typeface="黑体" panose="02010609060101010101" pitchFamily="49" charset="-122"/>
              </a:endParaRPr>
            </a:p>
          </p:txBody>
        </p:sp>
      </p:grpSp>
      <p:pic>
        <p:nvPicPr>
          <p:cNvPr id="11278" name="Picture 4">
            <a:extLst>
              <a:ext uri="{FF2B5EF4-FFF2-40B4-BE49-F238E27FC236}">
                <a16:creationId xmlns:a16="http://schemas.microsoft.com/office/drawing/2014/main" id="{AA06468A-00E2-40DB-9D11-484E66224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0" y="5040313"/>
            <a:ext cx="197961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1284" name="Group 20">
            <a:extLst>
              <a:ext uri="{FF2B5EF4-FFF2-40B4-BE49-F238E27FC236}">
                <a16:creationId xmlns:a16="http://schemas.microsoft.com/office/drawing/2014/main" id="{7BCB4F1D-EB18-4ACF-AC9F-942701AAE357}"/>
              </a:ext>
            </a:extLst>
          </p:cNvPr>
          <p:cNvGrpSpPr>
            <a:grpSpLocks/>
          </p:cNvGrpSpPr>
          <p:nvPr/>
        </p:nvGrpSpPr>
        <p:grpSpPr bwMode="auto">
          <a:xfrm>
            <a:off x="5081588" y="3313113"/>
            <a:ext cx="1577975" cy="1790700"/>
            <a:chOff x="3162" y="2121"/>
            <a:chExt cx="994" cy="1128"/>
          </a:xfrm>
        </p:grpSpPr>
        <p:sp>
          <p:nvSpPr>
            <p:cNvPr id="8210" name="TextBox 10">
              <a:extLst>
                <a:ext uri="{FF2B5EF4-FFF2-40B4-BE49-F238E27FC236}">
                  <a16:creationId xmlns:a16="http://schemas.microsoft.com/office/drawing/2014/main" id="{528ED47A-122F-4730-BFB0-CDD2433FF00A}"/>
                </a:ext>
              </a:extLst>
            </p:cNvPr>
            <p:cNvSpPr txBox="1">
              <a:spLocks noChangeArrowheads="1"/>
            </p:cNvSpPr>
            <p:nvPr/>
          </p:nvSpPr>
          <p:spPr bwMode="auto">
            <a:xfrm>
              <a:off x="3242" y="301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中国北斗</a:t>
              </a:r>
            </a:p>
          </p:txBody>
        </p:sp>
        <p:pic>
          <p:nvPicPr>
            <p:cNvPr id="8211" name="图片 19" descr="最终稿+copy.gif">
              <a:extLst>
                <a:ext uri="{FF2B5EF4-FFF2-40B4-BE49-F238E27FC236}">
                  <a16:creationId xmlns:a16="http://schemas.microsoft.com/office/drawing/2014/main" id="{1F3609B1-1B2F-4380-887C-0BD3FCD0C2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62" y="2121"/>
              <a:ext cx="99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31" name="组合 1">
            <a:extLst>
              <a:ext uri="{FF2B5EF4-FFF2-40B4-BE49-F238E27FC236}">
                <a16:creationId xmlns:a16="http://schemas.microsoft.com/office/drawing/2014/main" id="{B2B74F92-3A48-49D7-9CD7-F3D6159A5FC8}"/>
              </a:ext>
            </a:extLst>
          </p:cNvPr>
          <p:cNvGrpSpPr>
            <a:grpSpLocks/>
          </p:cNvGrpSpPr>
          <p:nvPr/>
        </p:nvGrpSpPr>
        <p:grpSpPr bwMode="auto">
          <a:xfrm>
            <a:off x="936625" y="3313113"/>
            <a:ext cx="2051050" cy="3557587"/>
            <a:chOff x="820414" y="3328988"/>
            <a:chExt cx="2051050" cy="3556396"/>
          </a:xfrm>
        </p:grpSpPr>
        <p:sp>
          <p:nvSpPr>
            <p:cNvPr id="8207" name="TextBox 6">
              <a:extLst>
                <a:ext uri="{FF2B5EF4-FFF2-40B4-BE49-F238E27FC236}">
                  <a16:creationId xmlns:a16="http://schemas.microsoft.com/office/drawing/2014/main" id="{6259B753-6BF9-48A1-A9DE-71EE4DBED91B}"/>
                </a:ext>
              </a:extLst>
            </p:cNvPr>
            <p:cNvSpPr txBox="1">
              <a:spLocks noChangeArrowheads="1"/>
            </p:cNvSpPr>
            <p:nvPr/>
          </p:nvSpPr>
          <p:spPr bwMode="auto">
            <a:xfrm>
              <a:off x="980976" y="4752975"/>
              <a:ext cx="157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Times New Roman" panose="02020603050405020304" pitchFamily="18" charset="0"/>
                  <a:ea typeface="宋体" panose="02010600030101010101" pitchFamily="2" charset="-122"/>
                </a:rPr>
                <a:t>美国</a:t>
              </a:r>
              <a:r>
                <a:rPr lang="en-US" altLang="zh-CN" sz="1800" b="1">
                  <a:solidFill>
                    <a:srgbClr val="FFFF00"/>
                  </a:solidFill>
                  <a:latin typeface="Times New Roman" panose="02020603050405020304" pitchFamily="18" charset="0"/>
                  <a:ea typeface="宋体" panose="02010600030101010101" pitchFamily="2" charset="-122"/>
                </a:rPr>
                <a:t>GPS</a:t>
              </a:r>
              <a:endParaRPr lang="zh-CN" altLang="en-US" sz="1800" b="1">
                <a:solidFill>
                  <a:srgbClr val="FFFF00"/>
                </a:solidFill>
                <a:latin typeface="Times New Roman" panose="02020603050405020304" pitchFamily="18" charset="0"/>
                <a:ea typeface="宋体" panose="02010600030101010101" pitchFamily="2" charset="-122"/>
              </a:endParaRPr>
            </a:p>
          </p:txBody>
        </p:sp>
        <p:pic>
          <p:nvPicPr>
            <p:cNvPr id="8208" name="Picture 10">
              <a:extLst>
                <a:ext uri="{FF2B5EF4-FFF2-40B4-BE49-F238E27FC236}">
                  <a16:creationId xmlns:a16="http://schemas.microsoft.com/office/drawing/2014/main" id="{3BB1B7DB-535B-402B-B63D-9E2F9BF7B4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414" y="5083571"/>
              <a:ext cx="198278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6" descr="10">
              <a:extLst>
                <a:ext uri="{FF2B5EF4-FFF2-40B4-BE49-F238E27FC236}">
                  <a16:creationId xmlns:a16="http://schemas.microsoft.com/office/drawing/2014/main" id="{4408ADF7-7EE4-464B-BF19-72DD80C37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414" y="3328988"/>
              <a:ext cx="205105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82" name="Picture 18">
            <a:extLst>
              <a:ext uri="{FF2B5EF4-FFF2-40B4-BE49-F238E27FC236}">
                <a16:creationId xmlns:a16="http://schemas.microsoft.com/office/drawing/2014/main" id="{535ED204-7D8D-4E06-BA9A-892B6A232F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3" y="5084763"/>
            <a:ext cx="1895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6">
            <a:extLst>
              <a:ext uri="{FF2B5EF4-FFF2-40B4-BE49-F238E27FC236}">
                <a16:creationId xmlns:a16="http://schemas.microsoft.com/office/drawing/2014/main" id="{8A0FF847-60E5-4CA3-A9E1-A463678F79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4413" y="5084763"/>
            <a:ext cx="215900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6">
            <a:extLst>
              <a:ext uri="{FF2B5EF4-FFF2-40B4-BE49-F238E27FC236}">
                <a16:creationId xmlns:a16="http://schemas.microsoft.com/office/drawing/2014/main" id="{ACF9C797-AB3A-4C85-94D2-85EDF8CCFD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4960" t="8426"/>
          <a:stretch>
            <a:fillRect/>
          </a:stretch>
        </p:blipFill>
        <p:spPr bwMode="auto">
          <a:xfrm>
            <a:off x="7524750" y="22225"/>
            <a:ext cx="16192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D1F015F-5A69-4AA7-B910-C74BC4C02D3E}"/>
              </a:ext>
            </a:extLst>
          </p:cNvPr>
          <p:cNvSpPr>
            <a:spLocks noGrp="1" noChangeArrowheads="1"/>
          </p:cNvSpPr>
          <p:nvPr>
            <p:ph type="title"/>
          </p:nvPr>
        </p:nvSpPr>
        <p:spPr/>
        <p:txBody>
          <a:bodyPr/>
          <a:lstStyle/>
          <a:p>
            <a:pPr eaLnBrk="1" hangingPunct="1"/>
            <a:r>
              <a:rPr lang="zh-CN" altLang="en-US"/>
              <a:t>ＧＰＳ系统的特点</a:t>
            </a:r>
          </a:p>
        </p:txBody>
      </p:sp>
      <p:sp>
        <p:nvSpPr>
          <p:cNvPr id="51203" name="Rectangle 3">
            <a:extLst>
              <a:ext uri="{FF2B5EF4-FFF2-40B4-BE49-F238E27FC236}">
                <a16:creationId xmlns:a16="http://schemas.microsoft.com/office/drawing/2014/main" id="{D90CFC2D-986B-4440-8AAE-12FE9DC88E7D}"/>
              </a:ext>
            </a:extLst>
          </p:cNvPr>
          <p:cNvSpPr>
            <a:spLocks noGrp="1" noChangeArrowheads="1"/>
          </p:cNvSpPr>
          <p:nvPr>
            <p:ph idx="1"/>
          </p:nvPr>
        </p:nvSpPr>
        <p:spPr>
          <a:xfrm>
            <a:off x="900113" y="1773238"/>
            <a:ext cx="7772400" cy="4751387"/>
          </a:xfrm>
        </p:spPr>
        <p:txBody>
          <a:bodyPr/>
          <a:lstStyle/>
          <a:p>
            <a:pPr eaLnBrk="1" hangingPunct="1"/>
            <a:r>
              <a:rPr lang="zh-CN" altLang="en-US"/>
              <a:t>定位精度高</a:t>
            </a:r>
          </a:p>
          <a:p>
            <a:pPr eaLnBrk="1" hangingPunct="1"/>
            <a:r>
              <a:rPr lang="zh-CN" altLang="en-US"/>
              <a:t>观测时间短</a:t>
            </a:r>
          </a:p>
          <a:p>
            <a:pPr eaLnBrk="1" hangingPunct="1"/>
            <a:r>
              <a:rPr lang="zh-CN" altLang="en-US"/>
              <a:t>测站间无需通视</a:t>
            </a:r>
          </a:p>
          <a:p>
            <a:pPr eaLnBrk="1" hangingPunct="1"/>
            <a:r>
              <a:rPr lang="zh-CN" altLang="en-US"/>
              <a:t>可同时提供三维坐标</a:t>
            </a:r>
          </a:p>
          <a:p>
            <a:pPr eaLnBrk="1" hangingPunct="1"/>
            <a:r>
              <a:rPr lang="zh-CN" altLang="en-US"/>
              <a:t>操作简便</a:t>
            </a:r>
          </a:p>
          <a:p>
            <a:pPr eaLnBrk="1" hangingPunct="1"/>
            <a:r>
              <a:rPr lang="zh-CN" altLang="en-US"/>
              <a:t>全天候作业</a:t>
            </a:r>
          </a:p>
          <a:p>
            <a:pPr eaLnBrk="1" hangingPunct="1"/>
            <a:r>
              <a:rPr lang="zh-CN" altLang="en-US"/>
              <a:t>功能多、应用广</a:t>
            </a:r>
          </a:p>
        </p:txBody>
      </p:sp>
      <p:pic>
        <p:nvPicPr>
          <p:cNvPr id="62468" name="Picture 4">
            <a:extLst>
              <a:ext uri="{FF2B5EF4-FFF2-40B4-BE49-F238E27FC236}">
                <a16:creationId xmlns:a16="http://schemas.microsoft.com/office/drawing/2014/main" id="{97913443-157E-4F36-A885-A985A875FCEE}"/>
              </a:ext>
            </a:extLst>
          </p:cNvPr>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909" r="4952" b="5521"/>
          <a:stretch/>
        </p:blipFill>
        <p:spPr bwMode="auto">
          <a:xfrm>
            <a:off x="5305425" y="1916832"/>
            <a:ext cx="383857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AutoShape 5">
            <a:hlinkClick r:id="rId4" action="ppaction://hlinksldjump"/>
            <a:extLst>
              <a:ext uri="{FF2B5EF4-FFF2-40B4-BE49-F238E27FC236}">
                <a16:creationId xmlns:a16="http://schemas.microsoft.com/office/drawing/2014/main" id="{D55F7CBB-7A38-472C-BDAA-2B02C2FB3A1B}"/>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slide(fromBottom)">
                                      <p:cBhvr>
                                        <p:cTn id="7" dur="500"/>
                                        <p:tgtEl>
                                          <p:spTgt spid="51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1203">
                                            <p:txEl>
                                              <p:pRg st="1" end="1"/>
                                            </p:txEl>
                                          </p:spTgt>
                                        </p:tgtEl>
                                        <p:attrNameLst>
                                          <p:attrName>style.visibility</p:attrName>
                                        </p:attrNameLst>
                                      </p:cBhvr>
                                      <p:to>
                                        <p:strVal val="visible"/>
                                      </p:to>
                                    </p:set>
                                    <p:animEffect transition="in" filter="slide(fromBottom)">
                                      <p:cBhvr>
                                        <p:cTn id="12" dur="500"/>
                                        <p:tgtEl>
                                          <p:spTgt spid="51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1203">
                                            <p:txEl>
                                              <p:pRg st="2" end="2"/>
                                            </p:txEl>
                                          </p:spTgt>
                                        </p:tgtEl>
                                        <p:attrNameLst>
                                          <p:attrName>style.visibility</p:attrName>
                                        </p:attrNameLst>
                                      </p:cBhvr>
                                      <p:to>
                                        <p:strVal val="visible"/>
                                      </p:to>
                                    </p:set>
                                    <p:animEffect transition="in" filter="slide(fromBottom)">
                                      <p:cBhvr>
                                        <p:cTn id="17" dur="500"/>
                                        <p:tgtEl>
                                          <p:spTgt spid="51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1203">
                                            <p:txEl>
                                              <p:pRg st="3" end="3"/>
                                            </p:txEl>
                                          </p:spTgt>
                                        </p:tgtEl>
                                        <p:attrNameLst>
                                          <p:attrName>style.visibility</p:attrName>
                                        </p:attrNameLst>
                                      </p:cBhvr>
                                      <p:to>
                                        <p:strVal val="visible"/>
                                      </p:to>
                                    </p:set>
                                    <p:animEffect transition="in" filter="slide(fromBottom)">
                                      <p:cBhvr>
                                        <p:cTn id="22" dur="500"/>
                                        <p:tgtEl>
                                          <p:spTgt spid="51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1203">
                                            <p:txEl>
                                              <p:pRg st="4" end="4"/>
                                            </p:txEl>
                                          </p:spTgt>
                                        </p:tgtEl>
                                        <p:attrNameLst>
                                          <p:attrName>style.visibility</p:attrName>
                                        </p:attrNameLst>
                                      </p:cBhvr>
                                      <p:to>
                                        <p:strVal val="visible"/>
                                      </p:to>
                                    </p:set>
                                    <p:animEffect transition="in" filter="slide(fromBottom)">
                                      <p:cBhvr>
                                        <p:cTn id="27" dur="500"/>
                                        <p:tgtEl>
                                          <p:spTgt spid="51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51203">
                                            <p:txEl>
                                              <p:pRg st="5" end="5"/>
                                            </p:txEl>
                                          </p:spTgt>
                                        </p:tgtEl>
                                        <p:attrNameLst>
                                          <p:attrName>style.visibility</p:attrName>
                                        </p:attrNameLst>
                                      </p:cBhvr>
                                      <p:to>
                                        <p:strVal val="visible"/>
                                      </p:to>
                                    </p:set>
                                    <p:animEffect transition="in" filter="slide(fromBottom)">
                                      <p:cBhvr>
                                        <p:cTn id="32" dur="500"/>
                                        <p:tgtEl>
                                          <p:spTgt spid="512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1203">
                                            <p:txEl>
                                              <p:pRg st="6" end="6"/>
                                            </p:txEl>
                                          </p:spTgt>
                                        </p:tgtEl>
                                        <p:attrNameLst>
                                          <p:attrName>style.visibility</p:attrName>
                                        </p:attrNameLst>
                                      </p:cBhvr>
                                      <p:to>
                                        <p:strVal val="visible"/>
                                      </p:to>
                                    </p:set>
                                    <p:animEffect transition="in" filter="slide(fromBottom)">
                                      <p:cBhvr>
                                        <p:cTn id="37" dur="500"/>
                                        <p:tgtEl>
                                          <p:spTgt spid="512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1205"/>
                                        </p:tgtEl>
                                        <p:attrNameLst>
                                          <p:attrName>style.visibility</p:attrName>
                                        </p:attrNameLst>
                                      </p:cBhvr>
                                      <p:to>
                                        <p:strVal val="visible"/>
                                      </p:to>
                                    </p:set>
                                    <p:animEffect transition="in" filter="checkerboard(across)">
                                      <p:cBhvr>
                                        <p:cTn id="42"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P spid="5120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4A9D6D9-9F4F-484D-B30C-54EA78BB9D2C}"/>
              </a:ext>
            </a:extLst>
          </p:cNvPr>
          <p:cNvSpPr>
            <a:spLocks noGrp="1" noChangeArrowheads="1"/>
          </p:cNvSpPr>
          <p:nvPr>
            <p:ph type="title"/>
          </p:nvPr>
        </p:nvSpPr>
        <p:spPr/>
        <p:txBody>
          <a:bodyPr/>
          <a:lstStyle/>
          <a:p>
            <a:pPr eaLnBrk="1" hangingPunct="1"/>
            <a:r>
              <a:rPr lang="en-US" altLang="zh-CN" dirty="0"/>
              <a:t>GNSS</a:t>
            </a:r>
            <a:r>
              <a:rPr lang="zh-CN" altLang="en-US" dirty="0"/>
              <a:t>应用</a:t>
            </a:r>
          </a:p>
        </p:txBody>
      </p:sp>
      <p:sp>
        <p:nvSpPr>
          <p:cNvPr id="52227" name="Rectangle 3">
            <a:extLst>
              <a:ext uri="{FF2B5EF4-FFF2-40B4-BE49-F238E27FC236}">
                <a16:creationId xmlns:a16="http://schemas.microsoft.com/office/drawing/2014/main" id="{65756C64-D9C1-461B-ACFD-B893F47FF967}"/>
              </a:ext>
            </a:extLst>
          </p:cNvPr>
          <p:cNvSpPr>
            <a:spLocks noGrp="1" noChangeArrowheads="1"/>
          </p:cNvSpPr>
          <p:nvPr>
            <p:ph idx="1"/>
          </p:nvPr>
        </p:nvSpPr>
        <p:spPr>
          <a:xfrm>
            <a:off x="900113" y="1773238"/>
            <a:ext cx="7772400" cy="4608512"/>
          </a:xfrm>
        </p:spPr>
        <p:txBody>
          <a:bodyPr/>
          <a:lstStyle/>
          <a:p>
            <a:pPr eaLnBrk="1" hangingPunct="1">
              <a:lnSpc>
                <a:spcPct val="90000"/>
              </a:lnSpc>
            </a:pPr>
            <a:r>
              <a:rPr lang="zh-CN" altLang="en-US" dirty="0"/>
              <a:t>在军事上的应用</a:t>
            </a:r>
          </a:p>
          <a:p>
            <a:pPr lvl="1" eaLnBrk="1" hangingPunct="1">
              <a:lnSpc>
                <a:spcPct val="90000"/>
              </a:lnSpc>
            </a:pPr>
            <a:endParaRPr lang="zh-CN" altLang="en-US" dirty="0"/>
          </a:p>
          <a:p>
            <a:pPr eaLnBrk="1" hangingPunct="1">
              <a:lnSpc>
                <a:spcPct val="90000"/>
              </a:lnSpc>
            </a:pPr>
            <a:r>
              <a:rPr lang="zh-CN" altLang="en-US" dirty="0"/>
              <a:t>在测绘、地图制图、ＧＩＳ中的应用</a:t>
            </a:r>
          </a:p>
          <a:p>
            <a:pPr lvl="1" eaLnBrk="1" hangingPunct="1">
              <a:lnSpc>
                <a:spcPct val="90000"/>
              </a:lnSpc>
            </a:pPr>
            <a:endParaRPr lang="zh-CN" altLang="en-US" dirty="0"/>
          </a:p>
          <a:p>
            <a:pPr eaLnBrk="1" hangingPunct="1">
              <a:lnSpc>
                <a:spcPct val="90000"/>
              </a:lnSpc>
            </a:pPr>
            <a:r>
              <a:rPr lang="zh-CN" altLang="en-US" dirty="0"/>
              <a:t>在海、陆、空导航中的应用</a:t>
            </a:r>
          </a:p>
          <a:p>
            <a:pPr lvl="1" eaLnBrk="1" hangingPunct="1">
              <a:lnSpc>
                <a:spcPct val="90000"/>
              </a:lnSpc>
            </a:pPr>
            <a:endParaRPr lang="zh-CN" altLang="en-US" dirty="0"/>
          </a:p>
          <a:p>
            <a:pPr eaLnBrk="1" hangingPunct="1">
              <a:lnSpc>
                <a:spcPct val="90000"/>
              </a:lnSpc>
            </a:pPr>
            <a:r>
              <a:rPr lang="zh-CN" altLang="en-US" dirty="0"/>
              <a:t>在日常生活、娱乐上的应用</a:t>
            </a:r>
          </a:p>
          <a:p>
            <a:pPr lvl="1" eaLnBrk="1" hangingPunct="1">
              <a:lnSpc>
                <a:spcPct val="90000"/>
              </a:lnSpc>
            </a:pPr>
            <a:endParaRPr lang="zh-CN" altLang="en-US" dirty="0"/>
          </a:p>
          <a:p>
            <a:pPr eaLnBrk="1" hangingPunct="1">
              <a:lnSpc>
                <a:spcPct val="90000"/>
              </a:lnSpc>
            </a:pPr>
            <a:r>
              <a:rPr lang="zh-CN" altLang="en-US" dirty="0"/>
              <a:t>用在授时</a:t>
            </a:r>
          </a:p>
        </p:txBody>
      </p:sp>
      <p:pic>
        <p:nvPicPr>
          <p:cNvPr id="64516" name="Picture 5" descr="GPS2v4-4sat-color_sm">
            <a:extLst>
              <a:ext uri="{FF2B5EF4-FFF2-40B4-BE49-F238E27FC236}">
                <a16:creationId xmlns:a16="http://schemas.microsoft.com/office/drawing/2014/main" id="{17A9C869-D1D6-4FC5-A015-53C211735C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185" b="96497" l="3185" r="96815">
                        <a14:foregroundMark x1="46178" y1="10828" x2="63057" y2="31529"/>
                        <a14:foregroundMark x1="63057" y1="31529" x2="64331" y2="31847"/>
                        <a14:foregroundMark x1="60828" y1="13376" x2="81210" y2="29936"/>
                        <a14:foregroundMark x1="81210" y1="29936" x2="85350" y2="54459"/>
                        <a14:foregroundMark x1="85350" y1="54459" x2="85350" y2="53822"/>
                        <a14:foregroundMark x1="75796" y1="82484" x2="55414" y2="94586"/>
                        <a14:foregroundMark x1="55414" y1="94586" x2="32484" y2="88535"/>
                        <a14:foregroundMark x1="32484" y1="88535" x2="27070" y2="85032"/>
                        <a14:foregroundMark x1="59873" y1="5732" x2="80573" y2="18790"/>
                        <a14:foregroundMark x1="80573" y1="18790" x2="90127" y2="55096"/>
                        <a14:foregroundMark x1="54777" y1="4140" x2="30892" y2="9873"/>
                        <a14:foregroundMark x1="30892" y1="9873" x2="15287" y2="28981"/>
                        <a14:foregroundMark x1="15287" y1="28981" x2="7643" y2="53185"/>
                        <a14:foregroundMark x1="7643" y1="53185" x2="8280" y2="68471"/>
                        <a14:foregroundMark x1="70701" y1="9236" x2="33121" y2="3503"/>
                        <a14:foregroundMark x1="91083" y1="40764" x2="92038" y2="64968"/>
                        <a14:foregroundMark x1="3503" y1="42994" x2="3503" y2="55732"/>
                        <a14:foregroundMark x1="46178" y1="96815" x2="48726" y2="96815"/>
                        <a14:foregroundMark x1="96815" y1="41401" x2="94268" y2="63376"/>
                      </a14:backgroundRemoval>
                    </a14:imgEffect>
                  </a14:imgLayer>
                </a14:imgProps>
              </a:ext>
              <a:ext uri="{28A0092B-C50C-407E-A947-70E740481C1C}">
                <a14:useLocalDpi xmlns:a14="http://schemas.microsoft.com/office/drawing/2010/main" val="0"/>
              </a:ext>
            </a:extLst>
          </a:blip>
          <a:srcRect/>
          <a:stretch>
            <a:fillRect/>
          </a:stretch>
        </p:blipFill>
        <p:spPr bwMode="auto">
          <a:xfrm>
            <a:off x="6011863" y="620713"/>
            <a:ext cx="205422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descr="MCj02873280000[1]">
            <a:extLst>
              <a:ext uri="{FF2B5EF4-FFF2-40B4-BE49-F238E27FC236}">
                <a16:creationId xmlns:a16="http://schemas.microsoft.com/office/drawing/2014/main" id="{849C20E1-880E-4ADA-B466-85713BDEE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3357563"/>
            <a:ext cx="1598613"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0B8A6FC-38D9-4D08-B970-CAFF9F08CA35}"/>
              </a:ext>
            </a:extLst>
          </p:cNvPr>
          <p:cNvSpPr/>
          <p:nvPr/>
        </p:nvSpPr>
        <p:spPr>
          <a:xfrm>
            <a:off x="1258888" y="5308600"/>
            <a:ext cx="5722937" cy="461963"/>
          </a:xfrm>
          <a:prstGeom prst="rect">
            <a:avLst/>
          </a:prstGeom>
        </p:spPr>
        <p:txBody>
          <a:bodyPr wrap="none">
            <a:spAutoFit/>
          </a:bodyPr>
          <a:lstStyle/>
          <a:p>
            <a:pPr eaLnBrk="1" hangingPunct="1">
              <a:defRPr/>
            </a:pPr>
            <a:r>
              <a:rPr lang="zh-CN" altLang="en-US" sz="2400" b="1" dirty="0">
                <a:solidFill>
                  <a:srgbClr val="FFFF00"/>
                </a:solidFill>
                <a:effectLst>
                  <a:outerShdw blurRad="38100" dist="38100" dir="2700000" algn="tl">
                    <a:srgbClr val="000000">
                      <a:alpha val="43137"/>
                    </a:srgbClr>
                  </a:outerShdw>
                </a:effectLst>
              </a:rPr>
              <a:t>运动、公交、打车、位置共享</a:t>
            </a:r>
            <a:r>
              <a:rPr lang="en-US" altLang="zh-CN" sz="2400" b="1" dirty="0">
                <a:solidFill>
                  <a:srgbClr val="FFFF00"/>
                </a:solidFill>
                <a:effectLst>
                  <a:outerShdw blurRad="38100" dist="38100" dir="2700000" algn="tl">
                    <a:srgbClr val="000000">
                      <a:alpha val="43137"/>
                    </a:srgbClr>
                  </a:outerShdw>
                </a:effectLst>
              </a:rPr>
              <a:t>(</a:t>
            </a:r>
            <a:r>
              <a:rPr lang="zh-CN" altLang="en-US" sz="2400" b="1" dirty="0">
                <a:solidFill>
                  <a:srgbClr val="FFFF00"/>
                </a:solidFill>
                <a:effectLst>
                  <a:outerShdw blurRad="38100" dist="38100" dir="2700000" algn="tl">
                    <a:srgbClr val="000000">
                      <a:alpha val="43137"/>
                    </a:srgbClr>
                  </a:outerShdw>
                </a:effectLst>
              </a:rPr>
              <a:t>安全监护</a:t>
            </a:r>
            <a:r>
              <a:rPr lang="en-US" altLang="zh-CN" sz="2400" b="1" dirty="0">
                <a:solidFill>
                  <a:srgbClr val="FFFF00"/>
                </a:solidFill>
                <a:effectLst>
                  <a:outerShdw blurRad="38100" dist="38100" dir="2700000" algn="tl">
                    <a:srgbClr val="000000">
                      <a:alpha val="43137"/>
                    </a:srgbClr>
                  </a:outerShdw>
                </a:effectLst>
              </a:rPr>
              <a:t>)</a:t>
            </a:r>
            <a:endParaRPr lang="zh-CN" altLang="en-US" sz="2400" b="1" dirty="0">
              <a:solidFill>
                <a:srgbClr val="FFFF00"/>
              </a:solidFill>
              <a:effectLst>
                <a:outerShdw blurRad="38100" dist="38100" dir="2700000" algn="tl">
                  <a:srgbClr val="000000">
                    <a:alpha val="43137"/>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B427A-37A1-4105-B5E7-255F6D22B409}"/>
              </a:ext>
            </a:extLst>
          </p:cNvPr>
          <p:cNvSpPr>
            <a:spLocks noGrp="1"/>
          </p:cNvSpPr>
          <p:nvPr>
            <p:ph type="title"/>
          </p:nvPr>
        </p:nvSpPr>
        <p:spPr/>
        <p:txBody>
          <a:bodyPr/>
          <a:lstStyle/>
          <a:p>
            <a:pPr>
              <a:defRPr/>
            </a:pPr>
            <a:r>
              <a:rPr lang="zh-CN" altLang="en-US" b="1" dirty="0">
                <a:solidFill>
                  <a:srgbClr val="FFFF00"/>
                </a:solidFill>
                <a:effectLst>
                  <a:outerShdw blurRad="38100" dist="38100" dir="2700000" algn="tl">
                    <a:srgbClr val="000000">
                      <a:alpha val="43137"/>
                    </a:srgbClr>
                  </a:outerShdw>
                </a:effectLst>
              </a:rPr>
              <a:t>运动</a:t>
            </a:r>
            <a:endParaRPr lang="zh-CN" altLang="en-US" dirty="0"/>
          </a:p>
        </p:txBody>
      </p:sp>
      <p:sp>
        <p:nvSpPr>
          <p:cNvPr id="66563" name="内容占位符 2">
            <a:extLst>
              <a:ext uri="{FF2B5EF4-FFF2-40B4-BE49-F238E27FC236}">
                <a16:creationId xmlns:a16="http://schemas.microsoft.com/office/drawing/2014/main" id="{673EF2B5-AF6F-42A7-AD62-85849399F4F0}"/>
              </a:ext>
            </a:extLst>
          </p:cNvPr>
          <p:cNvSpPr>
            <a:spLocks noGrp="1"/>
          </p:cNvSpPr>
          <p:nvPr>
            <p:ph idx="1"/>
          </p:nvPr>
        </p:nvSpPr>
        <p:spPr/>
        <p:txBody>
          <a:bodyPr/>
          <a:lstStyle/>
          <a:p>
            <a:endParaRPr lang="zh-CN" altLang="en-US"/>
          </a:p>
        </p:txBody>
      </p:sp>
      <p:pic>
        <p:nvPicPr>
          <p:cNvPr id="66564" name="Picture 2" descr="c:\users\hwl\appdata\roaming\360se6\User Data\temp\20130423170018641471.jpg">
            <a:extLst>
              <a:ext uri="{FF2B5EF4-FFF2-40B4-BE49-F238E27FC236}">
                <a16:creationId xmlns:a16="http://schemas.microsoft.com/office/drawing/2014/main" id="{F540F4A2-3E33-4014-9E4D-3A0E2338F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2051050"/>
            <a:ext cx="3155950"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70D09C8-CA61-4237-91CD-15870C961D3E}"/>
              </a:ext>
            </a:extLst>
          </p:cNvPr>
          <p:cNvSpPr/>
          <p:nvPr/>
        </p:nvSpPr>
        <p:spPr>
          <a:xfrm>
            <a:off x="971550" y="1331913"/>
            <a:ext cx="4178300" cy="52228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eaLnBrk="1" hangingPunct="1">
              <a:defRPr/>
            </a:pPr>
            <a:r>
              <a:rPr lang="en-US" altLang="zh-CN" sz="2800" dirty="0"/>
              <a:t>http://www.codoon.com/</a:t>
            </a:r>
            <a:endParaRPr lang="zh-CN" altLang="en-US" sz="2800" dirty="0"/>
          </a:p>
        </p:txBody>
      </p:sp>
      <p:pic>
        <p:nvPicPr>
          <p:cNvPr id="66566" name="Picture 3">
            <a:extLst>
              <a:ext uri="{FF2B5EF4-FFF2-40B4-BE49-F238E27FC236}">
                <a16:creationId xmlns:a16="http://schemas.microsoft.com/office/drawing/2014/main" id="{5DDE5687-0DE4-4D6F-B3A9-662DEFC21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3" y="41275"/>
            <a:ext cx="25654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7" name="Picture 4">
            <a:extLst>
              <a:ext uri="{FF2B5EF4-FFF2-40B4-BE49-F238E27FC236}">
                <a16:creationId xmlns:a16="http://schemas.microsoft.com/office/drawing/2014/main" id="{0EDF67BC-BE72-4EB4-9315-DC7E46274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1854200"/>
            <a:ext cx="3001963" cy="500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0E9BBD0F-7FE6-470C-95C8-90E593DADF62}"/>
              </a:ext>
            </a:extLst>
          </p:cNvPr>
          <p:cNvSpPr>
            <a:spLocks noGrp="1"/>
          </p:cNvSpPr>
          <p:nvPr>
            <p:ph type="title"/>
          </p:nvPr>
        </p:nvSpPr>
        <p:spPr/>
        <p:txBody>
          <a:bodyPr/>
          <a:lstStyle/>
          <a:p>
            <a:r>
              <a:rPr lang="zh-CN" altLang="en-US"/>
              <a:t>交通出行</a:t>
            </a:r>
          </a:p>
        </p:txBody>
      </p:sp>
      <p:pic>
        <p:nvPicPr>
          <p:cNvPr id="67587" name="内容占位符 3">
            <a:extLst>
              <a:ext uri="{FF2B5EF4-FFF2-40B4-BE49-F238E27FC236}">
                <a16:creationId xmlns:a16="http://schemas.microsoft.com/office/drawing/2014/main" id="{7198C224-76FD-4D7B-A681-00DE3E68966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284788" y="0"/>
            <a:ext cx="3859212" cy="6858000"/>
          </a:xfrm>
        </p:spPr>
      </p:pic>
      <p:sp>
        <p:nvSpPr>
          <p:cNvPr id="67588" name="内容占位符 4">
            <a:extLst>
              <a:ext uri="{FF2B5EF4-FFF2-40B4-BE49-F238E27FC236}">
                <a16:creationId xmlns:a16="http://schemas.microsoft.com/office/drawing/2014/main" id="{6C77F65F-AE0F-4966-9B16-45DBFDBE9915}"/>
              </a:ext>
            </a:extLst>
          </p:cNvPr>
          <p:cNvSpPr>
            <a:spLocks noGrp="1"/>
          </p:cNvSpPr>
          <p:nvPr>
            <p:ph sz="half" idx="2"/>
          </p:nvPr>
        </p:nvSpPr>
        <p:spPr>
          <a:xfrm>
            <a:off x="1236663" y="2057400"/>
            <a:ext cx="3810000" cy="4114800"/>
          </a:xfrm>
        </p:spPr>
        <p:txBody>
          <a:bodyPr/>
          <a:lstStyle/>
          <a:p>
            <a:r>
              <a:rPr lang="zh-CN" altLang="en-US"/>
              <a:t>公交</a:t>
            </a:r>
            <a:endParaRPr lang="en-US" altLang="zh-CN"/>
          </a:p>
          <a:p>
            <a:r>
              <a:rPr lang="zh-CN" altLang="en-US"/>
              <a:t>共享单车</a:t>
            </a:r>
            <a:endParaRPr lang="en-US" altLang="zh-CN"/>
          </a:p>
          <a:p>
            <a:r>
              <a:rPr lang="zh-CN" altLang="en-US"/>
              <a:t>专车、的士、顺风车</a:t>
            </a:r>
            <a:endParaRPr lang="en-US" altLang="zh-CN"/>
          </a:p>
          <a:p>
            <a:r>
              <a:rPr lang="en-US" altLang="zh-CN"/>
              <a:t>…</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BFD2BDA6-41AF-4FB6-8EE5-60F40DEC26DF}"/>
              </a:ext>
            </a:extLst>
          </p:cNvPr>
          <p:cNvSpPr>
            <a:spLocks noGrp="1"/>
          </p:cNvSpPr>
          <p:nvPr>
            <p:ph type="title"/>
          </p:nvPr>
        </p:nvSpPr>
        <p:spPr>
          <a:xfrm>
            <a:off x="971550" y="274638"/>
            <a:ext cx="7715250" cy="1143000"/>
          </a:xfrm>
        </p:spPr>
        <p:txBody>
          <a:bodyPr/>
          <a:lstStyle/>
          <a:p>
            <a:r>
              <a:rPr lang="zh-CN" altLang="en-US"/>
              <a:t>共享单车</a:t>
            </a:r>
          </a:p>
        </p:txBody>
      </p:sp>
      <p:pic>
        <p:nvPicPr>
          <p:cNvPr id="68612" name="内容占位符 6">
            <a:extLst>
              <a:ext uri="{FF2B5EF4-FFF2-40B4-BE49-F238E27FC236}">
                <a16:creationId xmlns:a16="http://schemas.microsoft.com/office/drawing/2014/main" id="{62540A5E-DC67-4995-9D90-9BED542861F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87450" y="1417638"/>
            <a:ext cx="3097213" cy="5503862"/>
          </a:xfrm>
        </p:spPr>
      </p:pic>
      <p:pic>
        <p:nvPicPr>
          <p:cNvPr id="68614" name="内容占位符 7">
            <a:extLst>
              <a:ext uri="{FF2B5EF4-FFF2-40B4-BE49-F238E27FC236}">
                <a16:creationId xmlns:a16="http://schemas.microsoft.com/office/drawing/2014/main" id="{ADB2EBAA-B5EC-412F-AF7A-7D2DEE0659B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5227638" y="0"/>
            <a:ext cx="3914775" cy="6961188"/>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4FF74-B5F8-4BEB-9251-533FCA86D5B2}"/>
              </a:ext>
            </a:extLst>
          </p:cNvPr>
          <p:cNvSpPr>
            <a:spLocks noGrp="1"/>
          </p:cNvSpPr>
          <p:nvPr>
            <p:ph type="title"/>
          </p:nvPr>
        </p:nvSpPr>
        <p:spPr/>
        <p:txBody>
          <a:bodyPr/>
          <a:lstStyle/>
          <a:p>
            <a:pPr>
              <a:defRPr/>
            </a:pPr>
            <a:r>
              <a:rPr lang="zh-CN" altLang="en-US" b="1" dirty="0">
                <a:solidFill>
                  <a:srgbClr val="FFFF00"/>
                </a:solidFill>
                <a:effectLst>
                  <a:outerShdw blurRad="38100" dist="38100" dir="2700000" algn="tl">
                    <a:srgbClr val="000000">
                      <a:alpha val="43137"/>
                    </a:srgbClr>
                  </a:outerShdw>
                </a:effectLst>
              </a:rPr>
              <a:t>掌上公交</a:t>
            </a:r>
            <a:endParaRPr lang="zh-CN" altLang="en-US" dirty="0"/>
          </a:p>
        </p:txBody>
      </p:sp>
      <p:pic>
        <p:nvPicPr>
          <p:cNvPr id="69636" name="Picture 2">
            <a:extLst>
              <a:ext uri="{FF2B5EF4-FFF2-40B4-BE49-F238E27FC236}">
                <a16:creationId xmlns:a16="http://schemas.microsoft.com/office/drawing/2014/main" id="{F6770558-0AA0-41AC-8EB7-D27CA2DFE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376363"/>
            <a:ext cx="3103563" cy="551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7" name="Picture 3">
            <a:extLst>
              <a:ext uri="{FF2B5EF4-FFF2-40B4-BE49-F238E27FC236}">
                <a16:creationId xmlns:a16="http://schemas.microsoft.com/office/drawing/2014/main" id="{E6B20FF1-159B-4CF2-8850-74A503261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38" y="0"/>
            <a:ext cx="4132262" cy="734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B5C8-665D-431E-8D75-E23CA6A846E4}"/>
              </a:ext>
            </a:extLst>
          </p:cNvPr>
          <p:cNvSpPr>
            <a:spLocks noGrp="1"/>
          </p:cNvSpPr>
          <p:nvPr>
            <p:ph type="title"/>
          </p:nvPr>
        </p:nvSpPr>
        <p:spPr/>
        <p:txBody>
          <a:bodyPr/>
          <a:lstStyle/>
          <a:p>
            <a:pPr>
              <a:defRPr/>
            </a:pPr>
            <a:r>
              <a:rPr lang="zh-CN" altLang="en-US" b="1" dirty="0">
                <a:solidFill>
                  <a:srgbClr val="FFFF00"/>
                </a:solidFill>
                <a:effectLst>
                  <a:outerShdw blurRad="38100" dist="38100" dir="2700000" algn="tl">
                    <a:srgbClr val="000000">
                      <a:alpha val="43137"/>
                    </a:srgbClr>
                  </a:outerShdw>
                </a:effectLst>
              </a:rPr>
              <a:t>出行</a:t>
            </a:r>
            <a:endParaRPr lang="zh-CN" altLang="en-US" dirty="0"/>
          </a:p>
        </p:txBody>
      </p:sp>
      <p:pic>
        <p:nvPicPr>
          <p:cNvPr id="70659" name="内容占位符 2" descr="屏幕剪辑">
            <a:extLst>
              <a:ext uri="{FF2B5EF4-FFF2-40B4-BE49-F238E27FC236}">
                <a16:creationId xmlns:a16="http://schemas.microsoft.com/office/drawing/2014/main" id="{974B7129-A0DD-495A-927A-A3159254F5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83050" y="0"/>
            <a:ext cx="1381125" cy="2057400"/>
          </a:xfrm>
        </p:spPr>
      </p:pic>
      <p:pic>
        <p:nvPicPr>
          <p:cNvPr id="70660" name="Picture 5">
            <a:extLst>
              <a:ext uri="{FF2B5EF4-FFF2-40B4-BE49-F238E27FC236}">
                <a16:creationId xmlns:a16="http://schemas.microsoft.com/office/drawing/2014/main" id="{650A3134-4E4B-495B-9026-E9AB7BB6C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427163"/>
            <a:ext cx="2989262"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Picture 6">
            <a:extLst>
              <a:ext uri="{FF2B5EF4-FFF2-40B4-BE49-F238E27FC236}">
                <a16:creationId xmlns:a16="http://schemas.microsoft.com/office/drawing/2014/main" id="{147750ED-59B7-489E-AC60-045ED2923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404813"/>
            <a:ext cx="3563937" cy="633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3356C8DA-FB2C-4325-8549-B458658BE22A}"/>
              </a:ext>
            </a:extLst>
          </p:cNvPr>
          <p:cNvSpPr>
            <a:spLocks noGrp="1"/>
          </p:cNvSpPr>
          <p:nvPr>
            <p:ph type="title"/>
          </p:nvPr>
        </p:nvSpPr>
        <p:spPr/>
        <p:txBody>
          <a:bodyPr/>
          <a:lstStyle/>
          <a:p>
            <a:r>
              <a:rPr lang="zh-CN" altLang="en-US"/>
              <a:t>位置共享</a:t>
            </a:r>
          </a:p>
        </p:txBody>
      </p:sp>
      <p:sp>
        <p:nvSpPr>
          <p:cNvPr id="71683" name="内容占位符 2">
            <a:extLst>
              <a:ext uri="{FF2B5EF4-FFF2-40B4-BE49-F238E27FC236}">
                <a16:creationId xmlns:a16="http://schemas.microsoft.com/office/drawing/2014/main" id="{561D4C87-E521-4C8D-A542-38AAA30A3892}"/>
              </a:ext>
            </a:extLst>
          </p:cNvPr>
          <p:cNvSpPr>
            <a:spLocks noGrp="1"/>
          </p:cNvSpPr>
          <p:nvPr>
            <p:ph idx="1"/>
          </p:nvPr>
        </p:nvSpPr>
        <p:spPr/>
        <p:txBody>
          <a:bodyPr/>
          <a:lstStyle/>
          <a:p>
            <a:r>
              <a:rPr lang="en-US" altLang="zh-CN"/>
              <a:t>Life360</a:t>
            </a:r>
            <a:r>
              <a:rPr lang="zh-CN" altLang="en-US"/>
              <a:t>、爱家定位</a:t>
            </a:r>
            <a:endParaRPr lang="en-US" altLang="zh-CN"/>
          </a:p>
          <a:p>
            <a:endParaRPr lang="en-US" altLang="zh-CN"/>
          </a:p>
          <a:p>
            <a:r>
              <a:rPr lang="zh-CN" altLang="en-US"/>
              <a:t>微信</a:t>
            </a:r>
          </a:p>
        </p:txBody>
      </p:sp>
      <p:pic>
        <p:nvPicPr>
          <p:cNvPr id="71684" name="Picture 2">
            <a:extLst>
              <a:ext uri="{FF2B5EF4-FFF2-40B4-BE49-F238E27FC236}">
                <a16:creationId xmlns:a16="http://schemas.microsoft.com/office/drawing/2014/main" id="{586D1937-0DDB-428E-BB4F-6D99E4CA5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762000"/>
            <a:ext cx="34290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3">
            <a:extLst>
              <a:ext uri="{FF2B5EF4-FFF2-40B4-BE49-F238E27FC236}">
                <a16:creationId xmlns:a16="http://schemas.microsoft.com/office/drawing/2014/main" id="{E326863C-AE2A-4D0B-B7E1-251E6E413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420938"/>
            <a:ext cx="2495550" cy="4437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8" descr="c:\users\hwl\appdata\roaming\360se6\User Data\temp\2014426102418.jpg">
            <a:extLst>
              <a:ext uri="{FF2B5EF4-FFF2-40B4-BE49-F238E27FC236}">
                <a16:creationId xmlns:a16="http://schemas.microsoft.com/office/drawing/2014/main" id="{51B729B4-EAA9-40AC-BF71-7A321B06B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7" y="2182788"/>
            <a:ext cx="5915019" cy="434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标题 1">
            <a:extLst>
              <a:ext uri="{FF2B5EF4-FFF2-40B4-BE49-F238E27FC236}">
                <a16:creationId xmlns:a16="http://schemas.microsoft.com/office/drawing/2014/main" id="{2ECB2BA0-B270-4813-9231-A48F874991CE}"/>
              </a:ext>
            </a:extLst>
          </p:cNvPr>
          <p:cNvSpPr>
            <a:spLocks noGrp="1"/>
          </p:cNvSpPr>
          <p:nvPr>
            <p:ph type="title"/>
          </p:nvPr>
        </p:nvSpPr>
        <p:spPr>
          <a:xfrm>
            <a:off x="1619250" y="188913"/>
            <a:ext cx="5689600" cy="1125537"/>
          </a:xfrm>
        </p:spPr>
        <p:txBody>
          <a:bodyPr/>
          <a:lstStyle/>
          <a:p>
            <a:pPr algn="ctr"/>
            <a:r>
              <a:rPr lang="zh-CN" altLang="en-US" dirty="0"/>
              <a:t>儿童手表</a:t>
            </a:r>
          </a:p>
        </p:txBody>
      </p:sp>
      <p:sp>
        <p:nvSpPr>
          <p:cNvPr id="72708" name="内容占位符 2">
            <a:extLst>
              <a:ext uri="{FF2B5EF4-FFF2-40B4-BE49-F238E27FC236}">
                <a16:creationId xmlns:a16="http://schemas.microsoft.com/office/drawing/2014/main" id="{D717B3C7-8393-4805-A813-FC8FB19F6CF8}"/>
              </a:ext>
            </a:extLst>
          </p:cNvPr>
          <p:cNvSpPr>
            <a:spLocks noGrp="1"/>
          </p:cNvSpPr>
          <p:nvPr>
            <p:ph idx="1"/>
          </p:nvPr>
        </p:nvSpPr>
        <p:spPr>
          <a:xfrm>
            <a:off x="900113" y="1700213"/>
            <a:ext cx="7772400" cy="4114800"/>
          </a:xfrm>
        </p:spPr>
        <p:txBody>
          <a:bodyPr/>
          <a:lstStyle/>
          <a:p>
            <a:r>
              <a:rPr lang="zh-CN" altLang="en-US"/>
              <a:t>定位跟踪</a:t>
            </a:r>
          </a:p>
        </p:txBody>
      </p:sp>
      <p:pic>
        <p:nvPicPr>
          <p:cNvPr id="72709" name="Picture 2" descr="c:\users\hwl\appdata\roaming\360se6\User Data\temp\t014ec45562bb372068.png">
            <a:extLst>
              <a:ext uri="{FF2B5EF4-FFF2-40B4-BE49-F238E27FC236}">
                <a16:creationId xmlns:a16="http://schemas.microsoft.com/office/drawing/2014/main" id="{9C0A6B2B-C634-4759-BF35-5F3522203C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667" b="68333" l="15472" r="80755">
                        <a14:foregroundMark x1="38113" y1="60333" x2="41132" y2="64000"/>
                        <a14:foregroundMark x1="68302" y1="62333" x2="58491" y2="68000"/>
                        <a14:foregroundMark x1="72830" y1="19000" x2="62642" y2="11000"/>
                        <a14:foregroundMark x1="35849" y1="24333" x2="24906" y2="30667"/>
                        <a14:foregroundMark x1="28302" y1="23000" x2="22264" y2="29333"/>
                        <a14:foregroundMark x1="26415" y1="25000" x2="21132" y2="26667"/>
                        <a14:foregroundMark x1="36604" y1="25667" x2="32830" y2="31667"/>
                        <a14:foregroundMark x1="35472" y1="19333" x2="37358" y2="23333"/>
                        <a14:foregroundMark x1="80755" y1="20000" x2="80755" y2="20000"/>
                        <a14:foregroundMark x1="67170" y1="58000" x2="67170" y2="58000"/>
                        <a14:foregroundMark x1="63019" y1="8333" x2="63019" y2="8333"/>
                        <a14:foregroundMark x1="54717" y1="7667" x2="54717" y2="7667"/>
                        <a14:foregroundMark x1="55094" y1="7667" x2="55094" y2="7667"/>
                        <a14:foregroundMark x1="57358" y1="7667" x2="52075" y2="8000"/>
                        <a14:foregroundMark x1="39245" y1="55000" x2="38491" y2="60667"/>
                        <a14:foregroundMark x1="53962" y1="67000" x2="53208" y2="68333"/>
                        <a14:foregroundMark x1="49811" y1="23000" x2="46415" y2="35667"/>
                        <a14:foregroundMark x1="47925" y1="15333" x2="47925" y2="19333"/>
                      </a14:backgroundRemoval>
                    </a14:imgEffect>
                  </a14:imgLayer>
                </a14:imgProps>
              </a:ext>
              <a:ext uri="{28A0092B-C50C-407E-A947-70E740481C1C}">
                <a14:useLocalDpi xmlns:a14="http://schemas.microsoft.com/office/drawing/2010/main" val="0"/>
              </a:ext>
            </a:extLst>
          </a:blip>
          <a:srcRect l="8648" t="6037" r="13220" b="30227"/>
          <a:stretch/>
        </p:blipFill>
        <p:spPr bwMode="auto">
          <a:xfrm>
            <a:off x="5652120" y="461029"/>
            <a:ext cx="1045859" cy="96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6" descr="c:\users\hwl\appdata\roaming\360se6\User Data\temp\11016178478532569994.jpg">
            <a:extLst>
              <a:ext uri="{FF2B5EF4-FFF2-40B4-BE49-F238E27FC236}">
                <a16:creationId xmlns:a16="http://schemas.microsoft.com/office/drawing/2014/main" id="{F5AD29C2-590D-4586-90F9-A33E2B94D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14" y="2204711"/>
            <a:ext cx="25908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7283F55-2822-409D-814B-78538225444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2244" b="95490" l="27031" r="45469">
                        <a14:foregroundMark x1="36198" y1="35626" x2="32500" y2="34724"/>
                        <a14:foregroundMark x1="32344" y1="57835" x2="29635" y2="86133"/>
                        <a14:foregroundMark x1="29635" y1="86133" x2="32135" y2="93687"/>
                        <a14:foregroundMark x1="44167" y1="66178" x2="38490" y2="89515"/>
                        <a14:foregroundMark x1="38490" y1="89515" x2="38438" y2="89628"/>
                        <a14:foregroundMark x1="42500" y1="62232" x2="41823" y2="58512"/>
                        <a14:foregroundMark x1="33021" y1="59076" x2="31198" y2="77790"/>
                        <a14:foregroundMark x1="33490" y1="66629" x2="40573" y2="62683"/>
                        <a14:foregroundMark x1="40573" y1="62683" x2="41615" y2="61105"/>
                        <a14:foregroundMark x1="37396" y1="38895" x2="37708" y2="51973"/>
                        <a14:foregroundMark x1="37708" y1="51973" x2="35938" y2="57723"/>
                        <a14:foregroundMark x1="38906" y1="37655" x2="38229" y2="46336"/>
                        <a14:foregroundMark x1="37083" y1="34949" x2="37604" y2="37880"/>
                        <a14:foregroundMark x1="36719" y1="33596" x2="31875" y2="34949"/>
                        <a14:foregroundMark x1="31198" y1="32694" x2="31823" y2="36415"/>
                        <a14:foregroundMark x1="32188" y1="33258" x2="35313" y2="33258"/>
                        <a14:foregroundMark x1="35677" y1="33033" x2="30000" y2="33596"/>
                        <a14:foregroundMark x1="30000" y1="33596" x2="29896" y2="34611"/>
                        <a14:foregroundMark x1="28490" y1="49831" x2="30104" y2="52311"/>
                        <a14:foregroundMark x1="28854" y1="38895" x2="27135" y2="52198"/>
                        <a14:foregroundMark x1="30260" y1="35513" x2="29115" y2="37317"/>
                        <a14:foregroundMark x1="42188" y1="56032" x2="43021" y2="57723"/>
                        <a14:foregroundMark x1="44167" y1="57723" x2="44010" y2="60203"/>
                        <a14:foregroundMark x1="44219" y1="63472" x2="45000" y2="76437"/>
                        <a14:foregroundMark x1="44896" y1="67982" x2="45104" y2="79707"/>
                        <a14:foregroundMark x1="45104" y1="79707" x2="45052" y2="80271"/>
                        <a14:foregroundMark x1="45260" y1="75536" x2="45208" y2="77227"/>
                        <a14:foregroundMark x1="34167" y1="93461" x2="39323" y2="91545"/>
                        <a14:foregroundMark x1="33854" y1="32244" x2="34427" y2="32244"/>
                        <a14:foregroundMark x1="34792" y1="95039" x2="37031" y2="95490"/>
                        <a14:foregroundMark x1="40260" y1="54791" x2="40365" y2="56032"/>
                      </a14:backgroundRemoval>
                    </a14:imgEffect>
                  </a14:imgLayer>
                </a14:imgProps>
              </a:ext>
            </a:extLst>
          </a:blip>
          <a:srcRect l="26376" t="29545" r="52362"/>
          <a:stretch/>
        </p:blipFill>
        <p:spPr>
          <a:xfrm>
            <a:off x="2602087" y="389662"/>
            <a:ext cx="688625" cy="10541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9B991F3A-35DE-4A29-AFDA-35BA1002042F}"/>
              </a:ext>
            </a:extLst>
          </p:cNvPr>
          <p:cNvSpPr>
            <a:spLocks noGrp="1"/>
          </p:cNvSpPr>
          <p:nvPr>
            <p:ph type="title"/>
          </p:nvPr>
        </p:nvSpPr>
        <p:spPr/>
        <p:txBody>
          <a:bodyPr/>
          <a:lstStyle/>
          <a:p>
            <a:r>
              <a:rPr lang="zh-CN" altLang="en-US"/>
              <a:t>高德淘金</a:t>
            </a:r>
          </a:p>
        </p:txBody>
      </p:sp>
      <p:sp>
        <p:nvSpPr>
          <p:cNvPr id="73731" name="内容占位符 2">
            <a:extLst>
              <a:ext uri="{FF2B5EF4-FFF2-40B4-BE49-F238E27FC236}">
                <a16:creationId xmlns:a16="http://schemas.microsoft.com/office/drawing/2014/main" id="{DC51200F-B9A2-4169-AE48-6FA3900555DD}"/>
              </a:ext>
            </a:extLst>
          </p:cNvPr>
          <p:cNvSpPr>
            <a:spLocks noGrp="1"/>
          </p:cNvSpPr>
          <p:nvPr>
            <p:ph idx="1"/>
          </p:nvPr>
        </p:nvSpPr>
        <p:spPr>
          <a:xfrm>
            <a:off x="900113" y="1773238"/>
            <a:ext cx="4464050" cy="4114800"/>
          </a:xfrm>
        </p:spPr>
        <p:txBody>
          <a:bodyPr/>
          <a:lstStyle/>
          <a:p>
            <a:r>
              <a:rPr lang="zh-CN" altLang="en-US" dirty="0"/>
              <a:t>地图数据采集应用</a:t>
            </a:r>
            <a:endParaRPr lang="en-US" altLang="zh-CN" dirty="0"/>
          </a:p>
          <a:p>
            <a:r>
              <a:rPr lang="zh-CN" altLang="en-US" dirty="0"/>
              <a:t>高德地图</a:t>
            </a:r>
            <a:r>
              <a:rPr lang="en-US" altLang="zh-CN" dirty="0"/>
              <a:t>POI</a:t>
            </a:r>
            <a:r>
              <a:rPr lang="zh-CN" altLang="en-US" dirty="0"/>
              <a:t>采集</a:t>
            </a:r>
          </a:p>
        </p:txBody>
      </p:sp>
      <p:pic>
        <p:nvPicPr>
          <p:cNvPr id="73732" name="Picture 2">
            <a:extLst>
              <a:ext uri="{FF2B5EF4-FFF2-40B4-BE49-F238E27FC236}">
                <a16:creationId xmlns:a16="http://schemas.microsoft.com/office/drawing/2014/main" id="{6A05249E-1B00-4296-9FA0-06202221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200" y="188913"/>
            <a:ext cx="9620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3" name="Picture 3">
            <a:extLst>
              <a:ext uri="{FF2B5EF4-FFF2-40B4-BE49-F238E27FC236}">
                <a16:creationId xmlns:a16="http://schemas.microsoft.com/office/drawing/2014/main" id="{009C073E-2E19-4275-BA00-BE00CA8E5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4763"/>
            <a:ext cx="3860800" cy="686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4" name="Picture 6">
            <a:extLst>
              <a:ext uri="{FF2B5EF4-FFF2-40B4-BE49-F238E27FC236}">
                <a16:creationId xmlns:a16="http://schemas.microsoft.com/office/drawing/2014/main" id="{BA9774A3-3AE8-404D-8814-BC07CDFEF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13" y="3933825"/>
            <a:ext cx="20574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76AF41AE-2909-4407-A403-C124D709EDE1}"/>
              </a:ext>
            </a:extLst>
          </p:cNvPr>
          <p:cNvSpPr>
            <a:spLocks noGrp="1"/>
          </p:cNvSpPr>
          <p:nvPr>
            <p:ph type="title"/>
          </p:nvPr>
        </p:nvSpPr>
        <p:spPr>
          <a:xfrm>
            <a:off x="765175" y="243089"/>
            <a:ext cx="8321675" cy="1268211"/>
          </a:xfrm>
        </p:spPr>
        <p:txBody>
          <a:bodyPr/>
          <a:lstStyle/>
          <a:p>
            <a:pPr algn="ctr"/>
            <a:r>
              <a:rPr lang="en-US" altLang="zh-CN" b="1" dirty="0">
                <a:solidFill>
                  <a:srgbClr val="FFFF00"/>
                </a:solidFill>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lobal </a:t>
            </a:r>
            <a:r>
              <a:rPr lang="en-US" altLang="zh-CN" dirty="0">
                <a:solidFill>
                  <a:srgbClr val="FFFF00"/>
                </a:solidFill>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avigation </a:t>
            </a:r>
            <a:r>
              <a:rPr lang="en-US" altLang="zh-CN" b="1" dirty="0">
                <a:solidFill>
                  <a:srgbClr val="FFFF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atellite </a:t>
            </a:r>
            <a:r>
              <a:rPr lang="en-US" altLang="zh-CN" b="1" dirty="0">
                <a:solidFill>
                  <a:srgbClr val="FFFF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ystem</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全球卫星导航系统</a:t>
            </a:r>
          </a:p>
        </p:txBody>
      </p:sp>
      <p:sp>
        <p:nvSpPr>
          <p:cNvPr id="10243" name="内容占位符 2">
            <a:extLst>
              <a:ext uri="{FF2B5EF4-FFF2-40B4-BE49-F238E27FC236}">
                <a16:creationId xmlns:a16="http://schemas.microsoft.com/office/drawing/2014/main" id="{1EB37C58-34A0-42DB-A868-B2DF3C6DDBF6}"/>
              </a:ext>
            </a:extLst>
          </p:cNvPr>
          <p:cNvSpPr>
            <a:spLocks noGrp="1"/>
          </p:cNvSpPr>
          <p:nvPr>
            <p:ph idx="1"/>
          </p:nvPr>
        </p:nvSpPr>
        <p:spPr/>
        <p:txBody>
          <a:bodyPr/>
          <a:lstStyle/>
          <a:p>
            <a:endParaRPr lang="zh-CN" altLang="en-US"/>
          </a:p>
        </p:txBody>
      </p:sp>
      <p:pic>
        <p:nvPicPr>
          <p:cNvPr id="10244" name="图片 1">
            <a:extLst>
              <a:ext uri="{FF2B5EF4-FFF2-40B4-BE49-F238E27FC236}">
                <a16:creationId xmlns:a16="http://schemas.microsoft.com/office/drawing/2014/main" id="{7BD06790-FF9F-4EA7-928A-8D62E906AA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16" y="1733550"/>
            <a:ext cx="84486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53DA7AD7-FDD5-48BF-B099-780F7756F7AC}"/>
              </a:ext>
            </a:extLst>
          </p:cNvPr>
          <p:cNvSpPr txBox="1"/>
          <p:nvPr/>
        </p:nvSpPr>
        <p:spPr>
          <a:xfrm>
            <a:off x="3346153" y="4740231"/>
            <a:ext cx="2880320" cy="1874680"/>
          </a:xfrm>
          <a:prstGeom prst="rect">
            <a:avLst/>
          </a:prstGeom>
          <a:noFill/>
        </p:spPr>
        <p:txBody>
          <a:bodyPr wrap="square">
            <a:spAutoFit/>
          </a:bodyPr>
          <a:lstStyle/>
          <a:p>
            <a:pPr>
              <a:lnSpc>
                <a:spcPct val="150000"/>
              </a:lnSpc>
            </a:pPr>
            <a:r>
              <a:rPr lang="zh-CN" altLang="en-US" sz="2000" b="1" dirty="0"/>
              <a:t>全球卫星导航系统</a:t>
            </a:r>
            <a:endParaRPr lang="zh-CN" altLang="en-US" sz="2000" dirty="0"/>
          </a:p>
          <a:p>
            <a:pPr>
              <a:lnSpc>
                <a:spcPct val="150000"/>
              </a:lnSpc>
            </a:pPr>
            <a:r>
              <a:rPr lang="zh-CN" altLang="en-US" sz="2000" dirty="0"/>
              <a:t>能在全球范围内提供导航服务的卫星导航系统的通称。</a:t>
            </a:r>
          </a:p>
        </p:txBody>
      </p:sp>
      <p:sp>
        <p:nvSpPr>
          <p:cNvPr id="2" name="文本框 1">
            <a:extLst>
              <a:ext uri="{FF2B5EF4-FFF2-40B4-BE49-F238E27FC236}">
                <a16:creationId xmlns:a16="http://schemas.microsoft.com/office/drawing/2014/main" id="{0243A379-2D69-4860-87A6-A452AA9806AB}"/>
              </a:ext>
            </a:extLst>
          </p:cNvPr>
          <p:cNvSpPr txBox="1"/>
          <p:nvPr/>
        </p:nvSpPr>
        <p:spPr>
          <a:xfrm>
            <a:off x="2051720" y="5737441"/>
            <a:ext cx="716863" cy="400110"/>
          </a:xfrm>
          <a:prstGeom prst="rect">
            <a:avLst/>
          </a:prstGeom>
          <a:noFill/>
        </p:spPr>
        <p:txBody>
          <a:bodyPr wrap="none" rtlCol="0">
            <a:spAutoFit/>
          </a:bodyPr>
          <a:lstStyle/>
          <a:p>
            <a:r>
              <a:rPr lang="en-US" altLang="zh-CN" sz="2000" b="1" dirty="0">
                <a:solidFill>
                  <a:srgbClr val="0070C0"/>
                </a:solidFill>
              </a:rPr>
              <a:t>BDS</a:t>
            </a:r>
            <a:endParaRPr lang="zh-CN" altLang="en-US" sz="2000" b="1" dirty="0">
              <a:solidFill>
                <a:srgbClr val="0070C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849A8DC2-9106-4A55-8F98-479187FEDDB8}"/>
              </a:ext>
            </a:extLst>
          </p:cNvPr>
          <p:cNvSpPr>
            <a:spLocks noGrp="1" noChangeArrowheads="1"/>
          </p:cNvSpPr>
          <p:nvPr>
            <p:ph type="title"/>
          </p:nvPr>
        </p:nvSpPr>
        <p:spPr/>
        <p:txBody>
          <a:bodyPr/>
          <a:lstStyle/>
          <a:p>
            <a:pPr eaLnBrk="1" hangingPunct="1"/>
            <a:r>
              <a:rPr lang="en-US" altLang="zh-CN" dirty="0"/>
              <a:t>GNSS</a:t>
            </a:r>
            <a:r>
              <a:rPr lang="zh-CN" altLang="en-US" dirty="0"/>
              <a:t>市场</a:t>
            </a:r>
          </a:p>
        </p:txBody>
      </p:sp>
      <p:sp>
        <p:nvSpPr>
          <p:cNvPr id="60422" name="AutoShape 6">
            <a:hlinkClick r:id="rId3" action="ppaction://hlinksldjump"/>
            <a:extLst>
              <a:ext uri="{FF2B5EF4-FFF2-40B4-BE49-F238E27FC236}">
                <a16:creationId xmlns:a16="http://schemas.microsoft.com/office/drawing/2014/main" id="{93DA4927-3153-49B3-8DFB-650EF6FDF127}"/>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pic>
        <p:nvPicPr>
          <p:cNvPr id="74757" name="Picture 6" descr="c:\users\hwl\appdata\roaming\360se6\User Data\temp\20150413054928667.jpg">
            <a:extLst>
              <a:ext uri="{FF2B5EF4-FFF2-40B4-BE49-F238E27FC236}">
                <a16:creationId xmlns:a16="http://schemas.microsoft.com/office/drawing/2014/main" id="{82179241-F06C-4059-9FDB-0600B5E88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910995"/>
            <a:ext cx="41148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C4DD2FD-D8A2-4CBD-8742-B779024C4D82}"/>
              </a:ext>
            </a:extLst>
          </p:cNvPr>
          <p:cNvSpPr/>
          <p:nvPr/>
        </p:nvSpPr>
        <p:spPr>
          <a:xfrm>
            <a:off x="2699792" y="4862157"/>
            <a:ext cx="4114800" cy="36988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1" hangingPunct="1">
              <a:defRPr/>
            </a:pPr>
            <a:r>
              <a:rPr lang="en-US" altLang="zh-CN" dirty="0"/>
              <a:t>GNSS</a:t>
            </a:r>
            <a:r>
              <a:rPr lang="zh-CN" altLang="en-US" dirty="0"/>
              <a:t>设备出货量</a:t>
            </a:r>
            <a:r>
              <a:rPr lang="en-US" altLang="zh-CN" dirty="0"/>
              <a:t>(</a:t>
            </a:r>
            <a:r>
              <a:rPr lang="zh-CN" altLang="en-US" dirty="0"/>
              <a:t>应用领域</a:t>
            </a:r>
            <a:r>
              <a:rPr lang="en-US" altLang="zh-CN" dirty="0"/>
              <a:t>) </a:t>
            </a:r>
            <a:r>
              <a:rPr lang="zh-CN" altLang="en-US" dirty="0"/>
              <a:t>单位：千</a:t>
            </a:r>
          </a:p>
        </p:txBody>
      </p:sp>
      <p:sp>
        <p:nvSpPr>
          <p:cNvPr id="3" name="矩形 2">
            <a:extLst>
              <a:ext uri="{FF2B5EF4-FFF2-40B4-BE49-F238E27FC236}">
                <a16:creationId xmlns:a16="http://schemas.microsoft.com/office/drawing/2014/main" id="{B6C6871F-5791-4595-9E86-5CD2BCC98763}"/>
              </a:ext>
            </a:extLst>
          </p:cNvPr>
          <p:cNvSpPr/>
          <p:nvPr/>
        </p:nvSpPr>
        <p:spPr>
          <a:xfrm>
            <a:off x="3207792" y="5313446"/>
            <a:ext cx="3098800" cy="369888"/>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defRPr/>
            </a:pPr>
            <a:r>
              <a:rPr lang="en-US" altLang="zh-CN" dirty="0"/>
              <a:t>2015</a:t>
            </a:r>
            <a:r>
              <a:rPr lang="zh-CN" altLang="en-US" dirty="0"/>
              <a:t>全球</a:t>
            </a:r>
            <a:r>
              <a:rPr lang="en-US" altLang="zh-CN" dirty="0"/>
              <a:t>GNSS</a:t>
            </a:r>
            <a:r>
              <a:rPr lang="zh-CN" altLang="en-US" dirty="0"/>
              <a:t>市场报告摘要</a:t>
            </a:r>
          </a:p>
        </p:txBody>
      </p:sp>
      <p:pic>
        <p:nvPicPr>
          <p:cNvPr id="6" name="图片 5">
            <a:extLst>
              <a:ext uri="{FF2B5EF4-FFF2-40B4-BE49-F238E27FC236}">
                <a16:creationId xmlns:a16="http://schemas.microsoft.com/office/drawing/2014/main" id="{2A708192-A345-4335-90A0-5BCD679BB5E7}"/>
              </a:ext>
            </a:extLst>
          </p:cNvPr>
          <p:cNvPicPr>
            <a:picLocks noChangeAspect="1"/>
          </p:cNvPicPr>
          <p:nvPr/>
        </p:nvPicPr>
        <p:blipFill>
          <a:blip r:embed="rId5"/>
          <a:stretch>
            <a:fillRect/>
          </a:stretch>
        </p:blipFill>
        <p:spPr>
          <a:xfrm>
            <a:off x="1031523" y="1897981"/>
            <a:ext cx="7440063" cy="4001058"/>
          </a:xfrm>
          <a:prstGeom prst="rect">
            <a:avLst/>
          </a:prstGeom>
        </p:spPr>
      </p:pic>
      <p:sp>
        <p:nvSpPr>
          <p:cNvPr id="12" name="文本框 11">
            <a:extLst>
              <a:ext uri="{FF2B5EF4-FFF2-40B4-BE49-F238E27FC236}">
                <a16:creationId xmlns:a16="http://schemas.microsoft.com/office/drawing/2014/main" id="{668C0BCA-347F-4B8D-BEC2-BDAD0CCBA15E}"/>
              </a:ext>
            </a:extLst>
          </p:cNvPr>
          <p:cNvSpPr txBox="1"/>
          <p:nvPr/>
        </p:nvSpPr>
        <p:spPr>
          <a:xfrm>
            <a:off x="1547664" y="6020905"/>
            <a:ext cx="6768752" cy="461665"/>
          </a:xfrm>
          <a:prstGeom prst="rect">
            <a:avLst/>
          </a:prstGeom>
          <a:noFill/>
        </p:spPr>
        <p:txBody>
          <a:bodyPr wrap="square">
            <a:spAutoFit/>
          </a:bodyPr>
          <a:lstStyle/>
          <a:p>
            <a:pPr algn="ctr"/>
            <a:r>
              <a:rPr lang="en-US" altLang="zh-CN" sz="2400" b="0" i="0" dirty="0">
                <a:solidFill>
                  <a:srgbClr val="FFFFFF"/>
                </a:solidFill>
                <a:effectLst/>
                <a:latin typeface="NunitoSans-Regular"/>
              </a:rPr>
              <a:t>EUSPA EO and GNSS Market Report | Issue 2, 2024</a:t>
            </a:r>
            <a:endParaRPr lang="zh-CN" altLang="en-US" sz="24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2"/>
                                        </p:tgtEl>
                                        <p:attrNameLst>
                                          <p:attrName>style.visibility</p:attrName>
                                        </p:attrNameLst>
                                      </p:cBhvr>
                                      <p:to>
                                        <p:strVal val="visible"/>
                                      </p:to>
                                    </p:set>
                                    <p:animEffect transition="in" filter="checkerboard(across)">
                                      <p:cBhvr>
                                        <p:cTn id="7"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0">
            <a:extLst>
              <a:ext uri="{FF2B5EF4-FFF2-40B4-BE49-F238E27FC236}">
                <a16:creationId xmlns:a16="http://schemas.microsoft.com/office/drawing/2014/main" id="{3C065646-F040-40A4-A9A2-49FD57D78414}"/>
              </a:ext>
            </a:extLst>
          </p:cNvPr>
          <p:cNvGrpSpPr>
            <a:grpSpLocks/>
          </p:cNvGrpSpPr>
          <p:nvPr/>
        </p:nvGrpSpPr>
        <p:grpSpPr bwMode="auto">
          <a:xfrm>
            <a:off x="4666013" y="4878660"/>
            <a:ext cx="1577975" cy="1790700"/>
            <a:chOff x="3162" y="2121"/>
            <a:chExt cx="994" cy="1128"/>
          </a:xfrm>
        </p:grpSpPr>
        <p:sp>
          <p:nvSpPr>
            <p:cNvPr id="78860" name="TextBox 10">
              <a:extLst>
                <a:ext uri="{FF2B5EF4-FFF2-40B4-BE49-F238E27FC236}">
                  <a16:creationId xmlns:a16="http://schemas.microsoft.com/office/drawing/2014/main" id="{C61C5B8A-ED12-440C-B918-8E7A97773021}"/>
                </a:ext>
              </a:extLst>
            </p:cNvPr>
            <p:cNvSpPr txBox="1">
              <a:spLocks noChangeArrowheads="1"/>
            </p:cNvSpPr>
            <p:nvPr/>
          </p:nvSpPr>
          <p:spPr bwMode="auto">
            <a:xfrm>
              <a:off x="3242" y="301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dirty="0">
                  <a:solidFill>
                    <a:srgbClr val="FFFF00"/>
                  </a:solidFill>
                  <a:latin typeface="黑体" panose="02010609060101010101" pitchFamily="49" charset="-122"/>
                  <a:ea typeface="黑体" panose="02010609060101010101" pitchFamily="49" charset="-122"/>
                </a:rPr>
                <a:t>中国北斗</a:t>
              </a:r>
            </a:p>
          </p:txBody>
        </p:sp>
        <p:pic>
          <p:nvPicPr>
            <p:cNvPr id="78861" name="图片 19" descr="最终稿+copy.gif">
              <a:extLst>
                <a:ext uri="{FF2B5EF4-FFF2-40B4-BE49-F238E27FC236}">
                  <a16:creationId xmlns:a16="http://schemas.microsoft.com/office/drawing/2014/main" id="{E99A240F-2F14-4BB0-A504-3F5DF78211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 y="2121"/>
              <a:ext cx="99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851" name="Rectangle 2">
            <a:extLst>
              <a:ext uri="{FF2B5EF4-FFF2-40B4-BE49-F238E27FC236}">
                <a16:creationId xmlns:a16="http://schemas.microsoft.com/office/drawing/2014/main" id="{0C46B629-FCCB-4E32-83FE-3C8436808D47}"/>
              </a:ext>
            </a:extLst>
          </p:cNvPr>
          <p:cNvSpPr>
            <a:spLocks noGrp="1" noChangeArrowheads="1"/>
          </p:cNvSpPr>
          <p:nvPr>
            <p:ph type="title"/>
          </p:nvPr>
        </p:nvSpPr>
        <p:spPr/>
        <p:txBody>
          <a:bodyPr/>
          <a:lstStyle/>
          <a:p>
            <a:pPr eaLnBrk="1" hangingPunct="1"/>
            <a:r>
              <a:rPr lang="zh-CN" altLang="en-US"/>
              <a:t>其它卫星定位系统</a:t>
            </a:r>
          </a:p>
        </p:txBody>
      </p:sp>
      <p:sp>
        <p:nvSpPr>
          <p:cNvPr id="78852" name="Rectangle 3">
            <a:extLst>
              <a:ext uri="{FF2B5EF4-FFF2-40B4-BE49-F238E27FC236}">
                <a16:creationId xmlns:a16="http://schemas.microsoft.com/office/drawing/2014/main" id="{6816BBE9-4B9E-41CE-9F5C-E83213C5309A}"/>
              </a:ext>
            </a:extLst>
          </p:cNvPr>
          <p:cNvSpPr>
            <a:spLocks noGrp="1" noChangeArrowheads="1"/>
          </p:cNvSpPr>
          <p:nvPr>
            <p:ph idx="1"/>
          </p:nvPr>
        </p:nvSpPr>
        <p:spPr>
          <a:xfrm>
            <a:off x="900113" y="1773238"/>
            <a:ext cx="7772400" cy="3146424"/>
          </a:xfrm>
        </p:spPr>
        <p:txBody>
          <a:bodyPr/>
          <a:lstStyle/>
          <a:p>
            <a:pPr eaLnBrk="1" hangingPunct="1">
              <a:lnSpc>
                <a:spcPct val="150000"/>
              </a:lnSpc>
            </a:pPr>
            <a:r>
              <a:rPr lang="zh-CN" altLang="en-US" dirty="0">
                <a:hlinkClick r:id="rId4" action="ppaction://hlinksldjump"/>
              </a:rPr>
              <a:t>前苏联 </a:t>
            </a:r>
            <a:r>
              <a:rPr lang="en-US" altLang="zh-CN" dirty="0">
                <a:hlinkClick r:id="rId4" action="ppaction://hlinksldjump"/>
              </a:rPr>
              <a:t>GLONASS</a:t>
            </a:r>
            <a:r>
              <a:rPr lang="zh-CN" altLang="en-US" dirty="0">
                <a:hlinkClick r:id="rId4" action="ppaction://hlinksldjump"/>
              </a:rPr>
              <a:t>卫星定位系统</a:t>
            </a:r>
            <a:endParaRPr lang="zh-CN" altLang="en-US" dirty="0"/>
          </a:p>
          <a:p>
            <a:pPr eaLnBrk="1" hangingPunct="1">
              <a:lnSpc>
                <a:spcPct val="150000"/>
              </a:lnSpc>
            </a:pPr>
            <a:endParaRPr lang="zh-CN" altLang="en-US" dirty="0"/>
          </a:p>
          <a:p>
            <a:pPr eaLnBrk="1" hangingPunct="1">
              <a:lnSpc>
                <a:spcPct val="150000"/>
              </a:lnSpc>
            </a:pPr>
            <a:r>
              <a:rPr lang="en-US" altLang="zh-CN" dirty="0">
                <a:hlinkClick r:id="rId5" action="ppaction://hlinkpres?slideindex=1&amp;slidetitle=伽利略(Galileo)系统  欧盟的欧洲导航卫星系统（ENSS） Europe Navigation Satellite System  "/>
              </a:rPr>
              <a:t>Galileo</a:t>
            </a:r>
            <a:r>
              <a:rPr lang="zh-CN" altLang="en-US" dirty="0">
                <a:hlinkClick r:id="rId5" action="ppaction://hlinkpres?slideindex=1&amp;slidetitle=伽利略(Galileo)系统  欧盟的欧洲导航卫星系统（ENSS） Europe Navigation Satellite System  "/>
              </a:rPr>
              <a:t>卫星导航定位系统</a:t>
            </a:r>
            <a:endParaRPr lang="zh-CN" altLang="en-US" dirty="0"/>
          </a:p>
          <a:p>
            <a:pPr eaLnBrk="1" hangingPunct="1">
              <a:lnSpc>
                <a:spcPct val="150000"/>
              </a:lnSpc>
            </a:pPr>
            <a:endParaRPr lang="zh-CN" altLang="en-US" dirty="0"/>
          </a:p>
          <a:p>
            <a:pPr eaLnBrk="1" hangingPunct="1">
              <a:lnSpc>
                <a:spcPct val="150000"/>
              </a:lnSpc>
            </a:pPr>
            <a:r>
              <a:rPr lang="zh-CN" altLang="en-US" dirty="0">
                <a:hlinkClick r:id="rId6" action="ppaction://hlinkpres?slideindex=1&amp;slidetitle="/>
              </a:rPr>
              <a:t>北斗卫星导航系统</a:t>
            </a:r>
            <a:endParaRPr lang="zh-CN" altLang="en-US" dirty="0"/>
          </a:p>
        </p:txBody>
      </p:sp>
      <p:sp>
        <p:nvSpPr>
          <p:cNvPr id="56324" name="AutoShape 4">
            <a:hlinkClick r:id="rId7" action="ppaction://hlinksldjump"/>
            <a:extLst>
              <a:ext uri="{FF2B5EF4-FFF2-40B4-BE49-F238E27FC236}">
                <a16:creationId xmlns:a16="http://schemas.microsoft.com/office/drawing/2014/main" id="{22E33145-F681-4B91-A815-CC700FA5C9CA}"/>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grpSp>
        <p:nvGrpSpPr>
          <p:cNvPr id="7" name="Group 19">
            <a:extLst>
              <a:ext uri="{FF2B5EF4-FFF2-40B4-BE49-F238E27FC236}">
                <a16:creationId xmlns:a16="http://schemas.microsoft.com/office/drawing/2014/main" id="{B6C6B93B-3F7C-45FF-8DC4-27A9A186AE06}"/>
              </a:ext>
            </a:extLst>
          </p:cNvPr>
          <p:cNvGrpSpPr>
            <a:grpSpLocks/>
          </p:cNvGrpSpPr>
          <p:nvPr/>
        </p:nvGrpSpPr>
        <p:grpSpPr bwMode="auto">
          <a:xfrm>
            <a:off x="5796136" y="3264692"/>
            <a:ext cx="1890713" cy="1739900"/>
            <a:chOff x="4456" y="2153"/>
            <a:chExt cx="1191" cy="1096"/>
          </a:xfrm>
        </p:grpSpPr>
        <p:pic>
          <p:nvPicPr>
            <p:cNvPr id="78858" name="Picture 7" descr="LogoGalileo-Esa,1">
              <a:extLst>
                <a:ext uri="{FF2B5EF4-FFF2-40B4-BE49-F238E27FC236}">
                  <a16:creationId xmlns:a16="http://schemas.microsoft.com/office/drawing/2014/main" id="{FC27D69D-F516-4EAE-9D89-48EF3F4329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2" y="2153"/>
              <a:ext cx="918"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9" name="TextBox 7">
              <a:extLst>
                <a:ext uri="{FF2B5EF4-FFF2-40B4-BE49-F238E27FC236}">
                  <a16:creationId xmlns:a16="http://schemas.microsoft.com/office/drawing/2014/main" id="{FA1B3784-0B02-45B9-B4BC-81CA20A8E3E1}"/>
                </a:ext>
              </a:extLst>
            </p:cNvPr>
            <p:cNvSpPr txBox="1">
              <a:spLocks noChangeArrowheads="1"/>
            </p:cNvSpPr>
            <p:nvPr/>
          </p:nvSpPr>
          <p:spPr bwMode="auto">
            <a:xfrm>
              <a:off x="4456" y="3018"/>
              <a:ext cx="1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a:solidFill>
                    <a:srgbClr val="FFFF00"/>
                  </a:solidFill>
                  <a:latin typeface="黑体" panose="02010609060101010101" pitchFamily="49" charset="-122"/>
                  <a:ea typeface="黑体" panose="02010609060101010101" pitchFamily="49" charset="-122"/>
                </a:rPr>
                <a:t>欧盟伽利略</a:t>
              </a:r>
            </a:p>
          </p:txBody>
        </p:sp>
      </p:grpSp>
      <p:grpSp>
        <p:nvGrpSpPr>
          <p:cNvPr id="2" name="组合 1">
            <a:extLst>
              <a:ext uri="{FF2B5EF4-FFF2-40B4-BE49-F238E27FC236}">
                <a16:creationId xmlns:a16="http://schemas.microsoft.com/office/drawing/2014/main" id="{D4872D04-8F9B-4463-ADE4-DCF01C28772A}"/>
              </a:ext>
            </a:extLst>
          </p:cNvPr>
          <p:cNvGrpSpPr/>
          <p:nvPr/>
        </p:nvGrpSpPr>
        <p:grpSpPr>
          <a:xfrm>
            <a:off x="6946680" y="1424153"/>
            <a:ext cx="2043113" cy="1819035"/>
            <a:chOff x="7197724" y="1190866"/>
            <a:chExt cx="2043113" cy="1819035"/>
          </a:xfrm>
        </p:grpSpPr>
        <p:pic>
          <p:nvPicPr>
            <p:cNvPr id="78856" name="Picture 6">
              <a:extLst>
                <a:ext uri="{FF2B5EF4-FFF2-40B4-BE49-F238E27FC236}">
                  <a16:creationId xmlns:a16="http://schemas.microsoft.com/office/drawing/2014/main" id="{15BABD08-BD35-43BE-906B-B2B1A3D5A8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3679" y="1190866"/>
              <a:ext cx="1573213"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Box 8">
              <a:extLst>
                <a:ext uri="{FF2B5EF4-FFF2-40B4-BE49-F238E27FC236}">
                  <a16:creationId xmlns:a16="http://schemas.microsoft.com/office/drawing/2014/main" id="{84CCF58E-3D7F-47E5-AA92-58291B9AE2D3}"/>
                </a:ext>
              </a:extLst>
            </p:cNvPr>
            <p:cNvSpPr txBox="1">
              <a:spLocks noChangeArrowheads="1"/>
            </p:cNvSpPr>
            <p:nvPr/>
          </p:nvSpPr>
          <p:spPr bwMode="auto">
            <a:xfrm>
              <a:off x="7197724" y="2643188"/>
              <a:ext cx="2043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zh-CN" altLang="en-US" sz="1800" b="1" dirty="0">
                  <a:solidFill>
                    <a:srgbClr val="FFFF00"/>
                  </a:solidFill>
                  <a:latin typeface="黑体" panose="02010609060101010101" pitchFamily="49" charset="-122"/>
                  <a:ea typeface="黑体" panose="02010609060101010101" pitchFamily="49" charset="-122"/>
                </a:rPr>
                <a:t>俄罗斯</a:t>
              </a:r>
              <a:r>
                <a:rPr lang="en-US" altLang="zh-CN" sz="1800" b="1" dirty="0">
                  <a:solidFill>
                    <a:srgbClr val="FFFF00"/>
                  </a:solidFill>
                  <a:latin typeface="黑体" panose="02010609060101010101" pitchFamily="49" charset="-122"/>
                  <a:ea typeface="黑体" panose="02010609060101010101" pitchFamily="49" charset="-122"/>
                </a:rPr>
                <a:t>GLONASS</a:t>
              </a:r>
              <a:endParaRPr lang="zh-CN" altLang="en-US" sz="1800" b="1" dirty="0">
                <a:solidFill>
                  <a:srgbClr val="FFFF00"/>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checkerboard(across)">
                                      <p:cBhvr>
                                        <p:cTn id="7" dur="500"/>
                                        <p:tgtEl>
                                          <p:spTgt spid="56324"/>
                                        </p:tgtEl>
                                      </p:cBhvr>
                                    </p:animEffect>
                                  </p:childTnLst>
                                </p:cTn>
                              </p:par>
                              <p:par>
                                <p:cTn id="8" presetID="5"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8E95E56-D2B3-4EE6-9C3F-74F335529BC6}"/>
              </a:ext>
            </a:extLst>
          </p:cNvPr>
          <p:cNvSpPr>
            <a:spLocks noGrp="1" noChangeArrowheads="1"/>
          </p:cNvSpPr>
          <p:nvPr>
            <p:ph type="title"/>
          </p:nvPr>
        </p:nvSpPr>
        <p:spPr/>
        <p:txBody>
          <a:bodyPr/>
          <a:lstStyle/>
          <a:p>
            <a:pPr eaLnBrk="1" hangingPunct="1"/>
            <a:r>
              <a:rPr lang="en-US" altLang="zh-CN"/>
              <a:t>GLONASS</a:t>
            </a:r>
            <a:r>
              <a:rPr lang="zh-CN" altLang="en-US"/>
              <a:t>卫星定位系统</a:t>
            </a:r>
          </a:p>
        </p:txBody>
      </p:sp>
      <p:sp>
        <p:nvSpPr>
          <p:cNvPr id="80899" name="Rectangle 3">
            <a:extLst>
              <a:ext uri="{FF2B5EF4-FFF2-40B4-BE49-F238E27FC236}">
                <a16:creationId xmlns:a16="http://schemas.microsoft.com/office/drawing/2014/main" id="{F7237D9F-07DA-4ADD-84D9-88A18C8B1C04}"/>
              </a:ext>
            </a:extLst>
          </p:cNvPr>
          <p:cNvSpPr>
            <a:spLocks noGrp="1" noChangeArrowheads="1"/>
          </p:cNvSpPr>
          <p:nvPr>
            <p:ph idx="1"/>
          </p:nvPr>
        </p:nvSpPr>
        <p:spPr/>
        <p:txBody>
          <a:bodyPr/>
          <a:lstStyle/>
          <a:p>
            <a:pPr eaLnBrk="1" hangingPunct="1"/>
            <a:r>
              <a:rPr lang="en-US" altLang="zh-CN" dirty="0"/>
              <a:t>GLONASS (</a:t>
            </a:r>
            <a:r>
              <a:rPr lang="zh-CN" altLang="en-US" dirty="0"/>
              <a:t>格洛纳斯</a:t>
            </a:r>
            <a:r>
              <a:rPr lang="en-US" altLang="zh-CN" dirty="0"/>
              <a:t>) </a:t>
            </a:r>
            <a:r>
              <a:rPr lang="zh-CN" altLang="en-US" dirty="0"/>
              <a:t>－－</a:t>
            </a:r>
            <a:r>
              <a:rPr lang="en-US" altLang="zh-CN" dirty="0">
                <a:solidFill>
                  <a:schemeClr val="hlink"/>
                </a:solidFill>
              </a:rPr>
              <a:t>Gl</a:t>
            </a:r>
            <a:r>
              <a:rPr lang="en-US" altLang="zh-CN" dirty="0"/>
              <a:t>obal </a:t>
            </a:r>
            <a:r>
              <a:rPr lang="en-US" altLang="zh-CN" dirty="0">
                <a:solidFill>
                  <a:schemeClr val="hlink"/>
                </a:solidFill>
              </a:rPr>
              <a:t>Na</a:t>
            </a:r>
            <a:r>
              <a:rPr lang="en-US" altLang="zh-CN" dirty="0"/>
              <a:t>vigation </a:t>
            </a:r>
            <a:r>
              <a:rPr lang="en-US" altLang="zh-CN" dirty="0">
                <a:solidFill>
                  <a:schemeClr val="hlink"/>
                </a:solidFill>
              </a:rPr>
              <a:t>S</a:t>
            </a:r>
            <a:r>
              <a:rPr lang="en-US" altLang="zh-CN" dirty="0"/>
              <a:t>atellite </a:t>
            </a:r>
            <a:r>
              <a:rPr lang="en-US" altLang="zh-CN" dirty="0">
                <a:solidFill>
                  <a:schemeClr val="hlink"/>
                </a:solidFill>
              </a:rPr>
              <a:t>S</a:t>
            </a:r>
            <a:r>
              <a:rPr lang="en-US" altLang="zh-CN" dirty="0"/>
              <a:t>ystem</a:t>
            </a:r>
            <a:r>
              <a:rPr lang="zh-CN" altLang="en-US" dirty="0"/>
              <a:t>（全球导航卫星系统 ）</a:t>
            </a:r>
          </a:p>
          <a:p>
            <a:pPr lvl="3" eaLnBrk="1" hangingPunct="1"/>
            <a:endParaRPr lang="zh-CN" altLang="en-US" dirty="0"/>
          </a:p>
          <a:p>
            <a:pPr eaLnBrk="1" hangingPunct="1"/>
            <a:r>
              <a:rPr lang="en-US" altLang="zh-CN" dirty="0"/>
              <a:t>1978</a:t>
            </a:r>
            <a:r>
              <a:rPr lang="zh-CN" altLang="en-US" dirty="0"/>
              <a:t>年开始研制，</a:t>
            </a:r>
            <a:r>
              <a:rPr lang="en-US" altLang="zh-CN" dirty="0"/>
              <a:t>1982</a:t>
            </a:r>
            <a:r>
              <a:rPr lang="zh-CN" altLang="en-US" dirty="0"/>
              <a:t>年</a:t>
            </a:r>
            <a:r>
              <a:rPr lang="en-US" altLang="zh-CN" dirty="0"/>
              <a:t>10</a:t>
            </a:r>
            <a:r>
              <a:rPr lang="zh-CN" altLang="en-US" dirty="0"/>
              <a:t>月开始发射导航卫星 </a:t>
            </a:r>
          </a:p>
        </p:txBody>
      </p:sp>
      <p:grpSp>
        <p:nvGrpSpPr>
          <p:cNvPr id="80900" name="组合 2">
            <a:extLst>
              <a:ext uri="{FF2B5EF4-FFF2-40B4-BE49-F238E27FC236}">
                <a16:creationId xmlns:a16="http://schemas.microsoft.com/office/drawing/2014/main" id="{A7EE1916-2564-47FC-8F52-4D4E08CD38E3}"/>
              </a:ext>
            </a:extLst>
          </p:cNvPr>
          <p:cNvGrpSpPr>
            <a:grpSpLocks/>
          </p:cNvGrpSpPr>
          <p:nvPr/>
        </p:nvGrpSpPr>
        <p:grpSpPr bwMode="auto">
          <a:xfrm>
            <a:off x="971550" y="4859338"/>
            <a:ext cx="2381250" cy="1971675"/>
            <a:chOff x="971600" y="4859868"/>
            <a:chExt cx="2381250" cy="1970641"/>
          </a:xfrm>
        </p:grpSpPr>
        <p:pic>
          <p:nvPicPr>
            <p:cNvPr id="80907" name="Picture 9" descr="GLONASS Satellite">
              <a:extLst>
                <a:ext uri="{FF2B5EF4-FFF2-40B4-BE49-F238E27FC236}">
                  <a16:creationId xmlns:a16="http://schemas.microsoft.com/office/drawing/2014/main" id="{459013CD-3C83-4099-B952-69E785C1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5192209"/>
              <a:ext cx="23812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矩形 1">
              <a:extLst>
                <a:ext uri="{FF2B5EF4-FFF2-40B4-BE49-F238E27FC236}">
                  <a16:creationId xmlns:a16="http://schemas.microsoft.com/office/drawing/2014/main" id="{4623C305-0985-4DEB-A0D6-2872FAD2E4A0}"/>
                </a:ext>
              </a:extLst>
            </p:cNvPr>
            <p:cNvSpPr>
              <a:spLocks noChangeArrowheads="1"/>
            </p:cNvSpPr>
            <p:nvPr/>
          </p:nvSpPr>
          <p:spPr bwMode="auto">
            <a:xfrm>
              <a:off x="971600" y="4859868"/>
              <a:ext cx="238125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Early GLONASS</a:t>
              </a:r>
              <a:endParaRPr lang="zh-CN" altLang="en-US" sz="1800">
                <a:solidFill>
                  <a:schemeClr val="tx1"/>
                </a:solidFill>
                <a:ea typeface="宋体" panose="02010600030101010101" pitchFamily="2" charset="-122"/>
              </a:endParaRPr>
            </a:p>
          </p:txBody>
        </p:sp>
      </p:grpSp>
      <p:grpSp>
        <p:nvGrpSpPr>
          <p:cNvPr id="80901" name="组合 8">
            <a:extLst>
              <a:ext uri="{FF2B5EF4-FFF2-40B4-BE49-F238E27FC236}">
                <a16:creationId xmlns:a16="http://schemas.microsoft.com/office/drawing/2014/main" id="{D8A1159E-8FA1-4F06-B263-7D7018065350}"/>
              </a:ext>
            </a:extLst>
          </p:cNvPr>
          <p:cNvGrpSpPr>
            <a:grpSpLocks/>
          </p:cNvGrpSpPr>
          <p:nvPr/>
        </p:nvGrpSpPr>
        <p:grpSpPr bwMode="auto">
          <a:xfrm>
            <a:off x="3708400" y="4808538"/>
            <a:ext cx="2867025" cy="2022475"/>
            <a:chOff x="3707903" y="4808621"/>
            <a:chExt cx="2867026" cy="2021888"/>
          </a:xfrm>
        </p:grpSpPr>
        <p:pic>
          <p:nvPicPr>
            <p:cNvPr id="80905" name="Picture 5" descr="GLONASS K Satellite">
              <a:extLst>
                <a:ext uri="{FF2B5EF4-FFF2-40B4-BE49-F238E27FC236}">
                  <a16:creationId xmlns:a16="http://schemas.microsoft.com/office/drawing/2014/main" id="{52751577-108D-48EC-8B55-F4B108147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5192209"/>
              <a:ext cx="28670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6" name="矩形 5">
              <a:extLst>
                <a:ext uri="{FF2B5EF4-FFF2-40B4-BE49-F238E27FC236}">
                  <a16:creationId xmlns:a16="http://schemas.microsoft.com/office/drawing/2014/main" id="{641D71FF-C376-4F9C-8D72-F1B9141DA7CC}"/>
                </a:ext>
              </a:extLst>
            </p:cNvPr>
            <p:cNvSpPr>
              <a:spLocks noChangeArrowheads="1"/>
            </p:cNvSpPr>
            <p:nvPr/>
          </p:nvSpPr>
          <p:spPr bwMode="auto">
            <a:xfrm>
              <a:off x="3707903" y="4808621"/>
              <a:ext cx="2867025" cy="383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GLONASS-K</a:t>
              </a:r>
              <a:endParaRPr lang="zh-CN" altLang="en-US" sz="1800" b="1">
                <a:solidFill>
                  <a:schemeClr val="tx1"/>
                </a:solidFill>
                <a:ea typeface="宋体" panose="02010600030101010101" pitchFamily="2" charset="-122"/>
              </a:endParaRPr>
            </a:p>
          </p:txBody>
        </p:sp>
      </p:grpSp>
      <p:grpSp>
        <p:nvGrpSpPr>
          <p:cNvPr id="80902" name="组合 7">
            <a:extLst>
              <a:ext uri="{FF2B5EF4-FFF2-40B4-BE49-F238E27FC236}">
                <a16:creationId xmlns:a16="http://schemas.microsoft.com/office/drawing/2014/main" id="{200C62F6-2B46-45D6-954F-1DBA6D7F791E}"/>
              </a:ext>
            </a:extLst>
          </p:cNvPr>
          <p:cNvGrpSpPr>
            <a:grpSpLocks/>
          </p:cNvGrpSpPr>
          <p:nvPr/>
        </p:nvGrpSpPr>
        <p:grpSpPr bwMode="auto">
          <a:xfrm>
            <a:off x="6996113" y="4859338"/>
            <a:ext cx="2143125" cy="1971675"/>
            <a:chOff x="6996758" y="4859868"/>
            <a:chExt cx="2143126" cy="1970641"/>
          </a:xfrm>
        </p:grpSpPr>
        <p:pic>
          <p:nvPicPr>
            <p:cNvPr id="80903" name="Picture 7" descr="GLONASS M Satellite">
              <a:extLst>
                <a:ext uri="{FF2B5EF4-FFF2-40B4-BE49-F238E27FC236}">
                  <a16:creationId xmlns:a16="http://schemas.microsoft.com/office/drawing/2014/main" id="{99E75F2A-5558-4D23-9A1D-56CF87C6F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6759" y="5192209"/>
              <a:ext cx="21431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4" name="矩形 6">
              <a:extLst>
                <a:ext uri="{FF2B5EF4-FFF2-40B4-BE49-F238E27FC236}">
                  <a16:creationId xmlns:a16="http://schemas.microsoft.com/office/drawing/2014/main" id="{781ACF3B-8497-49EF-99F1-3C6EC093E1E7}"/>
                </a:ext>
              </a:extLst>
            </p:cNvPr>
            <p:cNvSpPr>
              <a:spLocks noChangeArrowheads="1"/>
            </p:cNvSpPr>
            <p:nvPr/>
          </p:nvSpPr>
          <p:spPr bwMode="auto">
            <a:xfrm>
              <a:off x="6996758" y="4859868"/>
              <a:ext cx="214312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GLONASS-M</a:t>
              </a:r>
              <a:endParaRPr lang="zh-CN" altLang="en-US" sz="1800" b="1">
                <a:solidFill>
                  <a:schemeClr val="tx1"/>
                </a:solidFill>
                <a:ea typeface="宋体" panose="02010600030101010101" pitchFamily="2" charset="-122"/>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2E88296-8A3E-44EB-8F1B-2E1462A1E152}"/>
              </a:ext>
            </a:extLst>
          </p:cNvPr>
          <p:cNvSpPr>
            <a:spLocks noGrp="1" noChangeArrowheads="1"/>
          </p:cNvSpPr>
          <p:nvPr>
            <p:ph type="title"/>
          </p:nvPr>
        </p:nvSpPr>
        <p:spPr/>
        <p:txBody>
          <a:bodyPr/>
          <a:lstStyle/>
          <a:p>
            <a:pPr eaLnBrk="1" hangingPunct="1"/>
            <a:r>
              <a:rPr lang="en-US" altLang="zh-CN" b="1"/>
              <a:t>GLONASS</a:t>
            </a:r>
            <a:r>
              <a:rPr lang="zh-CN" altLang="en-US" b="1"/>
              <a:t>系统的组成</a:t>
            </a:r>
            <a:r>
              <a:rPr lang="zh-CN" altLang="en-US"/>
              <a:t> </a:t>
            </a:r>
          </a:p>
        </p:txBody>
      </p:sp>
      <p:sp>
        <p:nvSpPr>
          <p:cNvPr id="82947" name="Rectangle 3">
            <a:extLst>
              <a:ext uri="{FF2B5EF4-FFF2-40B4-BE49-F238E27FC236}">
                <a16:creationId xmlns:a16="http://schemas.microsoft.com/office/drawing/2014/main" id="{92011F5F-BC74-414D-8469-F8D497C9A6F5}"/>
              </a:ext>
            </a:extLst>
          </p:cNvPr>
          <p:cNvSpPr>
            <a:spLocks noGrp="1" noChangeArrowheads="1"/>
          </p:cNvSpPr>
          <p:nvPr>
            <p:ph type="body" sz="half" idx="1"/>
          </p:nvPr>
        </p:nvSpPr>
        <p:spPr>
          <a:xfrm>
            <a:off x="900113" y="1773238"/>
            <a:ext cx="8243887" cy="1727200"/>
          </a:xfrm>
        </p:spPr>
        <p:txBody>
          <a:bodyPr/>
          <a:lstStyle/>
          <a:p>
            <a:pPr eaLnBrk="1" hangingPunct="1"/>
            <a:r>
              <a:rPr lang="en-US" altLang="zh-CN" sz="2800"/>
              <a:t>GLONASS</a:t>
            </a:r>
            <a:r>
              <a:rPr lang="zh-CN" altLang="en-US" sz="2800"/>
              <a:t>卫星星座（</a:t>
            </a:r>
            <a:r>
              <a:rPr lang="zh-CN" altLang="en-US" sz="2800">
                <a:solidFill>
                  <a:schemeClr val="hlink"/>
                </a:solidFill>
              </a:rPr>
              <a:t>空间部分</a:t>
            </a:r>
            <a:r>
              <a:rPr lang="zh-CN" altLang="en-US" sz="2800"/>
              <a:t>） </a:t>
            </a:r>
          </a:p>
          <a:p>
            <a:pPr eaLnBrk="1" hangingPunct="1"/>
            <a:r>
              <a:rPr lang="zh-CN" altLang="en-US" sz="2800"/>
              <a:t>地面监控系统（</a:t>
            </a:r>
            <a:r>
              <a:rPr lang="zh-CN" altLang="en-US" sz="2800">
                <a:solidFill>
                  <a:schemeClr val="hlink"/>
                </a:solidFill>
              </a:rPr>
              <a:t>地面监控部分</a:t>
            </a:r>
            <a:r>
              <a:rPr lang="zh-CN" altLang="en-US" sz="2800"/>
              <a:t>） </a:t>
            </a:r>
          </a:p>
          <a:p>
            <a:pPr eaLnBrk="1" hangingPunct="1"/>
            <a:r>
              <a:rPr lang="en-US" altLang="zh-CN" sz="2800"/>
              <a:t>GLONASS</a:t>
            </a:r>
            <a:r>
              <a:rPr lang="zh-CN" altLang="en-US" sz="2800"/>
              <a:t>接收机（</a:t>
            </a:r>
            <a:r>
              <a:rPr lang="zh-CN" altLang="en-US" sz="2800">
                <a:solidFill>
                  <a:schemeClr val="hlink"/>
                </a:solidFill>
              </a:rPr>
              <a:t>用户部分</a:t>
            </a:r>
            <a:r>
              <a:rPr lang="zh-CN" altLang="en-US" sz="2800"/>
              <a:t>） </a:t>
            </a:r>
          </a:p>
        </p:txBody>
      </p:sp>
      <p:pic>
        <p:nvPicPr>
          <p:cNvPr id="82948" name="Picture 4" descr="constel">
            <a:extLst>
              <a:ext uri="{FF2B5EF4-FFF2-40B4-BE49-F238E27FC236}">
                <a16:creationId xmlns:a16="http://schemas.microsoft.com/office/drawing/2014/main" id="{444ADC20-5139-45FE-BD17-0ED957B7AB6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879725" y="3435350"/>
            <a:ext cx="6264275" cy="3422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4E118FE3-910D-432E-BE4B-4926CCC1825C}"/>
              </a:ext>
            </a:extLst>
          </p:cNvPr>
          <p:cNvSpPr>
            <a:spLocks noGrp="1"/>
          </p:cNvSpPr>
          <p:nvPr>
            <p:ph type="title"/>
          </p:nvPr>
        </p:nvSpPr>
        <p:spPr/>
        <p:txBody>
          <a:bodyPr/>
          <a:lstStyle/>
          <a:p>
            <a:pPr eaLnBrk="1" hangingPunct="1"/>
            <a:r>
              <a:rPr lang="en-US" altLang="zh-CN"/>
              <a:t>GLONASS</a:t>
            </a:r>
            <a:r>
              <a:rPr lang="zh-CN" altLang="en-US"/>
              <a:t>卫星星座（</a:t>
            </a:r>
            <a:r>
              <a:rPr lang="zh-CN" altLang="en-US">
                <a:solidFill>
                  <a:schemeClr val="hlink"/>
                </a:solidFill>
              </a:rPr>
              <a:t>空间部分</a:t>
            </a:r>
            <a:r>
              <a:rPr lang="zh-CN" altLang="en-US"/>
              <a:t>） </a:t>
            </a:r>
          </a:p>
        </p:txBody>
      </p:sp>
      <p:sp>
        <p:nvSpPr>
          <p:cNvPr id="84995" name="内容占位符 12">
            <a:extLst>
              <a:ext uri="{FF2B5EF4-FFF2-40B4-BE49-F238E27FC236}">
                <a16:creationId xmlns:a16="http://schemas.microsoft.com/office/drawing/2014/main" id="{E7752969-3EC3-4163-BA04-4D258AB14DB1}"/>
              </a:ext>
            </a:extLst>
          </p:cNvPr>
          <p:cNvSpPr>
            <a:spLocks noGrp="1"/>
          </p:cNvSpPr>
          <p:nvPr>
            <p:ph idx="1"/>
          </p:nvPr>
        </p:nvSpPr>
        <p:spPr>
          <a:xfrm>
            <a:off x="5435600" y="1773238"/>
            <a:ext cx="3632200" cy="5084762"/>
          </a:xfrm>
        </p:spPr>
        <p:txBody>
          <a:bodyPr/>
          <a:lstStyle/>
          <a:p>
            <a:pPr eaLnBrk="1" hangingPunct="1"/>
            <a:r>
              <a:rPr lang="zh-CN" altLang="en-US" b="1">
                <a:latin typeface="华文细黑" panose="02010600040101010101" pitchFamily="2" charset="-122"/>
              </a:rPr>
              <a:t>由</a:t>
            </a:r>
            <a:r>
              <a:rPr lang="en-US" altLang="zh-CN" b="1">
                <a:solidFill>
                  <a:srgbClr val="FFFF00"/>
                </a:solidFill>
                <a:latin typeface="华文细黑" panose="02010600040101010101" pitchFamily="2" charset="-122"/>
              </a:rPr>
              <a:t>24</a:t>
            </a:r>
            <a:r>
              <a:rPr lang="zh-CN" altLang="en-US" b="1">
                <a:solidFill>
                  <a:srgbClr val="FFFF00"/>
                </a:solidFill>
                <a:latin typeface="华文细黑" panose="02010600040101010101" pitchFamily="2" charset="-122"/>
              </a:rPr>
              <a:t>颗</a:t>
            </a:r>
            <a:r>
              <a:rPr lang="zh-CN" altLang="en-US" b="1">
                <a:latin typeface="华文细黑" panose="02010600040101010101" pitchFamily="2" charset="-122"/>
              </a:rPr>
              <a:t>卫星构成，分布于</a:t>
            </a:r>
            <a:r>
              <a:rPr lang="en-US" altLang="zh-CN" b="1">
                <a:solidFill>
                  <a:srgbClr val="FFFF00"/>
                </a:solidFill>
                <a:latin typeface="华文细黑" panose="02010600040101010101" pitchFamily="2" charset="-122"/>
              </a:rPr>
              <a:t>3</a:t>
            </a:r>
            <a:r>
              <a:rPr lang="zh-CN" altLang="en-US" b="1">
                <a:solidFill>
                  <a:srgbClr val="FFFF00"/>
                </a:solidFill>
                <a:latin typeface="华文细黑" panose="02010600040101010101" pitchFamily="2" charset="-122"/>
              </a:rPr>
              <a:t>个轨道面</a:t>
            </a:r>
            <a:r>
              <a:rPr lang="zh-CN" altLang="en-US" b="1">
                <a:latin typeface="华文细黑" panose="02010600040101010101" pitchFamily="2" charset="-122"/>
              </a:rPr>
              <a:t>，轨道面之间的夹角</a:t>
            </a:r>
            <a:r>
              <a:rPr lang="en-US" altLang="zh-CN" b="1">
                <a:solidFill>
                  <a:srgbClr val="FFFF00"/>
                </a:solidFill>
                <a:latin typeface="华文细黑" panose="02010600040101010101" pitchFamily="2" charset="-122"/>
              </a:rPr>
              <a:t>120</a:t>
            </a:r>
            <a:r>
              <a:rPr lang="zh-CN" altLang="en-US" b="1">
                <a:solidFill>
                  <a:srgbClr val="FFFF00"/>
                </a:solidFill>
                <a:latin typeface="华文细黑" panose="02010600040101010101" pitchFamily="2" charset="-122"/>
              </a:rPr>
              <a:t>度</a:t>
            </a:r>
            <a:r>
              <a:rPr lang="zh-CN" altLang="en-US" b="1">
                <a:latin typeface="华文细黑" panose="02010600040101010101" pitchFamily="2" charset="-122"/>
              </a:rPr>
              <a:t>，每个轨道分布</a:t>
            </a:r>
            <a:r>
              <a:rPr lang="en-US" altLang="zh-CN" b="1">
                <a:latin typeface="华文细黑" panose="02010600040101010101" pitchFamily="2" charset="-122"/>
              </a:rPr>
              <a:t>8</a:t>
            </a:r>
            <a:r>
              <a:rPr lang="zh-CN" altLang="en-US" b="1">
                <a:latin typeface="华文细黑" panose="02010600040101010101" pitchFamily="2" charset="-122"/>
              </a:rPr>
              <a:t>颗卫星，卫星间相差</a:t>
            </a:r>
            <a:r>
              <a:rPr lang="en-US" altLang="zh-CN" b="1">
                <a:solidFill>
                  <a:srgbClr val="FFFF00"/>
                </a:solidFill>
                <a:latin typeface="华文细黑" panose="02010600040101010101" pitchFamily="2" charset="-122"/>
              </a:rPr>
              <a:t>45°</a:t>
            </a:r>
            <a:r>
              <a:rPr lang="zh-CN" altLang="en-US" b="1">
                <a:latin typeface="华文细黑" panose="02010600040101010101" pitchFamily="2" charset="-122"/>
              </a:rPr>
              <a:t>，平均轨道高度</a:t>
            </a:r>
            <a:r>
              <a:rPr lang="en-US" altLang="zh-CN" b="1">
                <a:solidFill>
                  <a:srgbClr val="FFFF00"/>
                </a:solidFill>
                <a:latin typeface="华文细黑" panose="02010600040101010101" pitchFamily="2" charset="-122"/>
              </a:rPr>
              <a:t>19100km</a:t>
            </a:r>
            <a:r>
              <a:rPr lang="zh-CN" altLang="en-US" b="1">
                <a:latin typeface="华文细黑" panose="02010600040101010101" pitchFamily="2" charset="-122"/>
              </a:rPr>
              <a:t>，轨道</a:t>
            </a:r>
            <a:r>
              <a:rPr lang="zh-CN" altLang="en-US" b="1">
                <a:solidFill>
                  <a:srgbClr val="FFFF00"/>
                </a:solidFill>
                <a:latin typeface="华文细黑" panose="02010600040101010101" pitchFamily="2" charset="-122"/>
              </a:rPr>
              <a:t>倾角</a:t>
            </a:r>
            <a:r>
              <a:rPr lang="en-US" altLang="zh-CN" b="1">
                <a:latin typeface="华文细黑" panose="02010600040101010101" pitchFamily="2" charset="-122"/>
              </a:rPr>
              <a:t>64.8</a:t>
            </a:r>
            <a:r>
              <a:rPr lang="en-US" altLang="zh-CN" b="1">
                <a:latin typeface="华文细黑" panose="02010600040101010101" pitchFamily="2" charset="-122"/>
                <a:sym typeface="Symbol" panose="05050102010706020507" pitchFamily="18" charset="2"/>
              </a:rPr>
              <a:t></a:t>
            </a:r>
            <a:r>
              <a:rPr lang="zh-CN" altLang="en-US" b="1">
                <a:latin typeface="华文细黑" panose="02010600040101010101" pitchFamily="2" charset="-122"/>
                <a:sym typeface="Symbol" panose="05050102010706020507" pitchFamily="18" charset="2"/>
              </a:rPr>
              <a:t>，</a:t>
            </a:r>
            <a:r>
              <a:rPr lang="zh-CN" altLang="en-US" b="1">
                <a:solidFill>
                  <a:srgbClr val="FFFF00"/>
                </a:solidFill>
                <a:latin typeface="华文细黑" panose="02010600040101010101" pitchFamily="2" charset="-122"/>
                <a:sym typeface="Symbol" panose="05050102010706020507" pitchFamily="18" charset="2"/>
              </a:rPr>
              <a:t>周期</a:t>
            </a:r>
            <a:r>
              <a:rPr lang="en-US" altLang="zh-CN" b="1">
                <a:solidFill>
                  <a:srgbClr val="FFFF00"/>
                </a:solidFill>
                <a:latin typeface="华文细黑" panose="02010600040101010101" pitchFamily="2" charset="-122"/>
                <a:sym typeface="Symbol" panose="05050102010706020507" pitchFamily="18" charset="2"/>
              </a:rPr>
              <a:t>11h 15min</a:t>
            </a:r>
            <a:endParaRPr lang="zh-CN" altLang="en-US" b="1">
              <a:solidFill>
                <a:srgbClr val="FFFF00"/>
              </a:solidFill>
              <a:latin typeface="华文细黑" panose="02010600040101010101" pitchFamily="2" charset="-122"/>
            </a:endParaRPr>
          </a:p>
        </p:txBody>
      </p:sp>
      <p:pic>
        <p:nvPicPr>
          <p:cNvPr id="84996" name="Picture 2" descr="http://www.federalspace.ru/img/news/2010_09_02_gr_gl_1.jpg">
            <a:extLst>
              <a:ext uri="{FF2B5EF4-FFF2-40B4-BE49-F238E27FC236}">
                <a16:creationId xmlns:a16="http://schemas.microsoft.com/office/drawing/2014/main" id="{8D30D462-F86E-4CD3-AFB4-46C2B2B73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060575"/>
            <a:ext cx="5783263"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3713602D-C23C-4244-954E-2D549D57D115}"/>
              </a:ext>
            </a:extLst>
          </p:cNvPr>
          <p:cNvSpPr>
            <a:spLocks noGrp="1"/>
          </p:cNvSpPr>
          <p:nvPr>
            <p:ph type="title"/>
          </p:nvPr>
        </p:nvSpPr>
        <p:spPr/>
        <p:txBody>
          <a:bodyPr/>
          <a:lstStyle/>
          <a:p>
            <a:pPr eaLnBrk="1" hangingPunct="1"/>
            <a:endParaRPr lang="zh-CN" altLang="en-US"/>
          </a:p>
        </p:txBody>
      </p:sp>
      <p:pic>
        <p:nvPicPr>
          <p:cNvPr id="87044" name="Picture 2" descr="http://www.positim.com/gnss/uploaded_images/glonass_status-753516.png">
            <a:extLst>
              <a:ext uri="{FF2B5EF4-FFF2-40B4-BE49-F238E27FC236}">
                <a16:creationId xmlns:a16="http://schemas.microsoft.com/office/drawing/2014/main" id="{79620F34-0321-48F9-8AA6-233E9E3FA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695450"/>
            <a:ext cx="760095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2">
            <a:extLst>
              <a:ext uri="{FF2B5EF4-FFF2-40B4-BE49-F238E27FC236}">
                <a16:creationId xmlns:a16="http://schemas.microsoft.com/office/drawing/2014/main" id="{19BA5657-DC68-496D-91E9-E12F37911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611718"/>
            <a:ext cx="3255962"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6" name="标题 1">
            <a:extLst>
              <a:ext uri="{FF2B5EF4-FFF2-40B4-BE49-F238E27FC236}">
                <a16:creationId xmlns:a16="http://schemas.microsoft.com/office/drawing/2014/main" id="{1C52BEFF-E4D5-40CE-BD22-801FB5D9A8B1}"/>
              </a:ext>
            </a:extLst>
          </p:cNvPr>
          <p:cNvSpPr>
            <a:spLocks noGrp="1"/>
          </p:cNvSpPr>
          <p:nvPr>
            <p:ph type="title"/>
          </p:nvPr>
        </p:nvSpPr>
        <p:spPr/>
        <p:txBody>
          <a:bodyPr/>
          <a:lstStyle/>
          <a:p>
            <a:pPr eaLnBrk="1" hangingPunct="1"/>
            <a:r>
              <a:rPr lang="en-US" altLang="zh-CN" sz="3200" b="1" dirty="0">
                <a:latin typeface="Times New Roman" panose="02020603050405020304" pitchFamily="18" charset="0"/>
                <a:ea typeface="宋体" panose="02010600030101010101" pitchFamily="2" charset="-122"/>
              </a:rPr>
              <a:t>GLONASS constellation status</a:t>
            </a:r>
            <a:endParaRPr lang="zh-CN" altLang="en-US" sz="3200" b="1" dirty="0">
              <a:latin typeface="Times New Roman" panose="02020603050405020304" pitchFamily="18" charset="0"/>
              <a:ea typeface="宋体" panose="02010600030101010101" pitchFamily="2" charset="-122"/>
            </a:endParaRPr>
          </a:p>
        </p:txBody>
      </p:sp>
      <p:sp>
        <p:nvSpPr>
          <p:cNvPr id="88067" name="矩形 5">
            <a:extLst>
              <a:ext uri="{FF2B5EF4-FFF2-40B4-BE49-F238E27FC236}">
                <a16:creationId xmlns:a16="http://schemas.microsoft.com/office/drawing/2014/main" id="{16D6B20A-18C5-4C65-9C17-4F6FBF45AEF7}"/>
              </a:ext>
            </a:extLst>
          </p:cNvPr>
          <p:cNvSpPr>
            <a:spLocks noChangeArrowheads="1"/>
          </p:cNvSpPr>
          <p:nvPr/>
        </p:nvSpPr>
        <p:spPr bwMode="auto">
          <a:xfrm>
            <a:off x="871538" y="6237288"/>
            <a:ext cx="8101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800" dirty="0">
                <a:ea typeface="宋体" panose="02010600030101010101" pitchFamily="2" charset="-122"/>
              </a:rPr>
              <a:t>http://www.glonass-ianc.rsa.ru/en/GLONASS/</a:t>
            </a:r>
            <a:endParaRPr lang="zh-CN" altLang="en-US" sz="2800" dirty="0">
              <a:ea typeface="宋体" panose="02010600030101010101" pitchFamily="2" charset="-122"/>
            </a:endParaRPr>
          </a:p>
        </p:txBody>
      </p:sp>
      <p:graphicFrame>
        <p:nvGraphicFramePr>
          <p:cNvPr id="3" name="内容占位符 2">
            <a:extLst>
              <a:ext uri="{FF2B5EF4-FFF2-40B4-BE49-F238E27FC236}">
                <a16:creationId xmlns:a16="http://schemas.microsoft.com/office/drawing/2014/main" id="{9CEEA30C-788B-4121-839F-8988F325D45C}"/>
              </a:ext>
            </a:extLst>
          </p:cNvPr>
          <p:cNvGraphicFramePr>
            <a:graphicFrameLocks noGrp="1"/>
          </p:cNvGraphicFramePr>
          <p:nvPr>
            <p:ph idx="1"/>
            <p:extLst>
              <p:ext uri="{D42A27DB-BD31-4B8C-83A1-F6EECF244321}">
                <p14:modId xmlns:p14="http://schemas.microsoft.com/office/powerpoint/2010/main" val="1639255555"/>
              </p:ext>
            </p:extLst>
          </p:nvPr>
        </p:nvGraphicFramePr>
        <p:xfrm>
          <a:off x="755576" y="1603786"/>
          <a:ext cx="5509905" cy="3034074"/>
        </p:xfrm>
        <a:graphic>
          <a:graphicData uri="http://schemas.openxmlformats.org/drawingml/2006/table">
            <a:tbl>
              <a:tblPr/>
              <a:tblGrid>
                <a:gridCol w="487679">
                  <a:extLst>
                    <a:ext uri="{9D8B030D-6E8A-4147-A177-3AD203B41FA5}">
                      <a16:colId xmlns:a16="http://schemas.microsoft.com/office/drawing/2014/main" val="3348405373"/>
                    </a:ext>
                  </a:extLst>
                </a:gridCol>
                <a:gridCol w="4086122">
                  <a:extLst>
                    <a:ext uri="{9D8B030D-6E8A-4147-A177-3AD203B41FA5}">
                      <a16:colId xmlns:a16="http://schemas.microsoft.com/office/drawing/2014/main" val="3862124157"/>
                    </a:ext>
                  </a:extLst>
                </a:gridCol>
                <a:gridCol w="936104">
                  <a:extLst>
                    <a:ext uri="{9D8B030D-6E8A-4147-A177-3AD203B41FA5}">
                      <a16:colId xmlns:a16="http://schemas.microsoft.com/office/drawing/2014/main" val="2094827982"/>
                    </a:ext>
                  </a:extLst>
                </a:gridCol>
              </a:tblGrid>
              <a:tr h="360040">
                <a:tc gridSpan="2">
                  <a:txBody>
                    <a:bodyPr/>
                    <a:lstStyle/>
                    <a:p>
                      <a:pPr algn="l"/>
                      <a:r>
                        <a:rPr lang="en-US" sz="1800" b="0" dirty="0">
                          <a:effectLst/>
                        </a:rPr>
                        <a:t>Total satellites in constellation</a:t>
                      </a:r>
                      <a:r>
                        <a:rPr lang="zh-CN" altLang="en-US" sz="1800" b="0" dirty="0">
                          <a:effectLst/>
                        </a:rPr>
                        <a:t>（</a:t>
                      </a:r>
                      <a:r>
                        <a:rPr lang="en-US" altLang="zh-CN" sz="1800" b="0" dirty="0">
                          <a:effectLst/>
                        </a:rPr>
                        <a:t>2017.02</a:t>
                      </a:r>
                      <a:r>
                        <a:rPr lang="zh-CN" altLang="en-US" sz="1800" b="0" dirty="0">
                          <a:effectLst/>
                        </a:rPr>
                        <a:t>）</a:t>
                      </a:r>
                      <a:endParaRPr lang="en-US" sz="1800" b="0" dirty="0">
                        <a:effectLst/>
                      </a:endParaRPr>
                    </a:p>
                  </a:txBody>
                  <a:tcPr marL="133346" marR="38099" marT="38102" marB="38102" anchor="ctr">
                    <a:lnL>
                      <a:noFill/>
                    </a:lnL>
                    <a:lnR>
                      <a:noFill/>
                    </a:lnR>
                    <a:lnT>
                      <a:noFill/>
                    </a:lnT>
                    <a:lnB w="9525" cap="flat" cmpd="sng" algn="ctr">
                      <a:solidFill>
                        <a:srgbClr val="D8D8D8"/>
                      </a:solidFill>
                      <a:prstDash val="solid"/>
                      <a:round/>
                      <a:headEnd type="none" w="med" len="med"/>
                      <a:tailEnd type="none" w="med" len="med"/>
                    </a:lnB>
                    <a:solidFill>
                      <a:srgbClr val="EBEBEB"/>
                    </a:solidFill>
                  </a:tcPr>
                </a:tc>
                <a:tc hMerge="1">
                  <a:txBody>
                    <a:bodyPr/>
                    <a:lstStyle/>
                    <a:p>
                      <a:endParaRPr lang="zh-CN" altLang="en-US"/>
                    </a:p>
                  </a:txBody>
                  <a:tcPr/>
                </a:tc>
                <a:tc>
                  <a:txBody>
                    <a:bodyPr/>
                    <a:lstStyle/>
                    <a:p>
                      <a:pPr algn="ctr"/>
                      <a:r>
                        <a:rPr lang="en-US" sz="1800" b="0">
                          <a:effectLst/>
                        </a:rPr>
                        <a:t>27 SC</a:t>
                      </a:r>
                    </a:p>
                  </a:txBody>
                  <a:tcPr marL="95247" marR="38099" marT="38102" marB="38102" anchor="ctr">
                    <a:lnL>
                      <a:noFill/>
                    </a:lnL>
                    <a:lnR>
                      <a:noFill/>
                    </a:lnR>
                    <a:lnT>
                      <a:noFill/>
                    </a:lnT>
                    <a:lnB w="9525" cap="flat" cmpd="sng" algn="ctr">
                      <a:solidFill>
                        <a:srgbClr val="D8D8D8"/>
                      </a:solidFill>
                      <a:prstDash val="solid"/>
                      <a:round/>
                      <a:headEnd type="none" w="med" len="med"/>
                      <a:tailEnd type="none" w="med" len="med"/>
                    </a:lnB>
                    <a:solidFill>
                      <a:srgbClr val="EBEBEB"/>
                    </a:solidFill>
                  </a:tcPr>
                </a:tc>
                <a:extLst>
                  <a:ext uri="{0D108BD9-81ED-4DB2-BD59-A6C34878D82A}">
                    <a16:rowId xmlns:a16="http://schemas.microsoft.com/office/drawing/2014/main" val="4083267719"/>
                  </a:ext>
                </a:extLst>
              </a:tr>
              <a:tr h="432048">
                <a:tc>
                  <a:txBody>
                    <a:bodyPr/>
                    <a:lstStyle/>
                    <a:p>
                      <a:endParaRPr lang="zh-CN" altLang="en-US" sz="180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l"/>
                      <a:r>
                        <a:rPr lang="en-US" sz="1800" dirty="0">
                          <a:effectLst/>
                        </a:rPr>
                        <a:t>Operational</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a:effectLst/>
                        </a:rPr>
                        <a:t>24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2418680511"/>
                  </a:ext>
                </a:extLst>
              </a:tr>
              <a:tr h="387712">
                <a:tc>
                  <a:txBody>
                    <a:bodyPr/>
                    <a:lstStyle/>
                    <a:p>
                      <a:endParaRPr lang="zh-CN" altLang="en-US" sz="1800" dirty="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chemeClr val="bg1"/>
                    </a:solidFill>
                  </a:tcPr>
                </a:tc>
                <a:tc>
                  <a:txBody>
                    <a:bodyPr/>
                    <a:lstStyle/>
                    <a:p>
                      <a:pPr algn="l"/>
                      <a:r>
                        <a:rPr lang="en-US" sz="1800" dirty="0">
                          <a:effectLst/>
                        </a:rPr>
                        <a:t>In commissioning phase</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altLang="zh-CN" sz="1800">
                          <a:effectLst/>
                        </a:rPr>
                        <a:t>-</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847862388"/>
                  </a:ext>
                </a:extLst>
              </a:tr>
              <a:tr h="387712">
                <a:tc>
                  <a:txBody>
                    <a:bodyPr/>
                    <a:lstStyle/>
                    <a:p>
                      <a:endParaRPr lang="zh-CN" altLang="en-US" sz="1800" dirty="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chemeClr val="bg1"/>
                    </a:solidFill>
                  </a:tcPr>
                </a:tc>
                <a:tc>
                  <a:txBody>
                    <a:bodyPr/>
                    <a:lstStyle/>
                    <a:p>
                      <a:pPr algn="l"/>
                      <a:r>
                        <a:rPr lang="en-US" sz="1800" dirty="0">
                          <a:effectLst/>
                        </a:rPr>
                        <a:t>In maintenance</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altLang="zh-CN" sz="1800">
                          <a:effectLst/>
                        </a:rPr>
                        <a:t>-</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2502119894"/>
                  </a:ext>
                </a:extLst>
              </a:tr>
              <a:tr h="691138">
                <a:tc>
                  <a:txBody>
                    <a:bodyPr/>
                    <a:lstStyle/>
                    <a:p>
                      <a:endParaRPr lang="zh-CN" altLang="en-US" sz="1800" dirty="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chemeClr val="bg1"/>
                    </a:solidFill>
                  </a:tcPr>
                </a:tc>
                <a:tc>
                  <a:txBody>
                    <a:bodyPr/>
                    <a:lstStyle/>
                    <a:p>
                      <a:pPr algn="l"/>
                      <a:r>
                        <a:rPr lang="en-US" sz="1800" dirty="0">
                          <a:effectLst/>
                        </a:rPr>
                        <a:t>Under check by the Satellite Prime Contractor</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a:effectLst/>
                        </a:rPr>
                        <a:t>1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1661549979"/>
                  </a:ext>
                </a:extLst>
              </a:tr>
              <a:tr h="387712">
                <a:tc>
                  <a:txBody>
                    <a:bodyPr/>
                    <a:lstStyle/>
                    <a:p>
                      <a:endParaRPr lang="zh-CN" altLang="en-US" sz="1800" dirty="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chemeClr val="bg1"/>
                    </a:solidFill>
                  </a:tcPr>
                </a:tc>
                <a:tc>
                  <a:txBody>
                    <a:bodyPr/>
                    <a:lstStyle/>
                    <a:p>
                      <a:pPr algn="l"/>
                      <a:r>
                        <a:rPr lang="en-US" sz="1800" dirty="0">
                          <a:effectLst/>
                        </a:rPr>
                        <a:t>Spares</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a:effectLst/>
                        </a:rPr>
                        <a:t>1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552787587"/>
                  </a:ext>
                </a:extLst>
              </a:tr>
              <a:tr h="387712">
                <a:tc>
                  <a:txBody>
                    <a:bodyPr/>
                    <a:lstStyle/>
                    <a:p>
                      <a:endParaRPr lang="zh-CN" altLang="en-US" sz="1800" dirty="0">
                        <a:effectLst/>
                      </a:endParaRP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chemeClr val="bg1"/>
                    </a:solidFill>
                  </a:tcPr>
                </a:tc>
                <a:tc>
                  <a:txBody>
                    <a:bodyPr/>
                    <a:lstStyle/>
                    <a:p>
                      <a:pPr algn="l"/>
                      <a:r>
                        <a:rPr lang="en-US" sz="1800">
                          <a:effectLst/>
                        </a:rPr>
                        <a:t>In flight tests phase</a:t>
                      </a:r>
                    </a:p>
                  </a:txBody>
                  <a:tcPr marL="38099"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tc>
                  <a:txBody>
                    <a:bodyPr/>
                    <a:lstStyle/>
                    <a:p>
                      <a:pPr algn="ctr"/>
                      <a:r>
                        <a:rPr lang="en-US" sz="1800" dirty="0">
                          <a:effectLst/>
                        </a:rPr>
                        <a:t>1 SC</a:t>
                      </a:r>
                    </a:p>
                  </a:txBody>
                  <a:tcPr marL="95247" marR="38099" marT="38102" marB="38102" anchor="ctr">
                    <a:lnL>
                      <a:noFill/>
                    </a:lnL>
                    <a:lnR>
                      <a:noFill/>
                    </a:lnR>
                    <a:lnT w="9525" cap="flat" cmpd="sng" algn="ctr">
                      <a:solidFill>
                        <a:srgbClr val="D8D8D8"/>
                      </a:solidFill>
                      <a:prstDash val="solid"/>
                      <a:round/>
                      <a:headEnd type="none" w="med" len="med"/>
                      <a:tailEnd type="none" w="med" len="med"/>
                    </a:lnT>
                    <a:lnB w="9525" cap="flat" cmpd="sng" algn="ctr">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4073068712"/>
                  </a:ext>
                </a:extLst>
              </a:tr>
            </a:tbl>
          </a:graphicData>
        </a:graphic>
      </p:graphicFrame>
      <p:graphicFrame>
        <p:nvGraphicFramePr>
          <p:cNvPr id="2" name="表格 1">
            <a:extLst>
              <a:ext uri="{FF2B5EF4-FFF2-40B4-BE49-F238E27FC236}">
                <a16:creationId xmlns:a16="http://schemas.microsoft.com/office/drawing/2014/main" id="{D02672DE-4D22-4BE6-9234-6F9AF123D6EB}"/>
              </a:ext>
            </a:extLst>
          </p:cNvPr>
          <p:cNvGraphicFramePr>
            <a:graphicFrameLocks noGrp="1"/>
          </p:cNvGraphicFramePr>
          <p:nvPr>
            <p:extLst>
              <p:ext uri="{D42A27DB-BD31-4B8C-83A1-F6EECF244321}">
                <p14:modId xmlns:p14="http://schemas.microsoft.com/office/powerpoint/2010/main" val="784680637"/>
              </p:ext>
            </p:extLst>
          </p:nvPr>
        </p:nvGraphicFramePr>
        <p:xfrm>
          <a:off x="6302525" y="4149080"/>
          <a:ext cx="2969111" cy="2164080"/>
        </p:xfrm>
        <a:graphic>
          <a:graphicData uri="http://schemas.openxmlformats.org/drawingml/2006/table">
            <a:tbl>
              <a:tblPr firstRow="1" firstCol="1" bandRow="1">
                <a:tableStyleId>{5C22544A-7EE6-4342-B048-85BDC9FD1C3A}</a:tableStyleId>
              </a:tblPr>
              <a:tblGrid>
                <a:gridCol w="2430660">
                  <a:extLst>
                    <a:ext uri="{9D8B030D-6E8A-4147-A177-3AD203B41FA5}">
                      <a16:colId xmlns:a16="http://schemas.microsoft.com/office/drawing/2014/main" val="1714254416"/>
                    </a:ext>
                  </a:extLst>
                </a:gridCol>
                <a:gridCol w="538451">
                  <a:extLst>
                    <a:ext uri="{9D8B030D-6E8A-4147-A177-3AD203B41FA5}">
                      <a16:colId xmlns:a16="http://schemas.microsoft.com/office/drawing/2014/main" val="2763787179"/>
                    </a:ext>
                  </a:extLst>
                </a:gridCol>
              </a:tblGrid>
              <a:tr h="0">
                <a:tc gridSpan="2">
                  <a:txBody>
                    <a:bodyPr/>
                    <a:lstStyle/>
                    <a:p>
                      <a:pPr algn="l"/>
                      <a:r>
                        <a:rPr lang="zh-CN" altLang="zh-CN" sz="1800" b="1" kern="1200" dirty="0">
                          <a:solidFill>
                            <a:schemeClr val="tx1"/>
                          </a:solidFill>
                          <a:effectLst/>
                          <a:latin typeface="+mn-lt"/>
                          <a:ea typeface="+mn-ea"/>
                          <a:cs typeface="+mn-cs"/>
                        </a:rPr>
                        <a:t>卫星星座成分</a:t>
                      </a:r>
                      <a:r>
                        <a:rPr lang="en-US" altLang="zh-CN" sz="1800" b="1" kern="1200" dirty="0">
                          <a:solidFill>
                            <a:schemeClr val="tx1"/>
                          </a:solidFill>
                          <a:effectLst/>
                          <a:latin typeface="+mn-lt"/>
                          <a:ea typeface="+mn-ea"/>
                          <a:cs typeface="+mn-cs"/>
                        </a:rPr>
                        <a:t> 2025</a:t>
                      </a:r>
                      <a:r>
                        <a:rPr lang="zh-CN" altLang="en-US" sz="1800" b="1" kern="1200" dirty="0">
                          <a:solidFill>
                            <a:schemeClr val="tx1"/>
                          </a:solidFill>
                          <a:effectLst/>
                          <a:latin typeface="+mn-lt"/>
                          <a:ea typeface="+mn-ea"/>
                          <a:cs typeface="+mn-cs"/>
                        </a:rPr>
                        <a:t>年</a:t>
                      </a:r>
                      <a:r>
                        <a:rPr lang="en-US" altLang="zh-CN" sz="1800" b="1" kern="1200" dirty="0">
                          <a:solidFill>
                            <a:schemeClr val="tx1"/>
                          </a:solidFill>
                          <a:effectLst/>
                          <a:latin typeface="+mn-lt"/>
                          <a:ea typeface="+mn-ea"/>
                          <a:cs typeface="+mn-cs"/>
                        </a:rPr>
                        <a:t>2</a:t>
                      </a:r>
                      <a:r>
                        <a:rPr lang="zh-CN" altLang="en-US" sz="1800" b="1" kern="1200" dirty="0">
                          <a:solidFill>
                            <a:schemeClr val="tx1"/>
                          </a:solidFill>
                          <a:effectLst/>
                          <a:latin typeface="+mn-lt"/>
                          <a:ea typeface="+mn-ea"/>
                          <a:cs typeface="+mn-cs"/>
                        </a:rPr>
                        <a:t>月</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hMerge="1">
                  <a:txBody>
                    <a:bodyPr/>
                    <a:lstStyle/>
                    <a:p>
                      <a:pPr algn="l"/>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tc>
                <a:extLst>
                  <a:ext uri="{0D108BD9-81ED-4DB2-BD59-A6C34878D82A}">
                    <a16:rowId xmlns:a16="http://schemas.microsoft.com/office/drawing/2014/main" val="1810144683"/>
                  </a:ext>
                </a:extLst>
              </a:tr>
              <a:tr h="0">
                <a:tc>
                  <a:txBody>
                    <a:bodyPr/>
                    <a:lstStyle/>
                    <a:p>
                      <a:pPr algn="l"/>
                      <a:r>
                        <a:rPr lang="zh-CN" sz="1200" kern="0" dirty="0">
                          <a:solidFill>
                            <a:schemeClr val="tx1"/>
                          </a:solidFill>
                          <a:effectLst/>
                        </a:rPr>
                        <a:t>卫星星座的卫星共计</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dirty="0">
                          <a:solidFill>
                            <a:schemeClr val="tx1"/>
                          </a:solidFill>
                          <a:effectLst/>
                        </a:rPr>
                        <a:t>26</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2859081280"/>
                  </a:ext>
                </a:extLst>
              </a:tr>
              <a:tr h="190500">
                <a:tc>
                  <a:txBody>
                    <a:bodyPr/>
                    <a:lstStyle/>
                    <a:p>
                      <a:pPr algn="l"/>
                      <a:r>
                        <a:rPr lang="zh-CN" sz="1200" kern="0">
                          <a:solidFill>
                            <a:schemeClr val="tx1"/>
                          </a:solidFill>
                          <a:effectLst/>
                        </a:rPr>
                        <a:t>在运转阶段</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a:solidFill>
                            <a:schemeClr val="tx1"/>
                          </a:solidFill>
                          <a:effectLst/>
                        </a:rPr>
                        <a:t>24</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2946743163"/>
                  </a:ext>
                </a:extLst>
              </a:tr>
              <a:tr h="190500">
                <a:tc>
                  <a:txBody>
                    <a:bodyPr/>
                    <a:lstStyle/>
                    <a:p>
                      <a:pPr algn="l"/>
                      <a:r>
                        <a:rPr lang="zh-CN" sz="1200" kern="0">
                          <a:solidFill>
                            <a:schemeClr val="tx1"/>
                          </a:solidFill>
                          <a:effectLst/>
                        </a:rPr>
                        <a:t>在调试阶段</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a:solidFill>
                            <a:schemeClr val="tx1"/>
                          </a:solidFill>
                          <a:effectLst/>
                        </a:rPr>
                        <a:t>0</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3826871821"/>
                  </a:ext>
                </a:extLst>
              </a:tr>
              <a:tr h="190500">
                <a:tc>
                  <a:txBody>
                    <a:bodyPr/>
                    <a:lstStyle/>
                    <a:p>
                      <a:pPr algn="l"/>
                      <a:r>
                        <a:rPr lang="zh-CN" sz="1200" kern="0">
                          <a:solidFill>
                            <a:schemeClr val="tx1"/>
                          </a:solidFill>
                          <a:effectLst/>
                        </a:rPr>
                        <a:t>在保养维修阶段</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a:solidFill>
                            <a:schemeClr val="tx1"/>
                          </a:solidFill>
                          <a:effectLst/>
                        </a:rPr>
                        <a:t>0</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493106264"/>
                  </a:ext>
                </a:extLst>
              </a:tr>
              <a:tr h="190500">
                <a:tc>
                  <a:txBody>
                    <a:bodyPr/>
                    <a:lstStyle/>
                    <a:p>
                      <a:pPr algn="l"/>
                      <a:r>
                        <a:rPr lang="zh-CN" sz="1200" kern="0">
                          <a:solidFill>
                            <a:schemeClr val="tx1"/>
                          </a:solidFill>
                          <a:effectLst/>
                        </a:rPr>
                        <a:t>在实验阶段</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a:solidFill>
                            <a:schemeClr val="tx1"/>
                          </a:solidFill>
                          <a:effectLst/>
                        </a:rPr>
                        <a:t>0</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1849819502"/>
                  </a:ext>
                </a:extLst>
              </a:tr>
              <a:tr h="190500">
                <a:tc>
                  <a:txBody>
                    <a:bodyPr/>
                    <a:lstStyle/>
                    <a:p>
                      <a:pPr algn="l"/>
                      <a:r>
                        <a:rPr lang="zh-CN" sz="1200" kern="0">
                          <a:solidFill>
                            <a:schemeClr val="tx1"/>
                          </a:solidFill>
                          <a:effectLst/>
                        </a:rPr>
                        <a:t>后备</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a:solidFill>
                            <a:schemeClr val="tx1"/>
                          </a:solidFill>
                          <a:effectLst/>
                        </a:rPr>
                        <a:t>1</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3658416231"/>
                  </a:ext>
                </a:extLst>
              </a:tr>
              <a:tr h="190500">
                <a:tc>
                  <a:txBody>
                    <a:bodyPr/>
                    <a:lstStyle/>
                    <a:p>
                      <a:pPr algn="l"/>
                      <a:r>
                        <a:rPr lang="zh-CN" sz="1200" kern="0">
                          <a:solidFill>
                            <a:schemeClr val="tx1"/>
                          </a:solidFill>
                          <a:effectLst/>
                        </a:rPr>
                        <a:t>在试运行阶段</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tc>
                  <a:txBody>
                    <a:bodyPr/>
                    <a:lstStyle/>
                    <a:p>
                      <a:pPr algn="l"/>
                      <a:r>
                        <a:rPr lang="en-US" sz="1200" kern="0" dirty="0">
                          <a:solidFill>
                            <a:schemeClr val="tx1"/>
                          </a:solidFill>
                          <a:effectLst/>
                        </a:rPr>
                        <a:t>1</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8100" marR="38100" marT="38100" marB="38100" anchor="ctr">
                    <a:solidFill>
                      <a:schemeClr val="bg1"/>
                    </a:solidFill>
                  </a:tcPr>
                </a:tc>
                <a:extLst>
                  <a:ext uri="{0D108BD9-81ED-4DB2-BD59-A6C34878D82A}">
                    <a16:rowId xmlns:a16="http://schemas.microsoft.com/office/drawing/2014/main" val="259844914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62568014-1432-471E-86CD-5471528B556D}"/>
              </a:ext>
            </a:extLst>
          </p:cNvPr>
          <p:cNvSpPr>
            <a:spLocks noGrp="1"/>
          </p:cNvSpPr>
          <p:nvPr>
            <p:ph type="title"/>
          </p:nvPr>
        </p:nvSpPr>
        <p:spPr/>
        <p:txBody>
          <a:bodyPr/>
          <a:lstStyle/>
          <a:p>
            <a:pPr eaLnBrk="1" hangingPunct="1"/>
            <a:r>
              <a:rPr lang="zh-CN" altLang="en-US" dirty="0"/>
              <a:t>地面控制部分</a:t>
            </a:r>
          </a:p>
        </p:txBody>
      </p:sp>
      <p:sp>
        <p:nvSpPr>
          <p:cNvPr id="90115" name="内容占位符 2">
            <a:extLst>
              <a:ext uri="{FF2B5EF4-FFF2-40B4-BE49-F238E27FC236}">
                <a16:creationId xmlns:a16="http://schemas.microsoft.com/office/drawing/2014/main" id="{402026A0-8B43-44A3-894C-6245E5260646}"/>
              </a:ext>
            </a:extLst>
          </p:cNvPr>
          <p:cNvSpPr>
            <a:spLocks noGrp="1"/>
          </p:cNvSpPr>
          <p:nvPr>
            <p:ph idx="1"/>
          </p:nvPr>
        </p:nvSpPr>
        <p:spPr/>
        <p:txBody>
          <a:bodyPr/>
          <a:lstStyle/>
          <a:p>
            <a:pPr eaLnBrk="1" hangingPunct="1"/>
            <a:endParaRPr lang="zh-CN" altLang="en-US"/>
          </a:p>
        </p:txBody>
      </p:sp>
      <p:grpSp>
        <p:nvGrpSpPr>
          <p:cNvPr id="90116" name="组合 4">
            <a:extLst>
              <a:ext uri="{FF2B5EF4-FFF2-40B4-BE49-F238E27FC236}">
                <a16:creationId xmlns:a16="http://schemas.microsoft.com/office/drawing/2014/main" id="{3BFB9FBB-C266-4296-B105-1277695CF6EE}"/>
              </a:ext>
            </a:extLst>
          </p:cNvPr>
          <p:cNvGrpSpPr>
            <a:grpSpLocks/>
          </p:cNvGrpSpPr>
          <p:nvPr/>
        </p:nvGrpSpPr>
        <p:grpSpPr bwMode="auto">
          <a:xfrm>
            <a:off x="684213" y="1292225"/>
            <a:ext cx="8496300" cy="5376863"/>
            <a:chOff x="683568" y="1292567"/>
            <a:chExt cx="8496945" cy="5376793"/>
          </a:xfrm>
        </p:grpSpPr>
        <p:pic>
          <p:nvPicPr>
            <p:cNvPr id="90117" name="Picture 2" descr="File:GLONASS GroundSegment.JPG">
              <a:extLst>
                <a:ext uri="{FF2B5EF4-FFF2-40B4-BE49-F238E27FC236}">
                  <a16:creationId xmlns:a16="http://schemas.microsoft.com/office/drawing/2014/main" id="{2797F3E0-E552-47BA-B44E-BC806F898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07926"/>
              <a:ext cx="8496945" cy="456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矩形 3">
              <a:extLst>
                <a:ext uri="{FF2B5EF4-FFF2-40B4-BE49-F238E27FC236}">
                  <a16:creationId xmlns:a16="http://schemas.microsoft.com/office/drawing/2014/main" id="{88DBD2F0-74F5-405A-AC90-1824DCEA328B}"/>
                </a:ext>
              </a:extLst>
            </p:cNvPr>
            <p:cNvSpPr>
              <a:spLocks noChangeArrowheads="1"/>
            </p:cNvSpPr>
            <p:nvPr/>
          </p:nvSpPr>
          <p:spPr bwMode="auto">
            <a:xfrm>
              <a:off x="683568" y="1292567"/>
              <a:ext cx="8496945" cy="1200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400">
                  <a:solidFill>
                    <a:schemeClr val="tx1"/>
                  </a:solidFill>
                  <a:latin typeface="Times New Roman" panose="02020603050405020304" pitchFamily="18" charset="0"/>
                  <a:cs typeface="Times New Roman" panose="02020603050405020304" pitchFamily="18" charset="0"/>
                </a:rPr>
                <a:t>1</a:t>
              </a:r>
              <a:r>
                <a:rPr lang="zh-CN" altLang="en-US" sz="2400">
                  <a:solidFill>
                    <a:schemeClr val="tx1"/>
                  </a:solidFill>
                  <a:latin typeface="Times New Roman" panose="02020603050405020304" pitchFamily="18" charset="0"/>
                  <a:cs typeface="Times New Roman" panose="02020603050405020304" pitchFamily="18" charset="0"/>
                </a:rPr>
                <a:t>个系统控制中心（</a:t>
              </a:r>
              <a:r>
                <a:rPr lang="en-US" altLang="zh-CN" sz="2400">
                  <a:solidFill>
                    <a:schemeClr val="tx1"/>
                  </a:solidFill>
                  <a:latin typeface="Times New Roman" panose="02020603050405020304" pitchFamily="18" charset="0"/>
                  <a:cs typeface="Times New Roman" panose="02020603050405020304" pitchFamily="18" charset="0"/>
                </a:rPr>
                <a:t>SCC</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5</a:t>
              </a:r>
              <a:r>
                <a:rPr lang="zh-CN" altLang="en-US" sz="2400">
                  <a:solidFill>
                    <a:schemeClr val="tx1"/>
                  </a:solidFill>
                  <a:latin typeface="Times New Roman" panose="02020603050405020304" pitchFamily="18" charset="0"/>
                  <a:cs typeface="Times New Roman" panose="02020603050405020304" pitchFamily="18" charset="0"/>
                </a:rPr>
                <a:t>个遥测跟踪指令中心</a:t>
              </a:r>
              <a:r>
                <a:rPr lang="en-US" altLang="zh-CN" sz="2400">
                  <a:solidFill>
                    <a:schemeClr val="tx1"/>
                  </a:solidFill>
                  <a:latin typeface="Times New Roman" panose="02020603050405020304" pitchFamily="18" charset="0"/>
                  <a:cs typeface="Times New Roman" panose="02020603050405020304" pitchFamily="18" charset="0"/>
                </a:rPr>
                <a:t>(TT&amp;C)</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3</a:t>
              </a:r>
              <a:r>
                <a:rPr lang="zh-CN" altLang="en-US" sz="2400">
                  <a:solidFill>
                    <a:schemeClr val="tx1"/>
                  </a:solidFill>
                  <a:latin typeface="Times New Roman" panose="02020603050405020304" pitchFamily="18" charset="0"/>
                  <a:cs typeface="Times New Roman" panose="02020603050405020304" pitchFamily="18" charset="0"/>
                </a:rPr>
                <a:t>个注入站（</a:t>
              </a:r>
              <a:r>
                <a:rPr lang="en-US" altLang="zh-CN" sz="2400">
                  <a:solidFill>
                    <a:schemeClr val="tx1"/>
                  </a:solidFill>
                  <a:latin typeface="Times New Roman" panose="02020603050405020304" pitchFamily="18" charset="0"/>
                  <a:cs typeface="Times New Roman" panose="02020603050405020304" pitchFamily="18" charset="0"/>
                </a:rPr>
                <a:t>ULS</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2</a:t>
              </a:r>
              <a:r>
                <a:rPr lang="zh-CN" altLang="en-US" sz="2400">
                  <a:solidFill>
                    <a:schemeClr val="tx1"/>
                  </a:solidFill>
                  <a:latin typeface="Times New Roman" panose="02020603050405020304" pitchFamily="18" charset="0"/>
                  <a:cs typeface="Times New Roman" panose="02020603050405020304" pitchFamily="18" charset="0"/>
                </a:rPr>
                <a:t>个激光测距站</a:t>
              </a:r>
              <a:r>
                <a:rPr lang="en-US" altLang="zh-CN" sz="2400">
                  <a:solidFill>
                    <a:schemeClr val="tx1"/>
                  </a:solidFill>
                  <a:latin typeface="Times New Roman" panose="02020603050405020304" pitchFamily="18" charset="0"/>
                  <a:cs typeface="Times New Roman" panose="02020603050405020304" pitchFamily="18" charset="0"/>
                </a:rPr>
                <a:t>(SLR)</a:t>
              </a:r>
              <a:r>
                <a:rPr lang="zh-CN" altLang="en-US" sz="2400">
                  <a:solidFill>
                    <a:schemeClr val="tx1"/>
                  </a:solidFill>
                  <a:latin typeface="Times New Roman" panose="02020603050405020304" pitchFamily="18" charset="0"/>
                  <a:cs typeface="Times New Roman" panose="02020603050405020304" pitchFamily="18" charset="0"/>
                </a:rPr>
                <a:t>；</a:t>
              </a:r>
              <a:r>
                <a:rPr lang="en-US" altLang="zh-CN" sz="2400">
                  <a:solidFill>
                    <a:schemeClr val="tx1"/>
                  </a:solidFill>
                  <a:latin typeface="Times New Roman" panose="02020603050405020304" pitchFamily="18" charset="0"/>
                  <a:cs typeface="Times New Roman" panose="02020603050405020304" pitchFamily="18" charset="0"/>
                </a:rPr>
                <a:t>4+6</a:t>
              </a:r>
              <a:r>
                <a:rPr lang="zh-CN" altLang="en-US" sz="2400">
                  <a:solidFill>
                    <a:schemeClr val="tx1"/>
                  </a:solidFill>
                  <a:latin typeface="Times New Roman" panose="02020603050405020304" pitchFamily="18" charset="0"/>
                  <a:cs typeface="Times New Roman" panose="02020603050405020304" pitchFamily="18" charset="0"/>
                </a:rPr>
                <a:t>个监测站（</a:t>
              </a:r>
              <a:r>
                <a:rPr lang="en-US" altLang="zh-CN" sz="2400">
                  <a:solidFill>
                    <a:schemeClr val="tx1"/>
                  </a:solidFill>
                  <a:latin typeface="Times New Roman" panose="02020603050405020304" pitchFamily="18" charset="0"/>
                  <a:cs typeface="Times New Roman" panose="02020603050405020304" pitchFamily="18" charset="0"/>
                </a:rPr>
                <a:t>MS</a:t>
              </a:r>
              <a:r>
                <a:rPr lang="zh-CN" altLang="en-US" sz="2400">
                  <a:solidFill>
                    <a:schemeClr val="tx1"/>
                  </a:solidFill>
                  <a:latin typeface="Times New Roman" panose="02020603050405020304" pitchFamily="18" charset="0"/>
                  <a:cs typeface="Times New Roman" panose="02020603050405020304" pitchFamily="18" charset="0"/>
                </a:rPr>
                <a:t>）； 时间同步控制中心（</a:t>
              </a:r>
              <a:r>
                <a:rPr lang="en-US" altLang="zh-CN" sz="2400">
                  <a:solidFill>
                    <a:schemeClr val="tx1"/>
                  </a:solidFill>
                  <a:latin typeface="Times New Roman" panose="02020603050405020304" pitchFamily="18" charset="0"/>
                  <a:cs typeface="Times New Roman" panose="02020603050405020304" pitchFamily="18" charset="0"/>
                </a:rPr>
                <a:t>CC-M</a:t>
              </a:r>
              <a:r>
                <a:rPr lang="zh-CN" altLang="en-US" sz="2400">
                  <a:solidFill>
                    <a:schemeClr val="tx1"/>
                  </a:solidFill>
                  <a:latin typeface="Times New Roman" panose="02020603050405020304" pitchFamily="18" charset="0"/>
                  <a:cs typeface="Times New Roman" panose="02020603050405020304" pitchFamily="18" charset="0"/>
                </a:rPr>
                <a:t>）</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9844D151-E6E4-4F71-937A-BA7BFEC0F897}"/>
              </a:ext>
            </a:extLst>
          </p:cNvPr>
          <p:cNvSpPr>
            <a:spLocks noGrp="1"/>
          </p:cNvSpPr>
          <p:nvPr>
            <p:ph type="title"/>
          </p:nvPr>
        </p:nvSpPr>
        <p:spPr/>
        <p:txBody>
          <a:bodyPr/>
          <a:lstStyle/>
          <a:p>
            <a:pPr eaLnBrk="1" hangingPunct="1"/>
            <a:endParaRPr lang="zh-CN" altLang="en-US"/>
          </a:p>
        </p:txBody>
      </p:sp>
      <p:pic>
        <p:nvPicPr>
          <p:cNvPr id="92164" name="Picture 2" descr="http://www.navipedia.net/images/thumb/1/10/SLR_Shelkovo.jpg/350px-SLR_Shelkovo.jpg">
            <a:hlinkClick r:id="rId2"/>
            <a:extLst>
              <a:ext uri="{FF2B5EF4-FFF2-40B4-BE49-F238E27FC236}">
                <a16:creationId xmlns:a16="http://schemas.microsoft.com/office/drawing/2014/main" id="{3C1924A0-6B3C-4EF0-9550-C71012C45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06" y="1484784"/>
            <a:ext cx="6503988"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矩形 4">
            <a:extLst>
              <a:ext uri="{FF2B5EF4-FFF2-40B4-BE49-F238E27FC236}">
                <a16:creationId xmlns:a16="http://schemas.microsoft.com/office/drawing/2014/main" id="{45218E8E-24D9-4896-BA1B-666FB3D20E69}"/>
              </a:ext>
            </a:extLst>
          </p:cNvPr>
          <p:cNvSpPr>
            <a:spLocks noChangeArrowheads="1"/>
          </p:cNvSpPr>
          <p:nvPr/>
        </p:nvSpPr>
        <p:spPr bwMode="auto">
          <a:xfrm>
            <a:off x="1320006" y="1484784"/>
            <a:ext cx="6521450"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a:solidFill>
                  <a:schemeClr val="tx1"/>
                </a:solidFill>
                <a:ea typeface="宋体" panose="02010600030101010101" pitchFamily="2" charset="-122"/>
              </a:rPr>
              <a:t>SLR Station in Shelkovo (near Moscow)</a:t>
            </a:r>
            <a:endParaRPr lang="zh-CN" altLang="en-US" sz="1800">
              <a:solidFill>
                <a:schemeClr val="tx1"/>
              </a:solidFill>
              <a:ea typeface="宋体" panose="02010600030101010101" pitchFamily="2" charset="-122"/>
            </a:endParaRPr>
          </a:p>
        </p:txBody>
      </p:sp>
      <p:sp>
        <p:nvSpPr>
          <p:cNvPr id="7" name="AutoShape 33">
            <a:hlinkClick r:id="rId4" action="ppaction://hlinksldjump"/>
            <a:extLst>
              <a:ext uri="{FF2B5EF4-FFF2-40B4-BE49-F238E27FC236}">
                <a16:creationId xmlns:a16="http://schemas.microsoft.com/office/drawing/2014/main" id="{FC171A96-816B-45E9-B54C-8E6C17555B5A}"/>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8FF1E682-2724-47AA-90FE-F6471276F03C}"/>
              </a:ext>
            </a:extLst>
          </p:cNvPr>
          <p:cNvSpPr>
            <a:spLocks noGrp="1"/>
          </p:cNvSpPr>
          <p:nvPr>
            <p:ph type="title"/>
          </p:nvPr>
        </p:nvSpPr>
        <p:spPr/>
        <p:txBody>
          <a:bodyPr/>
          <a:lstStyle/>
          <a:p>
            <a:pPr eaLnBrk="1" hangingPunct="1"/>
            <a:r>
              <a:rPr lang="zh-CN" altLang="en-US"/>
              <a:t>用户设备部分</a:t>
            </a:r>
          </a:p>
        </p:txBody>
      </p:sp>
      <p:sp>
        <p:nvSpPr>
          <p:cNvPr id="93187" name="内容占位符 2">
            <a:extLst>
              <a:ext uri="{FF2B5EF4-FFF2-40B4-BE49-F238E27FC236}">
                <a16:creationId xmlns:a16="http://schemas.microsoft.com/office/drawing/2014/main" id="{12817BC7-8F4D-413C-B1A1-0E7B5C2D638B}"/>
              </a:ext>
            </a:extLst>
          </p:cNvPr>
          <p:cNvSpPr>
            <a:spLocks noGrp="1"/>
          </p:cNvSpPr>
          <p:nvPr>
            <p:ph idx="1"/>
          </p:nvPr>
        </p:nvSpPr>
        <p:spPr/>
        <p:txBody>
          <a:bodyPr/>
          <a:lstStyle/>
          <a:p>
            <a:pPr eaLnBrk="1" hangingPunct="1"/>
            <a:r>
              <a:rPr lang="zh-CN" altLang="en-US" b="1"/>
              <a:t>用户设备部分 </a:t>
            </a:r>
            <a:r>
              <a:rPr lang="en-US" altLang="zh-CN" b="1"/>
              <a:t>- GLONASS</a:t>
            </a:r>
            <a:r>
              <a:rPr lang="zh-CN" altLang="en-US" b="1"/>
              <a:t>信号接收机及相关设备（三角架、测尺（杆）、数据后处理软件）</a:t>
            </a:r>
          </a:p>
          <a:p>
            <a:pPr eaLnBrk="1" hangingPunct="1"/>
            <a:endParaRPr lang="zh-CN" altLang="en-US"/>
          </a:p>
        </p:txBody>
      </p:sp>
      <p:grpSp>
        <p:nvGrpSpPr>
          <p:cNvPr id="93188" name="组合 5">
            <a:extLst>
              <a:ext uri="{FF2B5EF4-FFF2-40B4-BE49-F238E27FC236}">
                <a16:creationId xmlns:a16="http://schemas.microsoft.com/office/drawing/2014/main" id="{3460EFC0-DA7F-4750-B99D-01251DB7A5D4}"/>
              </a:ext>
            </a:extLst>
          </p:cNvPr>
          <p:cNvGrpSpPr>
            <a:grpSpLocks/>
          </p:cNvGrpSpPr>
          <p:nvPr/>
        </p:nvGrpSpPr>
        <p:grpSpPr bwMode="auto">
          <a:xfrm>
            <a:off x="5989638" y="3462338"/>
            <a:ext cx="2879725" cy="3149600"/>
            <a:chOff x="5990089" y="3461610"/>
            <a:chExt cx="2879806" cy="3149872"/>
          </a:xfrm>
        </p:grpSpPr>
        <p:pic>
          <p:nvPicPr>
            <p:cNvPr id="93199" name="Picture 6">
              <a:extLst>
                <a:ext uri="{FF2B5EF4-FFF2-40B4-BE49-F238E27FC236}">
                  <a16:creationId xmlns:a16="http://schemas.microsoft.com/office/drawing/2014/main" id="{61079C3D-79A8-4F71-91D3-BB97E55A8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920" y="3461610"/>
              <a:ext cx="28479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00" name="矩形 3">
              <a:extLst>
                <a:ext uri="{FF2B5EF4-FFF2-40B4-BE49-F238E27FC236}">
                  <a16:creationId xmlns:a16="http://schemas.microsoft.com/office/drawing/2014/main" id="{2326D520-D0C8-458B-95FB-D32969F3AEEA}"/>
                </a:ext>
              </a:extLst>
            </p:cNvPr>
            <p:cNvSpPr>
              <a:spLocks noChangeArrowheads="1"/>
            </p:cNvSpPr>
            <p:nvPr/>
          </p:nvSpPr>
          <p:spPr bwMode="auto">
            <a:xfrm>
              <a:off x="5990089" y="6242150"/>
              <a:ext cx="287980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HiPerII</a:t>
              </a:r>
              <a:endParaRPr lang="zh-CN" altLang="en-US" sz="1800">
                <a:solidFill>
                  <a:schemeClr val="tx1"/>
                </a:solidFill>
                <a:ea typeface="宋体" panose="02010600030101010101" pitchFamily="2" charset="-122"/>
              </a:endParaRPr>
            </a:p>
          </p:txBody>
        </p:sp>
      </p:grpSp>
      <p:grpSp>
        <p:nvGrpSpPr>
          <p:cNvPr id="93189" name="组合 7">
            <a:extLst>
              <a:ext uri="{FF2B5EF4-FFF2-40B4-BE49-F238E27FC236}">
                <a16:creationId xmlns:a16="http://schemas.microsoft.com/office/drawing/2014/main" id="{CDC3A62F-0B8F-40A8-822A-FF310E971605}"/>
              </a:ext>
            </a:extLst>
          </p:cNvPr>
          <p:cNvGrpSpPr>
            <a:grpSpLocks/>
          </p:cNvGrpSpPr>
          <p:nvPr/>
        </p:nvGrpSpPr>
        <p:grpSpPr bwMode="auto">
          <a:xfrm>
            <a:off x="3265488" y="3462338"/>
            <a:ext cx="2640012" cy="3132137"/>
            <a:chOff x="3265014" y="3461610"/>
            <a:chExt cx="2639786" cy="3132287"/>
          </a:xfrm>
        </p:grpSpPr>
        <p:pic>
          <p:nvPicPr>
            <p:cNvPr id="93197" name="Picture 8" descr="http://www.prexiso.com/img/Prexiso_G4_400x420.jpg">
              <a:extLst>
                <a:ext uri="{FF2B5EF4-FFF2-40B4-BE49-F238E27FC236}">
                  <a16:creationId xmlns:a16="http://schemas.microsoft.com/office/drawing/2014/main" id="{B347BFBC-06D6-4722-9F5A-5322AC0AA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014" y="3461610"/>
              <a:ext cx="2639786"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8" name="矩形 6">
              <a:extLst>
                <a:ext uri="{FF2B5EF4-FFF2-40B4-BE49-F238E27FC236}">
                  <a16:creationId xmlns:a16="http://schemas.microsoft.com/office/drawing/2014/main" id="{8EA25341-2B7D-49E8-B349-120763F8AF23}"/>
                </a:ext>
              </a:extLst>
            </p:cNvPr>
            <p:cNvSpPr>
              <a:spLocks noChangeArrowheads="1"/>
            </p:cNvSpPr>
            <p:nvPr/>
          </p:nvSpPr>
          <p:spPr bwMode="auto">
            <a:xfrm>
              <a:off x="3265014" y="6224565"/>
              <a:ext cx="263978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a:solidFill>
                    <a:schemeClr val="tx1"/>
                  </a:solidFill>
                  <a:ea typeface="宋体" panose="02010600030101010101" pitchFamily="2" charset="-122"/>
                </a:rPr>
                <a:t>Prexiso G4</a:t>
              </a:r>
              <a:endParaRPr lang="zh-CN" altLang="en-US" sz="1800" b="1">
                <a:solidFill>
                  <a:schemeClr val="tx1"/>
                </a:solidFill>
                <a:ea typeface="宋体" panose="02010600030101010101" pitchFamily="2" charset="-122"/>
              </a:endParaRPr>
            </a:p>
          </p:txBody>
        </p:sp>
      </p:grpSp>
      <p:sp>
        <p:nvSpPr>
          <p:cNvPr id="10" name="矩形 9">
            <a:extLst>
              <a:ext uri="{FF2B5EF4-FFF2-40B4-BE49-F238E27FC236}">
                <a16:creationId xmlns:a16="http://schemas.microsoft.com/office/drawing/2014/main" id="{ABDF352E-7D04-4657-8B2D-EABE065952B3}"/>
              </a:ext>
            </a:extLst>
          </p:cNvPr>
          <p:cNvSpPr/>
          <p:nvPr/>
        </p:nvSpPr>
        <p:spPr bwMode="auto">
          <a:xfrm>
            <a:off x="1042988" y="3462338"/>
            <a:ext cx="2147887" cy="2762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93196" name="Picture 10" descr="Garmin 010-00970-20 model eTrex-30 - Hiking GPS/GLONASS Receiver, Germany Preloaded Maps, microSD Card Reader, USB Interface, TFT - color Display, 2.2">
            <a:extLst>
              <a:ext uri="{FF2B5EF4-FFF2-40B4-BE49-F238E27FC236}">
                <a16:creationId xmlns:a16="http://schemas.microsoft.com/office/drawing/2014/main" id="{72FE37DF-F366-4587-8117-E426A7C282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867" b="96459" l="2711" r="94277">
                        <a14:foregroundMark x1="70482" y1="7420" x2="37952" y2="8094"/>
                        <a14:foregroundMark x1="37952" y1="8094" x2="15663" y2="20236"/>
                        <a14:foregroundMark x1="15663" y1="20236" x2="13554" y2="33390"/>
                        <a14:foregroundMark x1="55120" y1="5565" x2="80723" y2="18212"/>
                        <a14:foregroundMark x1="80723" y1="18212" x2="91566" y2="35919"/>
                        <a14:foregroundMark x1="91566" y1="35919" x2="77108" y2="91906"/>
                        <a14:foregroundMark x1="77108" y1="91906" x2="42771" y2="94941"/>
                        <a14:foregroundMark x1="42771" y1="94941" x2="13554" y2="88196"/>
                        <a14:foregroundMark x1="13554" y1="88196" x2="4819" y2="52445"/>
                        <a14:foregroundMark x1="4819" y1="52445" x2="8133" y2="16020"/>
                        <a14:foregroundMark x1="8133" y1="16020" x2="36145" y2="5396"/>
                        <a14:foregroundMark x1="36145" y1="5396" x2="56928" y2="5228"/>
                        <a14:foregroundMark x1="75301" y1="6408" x2="78012" y2="15514"/>
                        <a14:foregroundMark x1="84940" y1="7083" x2="82229" y2="15514"/>
                        <a14:foregroundMark x1="79518" y1="5228" x2="89759" y2="25801"/>
                        <a14:foregroundMark x1="88253" y1="59191" x2="89759" y2="78583"/>
                        <a14:foregroundMark x1="86747" y1="79089" x2="67470" y2="93423"/>
                        <a14:foregroundMark x1="67470" y1="93423" x2="67169" y2="93423"/>
                        <a14:foregroundMark x1="9337" y1="43676" x2="2711" y2="53457"/>
                        <a14:foregroundMark x1="10843" y1="50927" x2="10241" y2="64924"/>
                        <a14:foregroundMark x1="74699" y1="21248" x2="69880" y2="29174"/>
                        <a14:foregroundMark x1="34639" y1="23777" x2="37349" y2="30691"/>
                        <a14:foregroundMark x1="38554" y1="81619" x2="52410" y2="83642"/>
                        <a14:foregroundMark x1="90361" y1="82125" x2="78614" y2="91231"/>
                        <a14:foregroundMark x1="42771" y1="39123" x2="64458" y2="39798"/>
                        <a14:foregroundMark x1="4819" y1="64250" x2="3916" y2="81956"/>
                        <a14:foregroundMark x1="3916" y1="81956" x2="27410" y2="95616"/>
                        <a14:foregroundMark x1="27410" y1="95616" x2="59337" y2="96459"/>
                        <a14:foregroundMark x1="59337" y1="96459" x2="88253" y2="88533"/>
                        <a14:foregroundMark x1="88253" y1="88533" x2="89759" y2="80101"/>
                        <a14:foregroundMark x1="93072" y1="58179" x2="93072" y2="58179"/>
                        <a14:foregroundMark x1="17771" y1="4047" x2="6627" y2="21079"/>
                        <a14:foregroundMark x1="6627" y1="21079" x2="5422" y2="40641"/>
                        <a14:foregroundMark x1="25000" y1="2867" x2="71988" y2="3710"/>
                        <a14:foregroundMark x1="93072" y1="14671" x2="92470" y2="30017"/>
                        <a14:foregroundMark x1="93675" y1="35245" x2="94277" y2="60371"/>
                        <a14:foregroundMark x1="13554" y1="7926" x2="4819" y2="24789"/>
                        <a14:foregroundMark x1="4819" y1="24789" x2="4819" y2="24958"/>
                        <a14:foregroundMark x1="6627" y1="10118" x2="11446" y2="15852"/>
                      </a14:backgroundRemoval>
                    </a14:imgEffect>
                  </a14:imgLayer>
                </a14:imgProps>
              </a:ext>
              <a:ext uri="{28A0092B-C50C-407E-A947-70E740481C1C}">
                <a14:useLocalDpi xmlns:a14="http://schemas.microsoft.com/office/drawing/2010/main" val="0"/>
              </a:ext>
            </a:extLst>
          </a:blip>
          <a:srcRect/>
          <a:stretch>
            <a:fillRect/>
          </a:stretch>
        </p:blipFill>
        <p:spPr bwMode="auto">
          <a:xfrm>
            <a:off x="1343077" y="3453724"/>
            <a:ext cx="1547707" cy="276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4" name="矩形 8">
            <a:extLst>
              <a:ext uri="{FF2B5EF4-FFF2-40B4-BE49-F238E27FC236}">
                <a16:creationId xmlns:a16="http://schemas.microsoft.com/office/drawing/2014/main" id="{D0F30E1C-66C7-47B2-87F7-3EFC5AD63EAC}"/>
              </a:ext>
            </a:extLst>
          </p:cNvPr>
          <p:cNvSpPr>
            <a:spLocks noChangeArrowheads="1"/>
          </p:cNvSpPr>
          <p:nvPr/>
        </p:nvSpPr>
        <p:spPr bwMode="auto">
          <a:xfrm>
            <a:off x="1042988" y="6233202"/>
            <a:ext cx="2147887" cy="3692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algn="ctr" eaLnBrk="1" hangingPunct="1">
              <a:spcBef>
                <a:spcPct val="0"/>
              </a:spcBef>
              <a:buClrTx/>
              <a:buSzTx/>
              <a:buFontTx/>
              <a:buNone/>
            </a:pPr>
            <a:r>
              <a:rPr lang="en-US" altLang="zh-CN" sz="1800" b="1" dirty="0">
                <a:solidFill>
                  <a:schemeClr val="tx1"/>
                </a:solidFill>
                <a:ea typeface="宋体" panose="02010600030101010101" pitchFamily="2" charset="-122"/>
              </a:rPr>
              <a:t>Garmin eTrex-30</a:t>
            </a:r>
            <a:endParaRPr lang="zh-CN" altLang="en-US" sz="1800" b="1" dirty="0">
              <a:solidFill>
                <a:schemeClr val="tx1"/>
              </a:solidFill>
              <a:ea typeface="宋体" panose="02010600030101010101" pitchFamily="2" charset="-122"/>
            </a:endParaRPr>
          </a:p>
        </p:txBody>
      </p:sp>
      <p:pic>
        <p:nvPicPr>
          <p:cNvPr id="93191" name="Picture 16">
            <a:extLst>
              <a:ext uri="{FF2B5EF4-FFF2-40B4-BE49-F238E27FC236}">
                <a16:creationId xmlns:a16="http://schemas.microsoft.com/office/drawing/2014/main" id="{858BDF7E-3E21-4528-9F1A-C25B99B6A87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882" b="94538" l="9794" r="94330">
                        <a14:foregroundMark x1="74742" y1="10084" x2="39691" y2="27731"/>
                        <a14:foregroundMark x1="39691" y1="27731" x2="40206" y2="80252"/>
                        <a14:foregroundMark x1="60309" y1="9664" x2="29897" y2="31092"/>
                        <a14:foregroundMark x1="29897" y1="31092" x2="18557" y2="62185"/>
                        <a14:foregroundMark x1="18557" y1="62185" x2="20103" y2="75210"/>
                        <a14:foregroundMark x1="67526" y1="7563" x2="29381" y2="21429"/>
                        <a14:foregroundMark x1="29381" y1="21429" x2="22680" y2="34034"/>
                        <a14:foregroundMark x1="41237" y1="7983" x2="19072" y2="35294"/>
                        <a14:foregroundMark x1="19072" y1="35294" x2="13402" y2="69328"/>
                        <a14:foregroundMark x1="10309" y1="54622" x2="10309" y2="54622"/>
                        <a14:foregroundMark x1="12887" y1="50420" x2="12887" y2="50420"/>
                        <a14:foregroundMark x1="15464" y1="40756" x2="15464" y2="40756"/>
                        <a14:foregroundMark x1="16495" y1="37395" x2="16495" y2="37395"/>
                        <a14:foregroundMark x1="14948" y1="37815" x2="14948" y2="37815"/>
                        <a14:foregroundMark x1="87113" y1="57143" x2="87113" y2="57143"/>
                        <a14:foregroundMark x1="91237" y1="47059" x2="91237" y2="47059"/>
                        <a14:foregroundMark x1="59278" y1="94538" x2="59278" y2="94538"/>
                        <a14:foregroundMark x1="31443" y1="85294" x2="31443" y2="85294"/>
                        <a14:foregroundMark x1="15464" y1="74790" x2="15464" y2="74790"/>
                        <a14:foregroundMark x1="79381" y1="10084" x2="79381" y2="10084"/>
                        <a14:foregroundMark x1="94845" y1="21849" x2="94845" y2="21849"/>
                        <a14:foregroundMark x1="12887" y1="44958" x2="12887" y2="44958"/>
                        <a14:foregroundMark x1="13918" y1="40336" x2="13918" y2="40336"/>
                        <a14:foregroundMark x1="13402" y1="40336" x2="10309" y2="50420"/>
                        <a14:foregroundMark x1="21134" y1="25630" x2="49485" y2="5882"/>
                        <a14:foregroundMark x1="31959" y1="13866" x2="31959" y2="13866"/>
                        <a14:foregroundMark x1="34021" y1="12185" x2="34021" y2="12185"/>
                        <a14:foregroundMark x1="18557" y1="28571" x2="18557" y2="28571"/>
                      </a14:backgroundRemoval>
                    </a14:imgEffect>
                  </a14:imgLayer>
                </a14:imgProps>
              </a:ext>
              <a:ext uri="{28A0092B-C50C-407E-A947-70E740481C1C}">
                <a14:useLocalDpi xmlns:a14="http://schemas.microsoft.com/office/drawing/2010/main" val="0"/>
              </a:ext>
            </a:extLst>
          </a:blip>
          <a:srcRect/>
          <a:stretch>
            <a:fillRect/>
          </a:stretch>
        </p:blipFill>
        <p:spPr bwMode="auto">
          <a:xfrm>
            <a:off x="7885113" y="44450"/>
            <a:ext cx="1216025" cy="149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92" name="Picture 17">
            <a:extLst>
              <a:ext uri="{FF2B5EF4-FFF2-40B4-BE49-F238E27FC236}">
                <a16:creationId xmlns:a16="http://schemas.microsoft.com/office/drawing/2014/main" id="{1AF918C0-D976-48BB-B201-607B392247D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185" b="97134" l="9581" r="95808">
                        <a14:foregroundMark x1="19760" y1="7006" x2="80838" y2="5096"/>
                        <a14:foregroundMark x1="80838" y1="5096" x2="84431" y2="70701"/>
                        <a14:foregroundMark x1="84431" y1="70701" x2="44311" y2="94904"/>
                        <a14:foregroundMark x1="44311" y1="94904" x2="9581" y2="68790"/>
                        <a14:foregroundMark x1="9581" y1="68790" x2="19162" y2="5096"/>
                        <a14:foregroundMark x1="85030" y1="5414" x2="85618" y2="6324"/>
                        <a14:foregroundMark x1="86072" y1="83024" x2="58683" y2="93949"/>
                        <a14:foregroundMark x1="15569" y1="91083" x2="31138" y2="94904"/>
                        <a14:foregroundMark x1="45509" y1="97134" x2="89194" y2="91401"/>
                        <a14:foregroundMark x1="43713" y1="3185" x2="55090" y2="3822"/>
                        <a14:foregroundMark x1="91617" y1="10191" x2="92814" y2="19427"/>
                        <a14:foregroundMark x1="42515" y1="10510" x2="53293" y2="11783"/>
                        <a14:foregroundMark x1="20359" y1="11146" x2="25749" y2="11783"/>
                        <a14:backgroundMark x1="98802" y1="24204" x2="98802" y2="26433"/>
                        <a14:backgroundMark x1="99212" y1="19193" x2="99401" y2="21656"/>
                        <a14:backgroundMark x1="98204" y1="6051" x2="98502" y2="9939"/>
                        <a14:backgroundMark x1="98802" y1="31210" x2="98802" y2="91401"/>
                      </a14:backgroundRemoval>
                    </a14:imgEffect>
                  </a14:imgLayer>
                </a14:imgProps>
              </a:ext>
              <a:ext uri="{28A0092B-C50C-407E-A947-70E740481C1C}">
                <a14:useLocalDpi xmlns:a14="http://schemas.microsoft.com/office/drawing/2010/main" val="0"/>
              </a:ext>
            </a:extLst>
          </a:blip>
          <a:srcRect/>
          <a:stretch>
            <a:fillRect/>
          </a:stretch>
        </p:blipFill>
        <p:spPr bwMode="auto">
          <a:xfrm>
            <a:off x="6732240" y="44624"/>
            <a:ext cx="795337"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AB32626-2F5C-4061-AFE4-E9953A9DCDCA}"/>
              </a:ext>
            </a:extLst>
          </p:cNvPr>
          <p:cNvPicPr>
            <a:picLocks noChangeAspect="1"/>
          </p:cNvPicPr>
          <p:nvPr/>
        </p:nvPicPr>
        <p:blipFill>
          <a:blip r:embed="rId3"/>
          <a:stretch>
            <a:fillRect/>
          </a:stretch>
        </p:blipFill>
        <p:spPr>
          <a:xfrm>
            <a:off x="1153420" y="1670714"/>
            <a:ext cx="8096250" cy="5086350"/>
          </a:xfrm>
          <a:prstGeom prst="rect">
            <a:avLst/>
          </a:prstGeom>
        </p:spPr>
      </p:pic>
      <p:sp>
        <p:nvSpPr>
          <p:cNvPr id="2" name="标题 1">
            <a:extLst>
              <a:ext uri="{FF2B5EF4-FFF2-40B4-BE49-F238E27FC236}">
                <a16:creationId xmlns:a16="http://schemas.microsoft.com/office/drawing/2014/main" id="{2AEC4AFE-EA58-4A7E-BDA0-26CAFC518431}"/>
              </a:ext>
            </a:extLst>
          </p:cNvPr>
          <p:cNvSpPr>
            <a:spLocks noGrp="1"/>
          </p:cNvSpPr>
          <p:nvPr>
            <p:ph type="title"/>
          </p:nvPr>
        </p:nvSpPr>
        <p:spPr/>
        <p:txBody>
          <a:bodyPr/>
          <a:lstStyle/>
          <a:p>
            <a:r>
              <a:rPr lang="en-US" altLang="zh-CN" dirty="0"/>
              <a:t>GNSS</a:t>
            </a:r>
            <a:r>
              <a:rPr lang="zh-CN" altLang="en-US" dirty="0"/>
              <a:t>系统组成</a:t>
            </a:r>
          </a:p>
        </p:txBody>
      </p:sp>
      <p:sp>
        <p:nvSpPr>
          <p:cNvPr id="3" name="内容占位符 2">
            <a:extLst>
              <a:ext uri="{FF2B5EF4-FFF2-40B4-BE49-F238E27FC236}">
                <a16:creationId xmlns:a16="http://schemas.microsoft.com/office/drawing/2014/main" id="{AC0BDF8E-2D0C-4312-BECD-170C6E6BF541}"/>
              </a:ext>
            </a:extLst>
          </p:cNvPr>
          <p:cNvSpPr>
            <a:spLocks noGrp="1"/>
          </p:cNvSpPr>
          <p:nvPr>
            <p:ph idx="1"/>
          </p:nvPr>
        </p:nvSpPr>
        <p:spPr>
          <a:xfrm>
            <a:off x="1006528" y="1621812"/>
            <a:ext cx="8208912" cy="5184154"/>
          </a:xfrm>
          <a:solidFill>
            <a:schemeClr val="tx2">
              <a:lumMod val="75000"/>
              <a:alpha val="70000"/>
            </a:schemeClr>
          </a:solidFill>
          <a:ln>
            <a:solidFill>
              <a:schemeClr val="tx2">
                <a:lumMod val="75000"/>
              </a:schemeClr>
            </a:solidFill>
          </a:ln>
          <a:effectLst>
            <a:reflection stA="50000" endPos="65000" dist="50800" dir="5400000" sy="-100000" algn="bl" rotWithShape="0"/>
          </a:effectLst>
        </p:spPr>
        <p:txBody>
          <a:bodyPr/>
          <a:lstStyle/>
          <a:p>
            <a:r>
              <a:rPr lang="zh-CN" altLang="en-US" dirty="0"/>
              <a:t>全球卫星导航定位系统主要包括</a:t>
            </a:r>
            <a:r>
              <a:rPr lang="zh-CN" altLang="en-US" dirty="0">
                <a:solidFill>
                  <a:srgbClr val="FFFF00"/>
                </a:solidFill>
              </a:rPr>
              <a:t>空间段</a:t>
            </a:r>
            <a:r>
              <a:rPr lang="zh-CN" altLang="en-US" dirty="0"/>
              <a:t>、</a:t>
            </a:r>
            <a:r>
              <a:rPr lang="zh-CN" altLang="en-US" dirty="0">
                <a:solidFill>
                  <a:srgbClr val="FFFF00"/>
                </a:solidFill>
              </a:rPr>
              <a:t>地面控制段</a:t>
            </a:r>
            <a:r>
              <a:rPr lang="zh-CN" altLang="en-US" dirty="0"/>
              <a:t>和</a:t>
            </a:r>
            <a:r>
              <a:rPr lang="zh-CN" altLang="en-US" dirty="0">
                <a:solidFill>
                  <a:srgbClr val="FFFF00"/>
                </a:solidFill>
              </a:rPr>
              <a:t>用户段</a:t>
            </a:r>
            <a:r>
              <a:rPr lang="zh-CN" altLang="en-US" dirty="0"/>
              <a:t>。</a:t>
            </a:r>
          </a:p>
          <a:p>
            <a:pPr lvl="1"/>
            <a:r>
              <a:rPr lang="zh-CN" altLang="en-US" dirty="0"/>
              <a:t>空间段：由在轨运行的导航定位卫星（称为</a:t>
            </a:r>
            <a:r>
              <a:rPr lang="en-US" altLang="zh-CN" dirty="0"/>
              <a:t>GNSS</a:t>
            </a:r>
            <a:r>
              <a:rPr lang="zh-CN" altLang="en-US" dirty="0"/>
              <a:t>卫星）组成，它提供无线电导航定位信号；</a:t>
            </a:r>
          </a:p>
          <a:p>
            <a:pPr lvl="1"/>
            <a:r>
              <a:rPr lang="zh-CN" altLang="en-US" dirty="0"/>
              <a:t>地面控制段：一般由监测站、主控站和信息注入站构成，负责监测、诊断和控制</a:t>
            </a:r>
            <a:r>
              <a:rPr lang="en-US" altLang="zh-CN" dirty="0"/>
              <a:t>GNSS</a:t>
            </a:r>
            <a:r>
              <a:rPr lang="zh-CN" altLang="en-US" dirty="0"/>
              <a:t>卫星；</a:t>
            </a:r>
            <a:endParaRPr lang="en-US" altLang="zh-CN" dirty="0"/>
          </a:p>
          <a:p>
            <a:pPr lvl="1"/>
            <a:r>
              <a:rPr lang="zh-CN" altLang="en-US" dirty="0"/>
              <a:t>用户段：指各类接收设备及其应用。</a:t>
            </a:r>
          </a:p>
        </p:txBody>
      </p:sp>
      <p:sp>
        <p:nvSpPr>
          <p:cNvPr id="4" name="AutoShape 2" descr="3: GNSS architecture. | Download Scientific Diagram">
            <a:extLst>
              <a:ext uri="{FF2B5EF4-FFF2-40B4-BE49-F238E27FC236}">
                <a16:creationId xmlns:a16="http://schemas.microsoft.com/office/drawing/2014/main" id="{38F02BD3-89EC-4B82-B298-E8A310D6A4B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3571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632086-3181-49BC-BD01-6821F73C3160}"/>
              </a:ext>
            </a:extLst>
          </p:cNvPr>
          <p:cNvSpPr>
            <a:spLocks noGrp="1" noChangeArrowheads="1"/>
          </p:cNvSpPr>
          <p:nvPr>
            <p:ph type="title"/>
          </p:nvPr>
        </p:nvSpPr>
        <p:spPr/>
        <p:txBody>
          <a:bodyPr/>
          <a:lstStyle/>
          <a:p>
            <a:pPr eaLnBrk="1" hangingPunct="1"/>
            <a:r>
              <a:rPr lang="zh-CN" altLang="en-US"/>
              <a:t>续</a:t>
            </a:r>
          </a:p>
        </p:txBody>
      </p:sp>
      <p:sp>
        <p:nvSpPr>
          <p:cNvPr id="94211" name="Rectangle 3">
            <a:extLst>
              <a:ext uri="{FF2B5EF4-FFF2-40B4-BE49-F238E27FC236}">
                <a16:creationId xmlns:a16="http://schemas.microsoft.com/office/drawing/2014/main" id="{EE3B2C29-4038-4618-B0FC-526D7D14BB2D}"/>
              </a:ext>
            </a:extLst>
          </p:cNvPr>
          <p:cNvSpPr>
            <a:spLocks noGrp="1" noChangeArrowheads="1"/>
          </p:cNvSpPr>
          <p:nvPr>
            <p:ph type="body" sz="half" idx="1"/>
          </p:nvPr>
        </p:nvSpPr>
        <p:spPr>
          <a:xfrm>
            <a:off x="539750" y="2060575"/>
            <a:ext cx="1584325" cy="4114800"/>
          </a:xfrm>
        </p:spPr>
        <p:txBody>
          <a:bodyPr/>
          <a:lstStyle/>
          <a:p>
            <a:pPr eaLnBrk="1" hangingPunct="1"/>
            <a:r>
              <a:rPr lang="en-US" altLang="zh-CN" sz="2800" b="1"/>
              <a:t>GPS</a:t>
            </a:r>
            <a:r>
              <a:rPr lang="zh-CN" altLang="en-US" sz="2800" b="1"/>
              <a:t>与</a:t>
            </a:r>
            <a:r>
              <a:rPr lang="en-US" altLang="zh-CN" sz="2800" b="1"/>
              <a:t>GLONASS</a:t>
            </a:r>
            <a:r>
              <a:rPr lang="zh-CN" altLang="en-US" sz="2800" b="1"/>
              <a:t>参数的比较</a:t>
            </a:r>
            <a:r>
              <a:rPr lang="zh-CN" altLang="en-US" sz="2800"/>
              <a:t> </a:t>
            </a:r>
          </a:p>
        </p:txBody>
      </p:sp>
      <p:graphicFrame>
        <p:nvGraphicFramePr>
          <p:cNvPr id="80900" name="Group 4">
            <a:extLst>
              <a:ext uri="{FF2B5EF4-FFF2-40B4-BE49-F238E27FC236}">
                <a16:creationId xmlns:a16="http://schemas.microsoft.com/office/drawing/2014/main" id="{38F72C37-74AA-48D5-8B76-6AC1591528C3}"/>
              </a:ext>
            </a:extLst>
          </p:cNvPr>
          <p:cNvGraphicFramePr>
            <a:graphicFrameLocks noGrp="1"/>
          </p:cNvGraphicFramePr>
          <p:nvPr>
            <p:ph sz="half" idx="2"/>
          </p:nvPr>
        </p:nvGraphicFramePr>
        <p:xfrm>
          <a:off x="1979613" y="260350"/>
          <a:ext cx="7164387" cy="6316665"/>
        </p:xfrm>
        <a:graphic>
          <a:graphicData uri="http://schemas.openxmlformats.org/drawingml/2006/table">
            <a:tbl>
              <a:tblPr/>
              <a:tblGrid>
                <a:gridCol w="1728787">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gridCol w="2368550">
                  <a:extLst>
                    <a:ext uri="{9D8B030D-6E8A-4147-A177-3AD203B41FA5}">
                      <a16:colId xmlns:a16="http://schemas.microsoft.com/office/drawing/2014/main" val="20002"/>
                    </a:ext>
                  </a:extLst>
                </a:gridCol>
              </a:tblGrid>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参数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GPS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GLONASS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6</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，间隔</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60</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3</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，间隔</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120</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63">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卫星分布</a:t>
                      </a:r>
                      <a:r>
                        <a:rPr kumimoji="0" lang="en-US" altLang="zh-CN"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a:t>
                      </a: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4</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，不均匀分布</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8</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，均匀分布</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轨道倾角</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55</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64.8</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sym typeface="Symbol" pitchFamily="18" charset="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轨道半径</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26560km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25510km</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2263">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轨道周期</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恒星日（</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11</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58</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分）</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8/17</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恒星日（</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11</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15</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分）</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地面重复跟踪</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每个恒星日</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8</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个恒星日</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49300">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载波信号</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53975"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539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1575.42MHz</a:t>
                      </a:r>
                    </a:p>
                    <a:p>
                      <a:pPr marL="342900" marR="0" lvl="0" indent="-539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1227.60MHz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53975"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539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(1602+K*9/16)MHz</a:t>
                      </a:r>
                    </a:p>
                    <a:p>
                      <a:pPr marL="342900" marR="0" lvl="0" indent="-539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(1246+K*7/16)MHz  K=</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通道数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850">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编码</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每颗卫星不同，码分制</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所有卫星相同，频分制</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调制码</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C/A</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C/A</a:t>
                      </a: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a:t>
                      </a: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码率（</a:t>
                      </a:r>
                      <a:r>
                        <a:rPr kumimoji="0" lang="en-US" altLang="zh-CN"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P</a:t>
                      </a: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10.23 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5.11 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码率（</a:t>
                      </a:r>
                      <a:r>
                        <a:rPr kumimoji="0" lang="en-US" altLang="zh-CN"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C/A</a:t>
                      </a: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1.023 MHz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511kHz</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2263">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星历数据表示方式</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开普勒轨道公式</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大地直角坐标系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坐标系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WGS-84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SGS-85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20675">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信号</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SS/BPSK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SS/BPSK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534988">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时钟数据</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时钟偏差、频率偏移、频率速率</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时钟和频率偏移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534988">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00"/>
                          </a:solidFill>
                          <a:effectLst/>
                          <a:latin typeface="华文细黑" pitchFamily="2" charset="-122"/>
                          <a:ea typeface="华文细黑" pitchFamily="2" charset="-122"/>
                          <a:cs typeface="Times New Roman" pitchFamily="18" charset="0"/>
                        </a:rPr>
                        <a:t>轨道数据</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每小时修正开普勒轨道参数</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rgbClr val="9900FF"/>
                        </a:buClr>
                        <a:buSzPct val="60000"/>
                        <a:buFont typeface="Wingdings" pitchFamily="2" charset="2"/>
                        <a:defRPr sz="2800">
                          <a:solidFill>
                            <a:schemeClr val="bg1"/>
                          </a:solidFill>
                          <a:latin typeface="Tahoma" pitchFamily="34" charset="0"/>
                          <a:ea typeface="华文细黑" pitchFamily="2" charset="-122"/>
                        </a:defRPr>
                      </a:lvl1pPr>
                      <a:lvl2pPr marL="742950" indent="-285750" eaLnBrk="0" hangingPunct="0">
                        <a:spcBef>
                          <a:spcPct val="20000"/>
                        </a:spcBef>
                        <a:buClr>
                          <a:schemeClr val="hlink"/>
                        </a:buClr>
                        <a:buSzPct val="55000"/>
                        <a:buFont typeface="Wingdings" pitchFamily="2" charset="2"/>
                        <a:defRPr sz="2400" b="1">
                          <a:solidFill>
                            <a:schemeClr val="bg1"/>
                          </a:solidFill>
                          <a:latin typeface="Tahoma" pitchFamily="34" charset="0"/>
                          <a:ea typeface="幼圆" pitchFamily="49" charset="-122"/>
                        </a:defRPr>
                      </a:lvl2pPr>
                      <a:lvl3pPr marL="1143000" indent="-228600" eaLnBrk="0" hangingPunct="0">
                        <a:spcBef>
                          <a:spcPct val="20000"/>
                        </a:spcBef>
                        <a:buClr>
                          <a:schemeClr val="folHlink"/>
                        </a:buClr>
                        <a:buSzPct val="50000"/>
                        <a:buFont typeface="Wingdings" pitchFamily="2" charset="2"/>
                        <a:defRPr sz="2000" b="1">
                          <a:solidFill>
                            <a:schemeClr val="bg1"/>
                          </a:solidFill>
                          <a:latin typeface="Tahoma" pitchFamily="34" charset="0"/>
                          <a:ea typeface="幼圆" pitchFamily="49" charset="-122"/>
                        </a:defRPr>
                      </a:lvl3pPr>
                      <a:lvl4pPr marL="1600200" indent="-228600" eaLnBrk="0" hangingPunct="0">
                        <a:spcBef>
                          <a:spcPct val="20000"/>
                        </a:spcBef>
                        <a:buClr>
                          <a:schemeClr val="accent2"/>
                        </a:buClr>
                        <a:buSzPct val="55000"/>
                        <a:buFont typeface="Wingdings" pitchFamily="2" charset="2"/>
                        <a:defRPr b="1">
                          <a:solidFill>
                            <a:schemeClr val="bg1"/>
                          </a:solidFill>
                          <a:latin typeface="Tahoma" pitchFamily="34" charset="0"/>
                          <a:ea typeface="华文细黑" pitchFamily="2" charset="-122"/>
                        </a:defRPr>
                      </a:lvl4pPr>
                      <a:lvl5pPr marL="2057400" indent="-228600" eaLnBrk="0" hangingPunct="0">
                        <a:spcBef>
                          <a:spcPct val="20000"/>
                        </a:spcBef>
                        <a:buClr>
                          <a:schemeClr val="accent1"/>
                        </a:buClr>
                        <a:buSzPct val="50000"/>
                        <a:buFont typeface="Wingdings" pitchFamily="2" charset="2"/>
                        <a:defRPr>
                          <a:solidFill>
                            <a:schemeClr val="bg1"/>
                          </a:solidFill>
                          <a:latin typeface="Tahoma" pitchFamily="34" charset="0"/>
                          <a:ea typeface="幼圆" pitchFamily="49" charset="-122"/>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bg1"/>
                          </a:solidFill>
                          <a:latin typeface="Tahoma" pitchFamily="34" charset="0"/>
                          <a:ea typeface="幼圆"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华文细黑" pitchFamily="2" charset="-122"/>
                          <a:ea typeface="华文细黑" pitchFamily="2" charset="-122"/>
                          <a:cs typeface="Times New Roman" pitchFamily="18" charset="0"/>
                        </a:rPr>
                        <a:t>卫星位置，速度和加速度，每隔半小时一次</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5" name="AutoShape 4">
            <a:hlinkClick r:id="rId3" action="ppaction://hlinksldjump"/>
            <a:extLst>
              <a:ext uri="{FF2B5EF4-FFF2-40B4-BE49-F238E27FC236}">
                <a16:creationId xmlns:a16="http://schemas.microsoft.com/office/drawing/2014/main" id="{C3549F2B-B71C-4FC9-9D10-3C5C35270D24}"/>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4FEC8083-90BE-48AA-AB89-195972CEC520}"/>
              </a:ext>
            </a:extLst>
          </p:cNvPr>
          <p:cNvSpPr>
            <a:spLocks noGrp="1" noChangeArrowheads="1"/>
          </p:cNvSpPr>
          <p:nvPr>
            <p:ph type="title"/>
          </p:nvPr>
        </p:nvSpPr>
        <p:spPr/>
        <p:txBody>
          <a:bodyPr/>
          <a:lstStyle/>
          <a:p>
            <a:pPr eaLnBrk="1" hangingPunct="1"/>
            <a:r>
              <a:rPr lang="zh-CN" altLang="en-US"/>
              <a:t>卫星导航系统分类</a:t>
            </a:r>
          </a:p>
        </p:txBody>
      </p:sp>
      <p:sp>
        <p:nvSpPr>
          <p:cNvPr id="70659" name="Rectangle 3">
            <a:extLst>
              <a:ext uri="{FF2B5EF4-FFF2-40B4-BE49-F238E27FC236}">
                <a16:creationId xmlns:a16="http://schemas.microsoft.com/office/drawing/2014/main" id="{FA71E4B8-7B60-4C26-87C8-D117084A69CF}"/>
              </a:ext>
            </a:extLst>
          </p:cNvPr>
          <p:cNvSpPr>
            <a:spLocks noGrp="1" noChangeArrowheads="1"/>
          </p:cNvSpPr>
          <p:nvPr>
            <p:ph idx="1"/>
          </p:nvPr>
        </p:nvSpPr>
        <p:spPr>
          <a:xfrm>
            <a:off x="900113" y="1773238"/>
            <a:ext cx="7772400" cy="5084762"/>
          </a:xfrm>
        </p:spPr>
        <p:txBody>
          <a:bodyPr/>
          <a:lstStyle/>
          <a:p>
            <a:pPr eaLnBrk="1" hangingPunct="1">
              <a:lnSpc>
                <a:spcPct val="90000"/>
              </a:lnSpc>
            </a:pPr>
            <a:r>
              <a:rPr lang="zh-CN" altLang="en-US" sz="2800" dirty="0">
                <a:latin typeface="Times New Roman" panose="02020603050405020304" pitchFamily="18" charset="0"/>
                <a:cs typeface="Times New Roman" panose="02020603050405020304" pitchFamily="18" charset="0"/>
              </a:rPr>
              <a:t>根据用户接收机</a:t>
            </a:r>
            <a:r>
              <a:rPr lang="zh-CN" altLang="en-US" sz="2800" dirty="0">
                <a:solidFill>
                  <a:schemeClr val="hlink"/>
                </a:solidFill>
                <a:latin typeface="Times New Roman" panose="02020603050405020304" pitchFamily="18" charset="0"/>
                <a:cs typeface="Times New Roman" panose="02020603050405020304" pitchFamily="18" charset="0"/>
              </a:rPr>
              <a:t>是否发射信号</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无源系统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有源系统 </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按</a:t>
            </a:r>
            <a:r>
              <a:rPr lang="zh-CN" altLang="en-US" sz="2800" dirty="0">
                <a:solidFill>
                  <a:schemeClr val="hlink"/>
                </a:solidFill>
                <a:latin typeface="Times New Roman" panose="02020603050405020304" pitchFamily="18" charset="0"/>
                <a:cs typeface="Times New Roman" panose="02020603050405020304" pitchFamily="18" charset="0"/>
              </a:rPr>
              <a:t>测量的参数</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测距导航系统 	测距离差导航系统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卫星多普勒导航系统 	测角导航系统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混合系统 </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按卫星运行</a:t>
            </a:r>
            <a:r>
              <a:rPr lang="zh-CN" altLang="en-US" sz="2800" dirty="0">
                <a:solidFill>
                  <a:schemeClr val="hlink"/>
                </a:solidFill>
                <a:latin typeface="Times New Roman" panose="02020603050405020304" pitchFamily="18" charset="0"/>
                <a:cs typeface="Times New Roman" panose="02020603050405020304" pitchFamily="18" charset="0"/>
              </a:rPr>
              <a:t>轨道的高度</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低轨道（近地轨道）  </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900~2,700km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中高轨道  </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13,000~20,000km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同步轨道  </a:t>
            </a:r>
            <a:r>
              <a:rPr lang="en-US" altLang="zh-CN" sz="2000" dirty="0">
                <a:latin typeface="Times New Roman" panose="02020603050405020304" pitchFamily="18" charset="0"/>
                <a:ea typeface="华文细黑" panose="02010600040101010101" pitchFamily="2" charset="-122"/>
                <a:cs typeface="Times New Roman" panose="02020603050405020304" pitchFamily="18" charset="0"/>
              </a:rPr>
              <a:t>36,000km</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按</a:t>
            </a:r>
            <a:r>
              <a:rPr lang="zh-CN" altLang="en-US" sz="2800" dirty="0">
                <a:solidFill>
                  <a:schemeClr val="hlink"/>
                </a:solidFill>
                <a:latin typeface="Times New Roman" panose="02020603050405020304" pitchFamily="18" charset="0"/>
                <a:cs typeface="Times New Roman" panose="02020603050405020304" pitchFamily="18" charset="0"/>
              </a:rPr>
              <a:t>工作区域</a:t>
            </a:r>
            <a:r>
              <a:rPr lang="zh-CN" altLang="en-US" sz="2800" dirty="0">
                <a:latin typeface="Times New Roman" panose="02020603050405020304" pitchFamily="18" charset="0"/>
                <a:cs typeface="Times New Roman" panose="02020603050405020304" pitchFamily="18" charset="0"/>
              </a:rPr>
              <a:t>分类： </a:t>
            </a:r>
          </a:p>
          <a:p>
            <a:pPr lvl="2" eaLnBrk="1" hangingPunct="1">
              <a:lnSpc>
                <a:spcPct val="90000"/>
              </a:lnSpc>
            </a:pPr>
            <a:r>
              <a:rPr lang="zh-CN" altLang="en-US" sz="2000" dirty="0">
                <a:latin typeface="Times New Roman" panose="02020603050405020304" pitchFamily="18" charset="0"/>
                <a:ea typeface="华文细黑" panose="02010600040101010101" pitchFamily="2" charset="-122"/>
                <a:cs typeface="Times New Roman" panose="02020603050405020304" pitchFamily="18" charset="0"/>
              </a:rPr>
              <a:t>全球覆盖系统 	区域覆盖系统</a:t>
            </a:r>
          </a:p>
        </p:txBody>
      </p:sp>
      <p:sp>
        <p:nvSpPr>
          <p:cNvPr id="70660" name="AutoShape 4">
            <a:hlinkClick r:id="rId3" action="ppaction://hlinksldjump"/>
            <a:extLst>
              <a:ext uri="{FF2B5EF4-FFF2-40B4-BE49-F238E27FC236}">
                <a16:creationId xmlns:a16="http://schemas.microsoft.com/office/drawing/2014/main" id="{9777B232-4956-44FF-B7EB-F9B62A4AC489}"/>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70659">
                                            <p:txEl>
                                              <p:pRg st="1" end="1"/>
                                            </p:txEl>
                                          </p:spTgt>
                                        </p:tgtEl>
                                        <p:attrNameLst>
                                          <p:attrName>style.visibility</p:attrName>
                                        </p:attrNameLst>
                                      </p:cBhvr>
                                      <p:to>
                                        <p:strVal val="visible"/>
                                      </p:to>
                                    </p:set>
                                    <p:anim calcmode="discrete" valueType="clr">
                                      <p:cBhvr override="childStyle">
                                        <p:cTn id="7" dur="80"/>
                                        <p:tgtEl>
                                          <p:spTgt spid="7065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0659">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70659">
                                            <p:txEl>
                                              <p:pRg st="1" end="1"/>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70659">
                                            <p:txEl>
                                              <p:pRg st="2" end="2"/>
                                            </p:txEl>
                                          </p:spTgt>
                                        </p:tgtEl>
                                        <p:attrNameLst>
                                          <p:attrName>style.visibility</p:attrName>
                                        </p:attrNameLst>
                                      </p:cBhvr>
                                      <p:to>
                                        <p:strVal val="visible"/>
                                      </p:to>
                                    </p:set>
                                    <p:anim calcmode="discrete" valueType="clr">
                                      <p:cBhvr override="childStyle">
                                        <p:cTn id="12" dur="80"/>
                                        <p:tgtEl>
                                          <p:spTgt spid="7065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0659">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70659">
                                            <p:txEl>
                                              <p:pRg st="2" end="2"/>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70659">
                                            <p:txEl>
                                              <p:pRg st="3" end="3"/>
                                            </p:txEl>
                                          </p:spTgt>
                                        </p:tgtEl>
                                        <p:attrNameLst>
                                          <p:attrName>style.visibility</p:attrName>
                                        </p:attrNameLst>
                                      </p:cBhvr>
                                      <p:to>
                                        <p:strVal val="visible"/>
                                      </p:to>
                                    </p:set>
                                    <p:anim calcmode="discrete" valueType="clr">
                                      <p:cBhvr override="childStyle">
                                        <p:cTn id="19" dur="80"/>
                                        <p:tgtEl>
                                          <p:spTgt spid="7065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70659">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70659">
                                            <p:txEl>
                                              <p:pRg st="3" end="3"/>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70659">
                                            <p:txEl>
                                              <p:pRg st="4" end="4"/>
                                            </p:txEl>
                                          </p:spTgt>
                                        </p:tgtEl>
                                        <p:attrNameLst>
                                          <p:attrName>style.visibility</p:attrName>
                                        </p:attrNameLst>
                                      </p:cBhvr>
                                      <p:to>
                                        <p:strVal val="visible"/>
                                      </p:to>
                                    </p:set>
                                    <p:anim calcmode="discrete" valueType="clr">
                                      <p:cBhvr override="childStyle">
                                        <p:cTn id="26" dur="80"/>
                                        <p:tgtEl>
                                          <p:spTgt spid="7065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70659">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70659">
                                            <p:txEl>
                                              <p:pRg st="4" end="4"/>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70659">
                                            <p:txEl>
                                              <p:pRg st="5" end="5"/>
                                            </p:txEl>
                                          </p:spTgt>
                                        </p:tgtEl>
                                        <p:attrNameLst>
                                          <p:attrName>style.visibility</p:attrName>
                                        </p:attrNameLst>
                                      </p:cBhvr>
                                      <p:to>
                                        <p:strVal val="visible"/>
                                      </p:to>
                                    </p:set>
                                    <p:anim calcmode="discrete" valueType="clr">
                                      <p:cBhvr override="childStyle">
                                        <p:cTn id="33" dur="80"/>
                                        <p:tgtEl>
                                          <p:spTgt spid="7065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0659">
                                            <p:txEl>
                                              <p:pRg st="5" end="5"/>
                                            </p:txEl>
                                          </p:spTgt>
                                        </p:tgtEl>
                                        <p:attrNameLst>
                                          <p:attrName>fillcolor</p:attrName>
                                        </p:attrNameLst>
                                      </p:cBhvr>
                                      <p:tavLst>
                                        <p:tav tm="0">
                                          <p:val>
                                            <p:clrVal>
                                              <a:schemeClr val="accent2"/>
                                            </p:clrVal>
                                          </p:val>
                                        </p:tav>
                                        <p:tav tm="50000">
                                          <p:val>
                                            <p:clrVal>
                                              <a:schemeClr val="hlink"/>
                                            </p:clrVal>
                                          </p:val>
                                        </p:tav>
                                      </p:tavLst>
                                    </p:anim>
                                    <p:set>
                                      <p:cBhvr>
                                        <p:cTn id="35" dur="80"/>
                                        <p:tgtEl>
                                          <p:spTgt spid="70659">
                                            <p:txEl>
                                              <p:pRg st="5" end="5"/>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70659">
                                            <p:txEl>
                                              <p:pRg st="6" end="6"/>
                                            </p:txEl>
                                          </p:spTgt>
                                        </p:tgtEl>
                                        <p:attrNameLst>
                                          <p:attrName>style.visibility</p:attrName>
                                        </p:attrNameLst>
                                      </p:cBhvr>
                                      <p:to>
                                        <p:strVal val="visible"/>
                                      </p:to>
                                    </p:set>
                                    <p:anim calcmode="discrete" valueType="clr">
                                      <p:cBhvr override="childStyle">
                                        <p:cTn id="40" dur="80"/>
                                        <p:tgtEl>
                                          <p:spTgt spid="7065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70659">
                                            <p:txEl>
                                              <p:pRg st="6" end="6"/>
                                            </p:txEl>
                                          </p:spTgt>
                                        </p:tgtEl>
                                        <p:attrNameLst>
                                          <p:attrName>fillcolor</p:attrName>
                                        </p:attrNameLst>
                                      </p:cBhvr>
                                      <p:tavLst>
                                        <p:tav tm="0">
                                          <p:val>
                                            <p:clrVal>
                                              <a:schemeClr val="accent2"/>
                                            </p:clrVal>
                                          </p:val>
                                        </p:tav>
                                        <p:tav tm="50000">
                                          <p:val>
                                            <p:clrVal>
                                              <a:schemeClr val="hlink"/>
                                            </p:clrVal>
                                          </p:val>
                                        </p:tav>
                                      </p:tavLst>
                                    </p:anim>
                                    <p:set>
                                      <p:cBhvr>
                                        <p:cTn id="42" dur="80"/>
                                        <p:tgtEl>
                                          <p:spTgt spid="70659">
                                            <p:txEl>
                                              <p:pRg st="6" end="6"/>
                                            </p:txEl>
                                          </p:spTgt>
                                        </p:tgtEl>
                                        <p:attrNameLst>
                                          <p:attrName>fill.type</p:attrName>
                                        </p:attrNameLst>
                                      </p:cBhvr>
                                      <p:to>
                                        <p:strVal val="soli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7" presetClass="entr" presetSubtype="0" fill="hold" nodeType="clickEffect">
                                  <p:stCondLst>
                                    <p:cond delay="0"/>
                                  </p:stCondLst>
                                  <p:iterate type="lt">
                                    <p:tmPct val="50000"/>
                                  </p:iterate>
                                  <p:childTnLst>
                                    <p:set>
                                      <p:cBhvr>
                                        <p:cTn id="46" dur="1" fill="hold">
                                          <p:stCondLst>
                                            <p:cond delay="0"/>
                                          </p:stCondLst>
                                        </p:cTn>
                                        <p:tgtEl>
                                          <p:spTgt spid="70659">
                                            <p:txEl>
                                              <p:pRg st="7" end="7"/>
                                            </p:txEl>
                                          </p:spTgt>
                                        </p:tgtEl>
                                        <p:attrNameLst>
                                          <p:attrName>style.visibility</p:attrName>
                                        </p:attrNameLst>
                                      </p:cBhvr>
                                      <p:to>
                                        <p:strVal val="visible"/>
                                      </p:to>
                                    </p:set>
                                    <p:anim calcmode="discrete" valueType="clr">
                                      <p:cBhvr override="childStyle">
                                        <p:cTn id="47" dur="80"/>
                                        <p:tgtEl>
                                          <p:spTgt spid="7065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70659">
                                            <p:txEl>
                                              <p:pRg st="7" end="7"/>
                                            </p:txEl>
                                          </p:spTgt>
                                        </p:tgtEl>
                                        <p:attrNameLst>
                                          <p:attrName>fillcolor</p:attrName>
                                        </p:attrNameLst>
                                      </p:cBhvr>
                                      <p:tavLst>
                                        <p:tav tm="0">
                                          <p:val>
                                            <p:clrVal>
                                              <a:schemeClr val="accent2"/>
                                            </p:clrVal>
                                          </p:val>
                                        </p:tav>
                                        <p:tav tm="50000">
                                          <p:val>
                                            <p:clrVal>
                                              <a:schemeClr val="hlink"/>
                                            </p:clrVal>
                                          </p:val>
                                        </p:tav>
                                      </p:tavLst>
                                    </p:anim>
                                    <p:set>
                                      <p:cBhvr>
                                        <p:cTn id="49" dur="80"/>
                                        <p:tgtEl>
                                          <p:spTgt spid="70659">
                                            <p:txEl>
                                              <p:pRg st="7" end="7"/>
                                            </p:txEl>
                                          </p:spTgt>
                                        </p:tgtEl>
                                        <p:attrNameLst>
                                          <p:attrName>fill.type</p:attrName>
                                        </p:attrNameLst>
                                      </p:cBhvr>
                                      <p:to>
                                        <p:strVal val="solid"/>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7" presetClass="entr" presetSubtype="0" fill="hold" nodeType="clickEffect">
                                  <p:stCondLst>
                                    <p:cond delay="0"/>
                                  </p:stCondLst>
                                  <p:iterate type="lt">
                                    <p:tmPct val="50000"/>
                                  </p:iterate>
                                  <p:childTnLst>
                                    <p:set>
                                      <p:cBhvr>
                                        <p:cTn id="53" dur="1" fill="hold">
                                          <p:stCondLst>
                                            <p:cond delay="0"/>
                                          </p:stCondLst>
                                        </p:cTn>
                                        <p:tgtEl>
                                          <p:spTgt spid="70659">
                                            <p:txEl>
                                              <p:pRg st="8" end="8"/>
                                            </p:txEl>
                                          </p:spTgt>
                                        </p:tgtEl>
                                        <p:attrNameLst>
                                          <p:attrName>style.visibility</p:attrName>
                                        </p:attrNameLst>
                                      </p:cBhvr>
                                      <p:to>
                                        <p:strVal val="visible"/>
                                      </p:to>
                                    </p:set>
                                    <p:anim calcmode="discrete" valueType="clr">
                                      <p:cBhvr override="childStyle">
                                        <p:cTn id="54" dur="80"/>
                                        <p:tgtEl>
                                          <p:spTgt spid="7065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70659">
                                            <p:txEl>
                                              <p:pRg st="8" end="8"/>
                                            </p:txEl>
                                          </p:spTgt>
                                        </p:tgtEl>
                                        <p:attrNameLst>
                                          <p:attrName>fillcolor</p:attrName>
                                        </p:attrNameLst>
                                      </p:cBhvr>
                                      <p:tavLst>
                                        <p:tav tm="0">
                                          <p:val>
                                            <p:clrVal>
                                              <a:schemeClr val="accent2"/>
                                            </p:clrVal>
                                          </p:val>
                                        </p:tav>
                                        <p:tav tm="50000">
                                          <p:val>
                                            <p:clrVal>
                                              <a:schemeClr val="hlink"/>
                                            </p:clrVal>
                                          </p:val>
                                        </p:tav>
                                      </p:tavLst>
                                    </p:anim>
                                    <p:set>
                                      <p:cBhvr>
                                        <p:cTn id="56" dur="80"/>
                                        <p:tgtEl>
                                          <p:spTgt spid="70659">
                                            <p:txEl>
                                              <p:pRg st="8" end="8"/>
                                            </p:txEl>
                                          </p:spTgt>
                                        </p:tgtEl>
                                        <p:attrNameLst>
                                          <p:attrName>fill.type</p:attrName>
                                        </p:attrNameLst>
                                      </p:cBhvr>
                                      <p:to>
                                        <p:strVal val="solid"/>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7" presetClass="entr" presetSubtype="0" fill="hold" nodeType="clickEffect">
                                  <p:stCondLst>
                                    <p:cond delay="0"/>
                                  </p:stCondLst>
                                  <p:iterate type="lt">
                                    <p:tmPct val="50000"/>
                                  </p:iterate>
                                  <p:childTnLst>
                                    <p:set>
                                      <p:cBhvr>
                                        <p:cTn id="60" dur="1" fill="hold">
                                          <p:stCondLst>
                                            <p:cond delay="0"/>
                                          </p:stCondLst>
                                        </p:cTn>
                                        <p:tgtEl>
                                          <p:spTgt spid="70659">
                                            <p:txEl>
                                              <p:pRg st="9" end="9"/>
                                            </p:txEl>
                                          </p:spTgt>
                                        </p:tgtEl>
                                        <p:attrNameLst>
                                          <p:attrName>style.visibility</p:attrName>
                                        </p:attrNameLst>
                                      </p:cBhvr>
                                      <p:to>
                                        <p:strVal val="visible"/>
                                      </p:to>
                                    </p:set>
                                    <p:anim calcmode="discrete" valueType="clr">
                                      <p:cBhvr override="childStyle">
                                        <p:cTn id="61" dur="80"/>
                                        <p:tgtEl>
                                          <p:spTgt spid="70659">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70659">
                                            <p:txEl>
                                              <p:pRg st="9" end="9"/>
                                            </p:txEl>
                                          </p:spTgt>
                                        </p:tgtEl>
                                        <p:attrNameLst>
                                          <p:attrName>fillcolor</p:attrName>
                                        </p:attrNameLst>
                                      </p:cBhvr>
                                      <p:tavLst>
                                        <p:tav tm="0">
                                          <p:val>
                                            <p:clrVal>
                                              <a:schemeClr val="accent2"/>
                                            </p:clrVal>
                                          </p:val>
                                        </p:tav>
                                        <p:tav tm="50000">
                                          <p:val>
                                            <p:clrVal>
                                              <a:schemeClr val="hlink"/>
                                            </p:clrVal>
                                          </p:val>
                                        </p:tav>
                                      </p:tavLst>
                                    </p:anim>
                                    <p:set>
                                      <p:cBhvr>
                                        <p:cTn id="63" dur="80"/>
                                        <p:tgtEl>
                                          <p:spTgt spid="70659">
                                            <p:txEl>
                                              <p:pRg st="9" end="9"/>
                                            </p:txEl>
                                          </p:spTgt>
                                        </p:tgtEl>
                                        <p:attrNameLst>
                                          <p:attrName>fill.type</p:attrName>
                                        </p:attrNameLst>
                                      </p:cBhvr>
                                      <p:to>
                                        <p:strVal val="solid"/>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7" presetClass="entr" presetSubtype="0" fill="hold" nodeType="clickEffect">
                                  <p:stCondLst>
                                    <p:cond delay="0"/>
                                  </p:stCondLst>
                                  <p:iterate type="lt">
                                    <p:tmPct val="50000"/>
                                  </p:iterate>
                                  <p:childTnLst>
                                    <p:set>
                                      <p:cBhvr>
                                        <p:cTn id="67" dur="1" fill="hold">
                                          <p:stCondLst>
                                            <p:cond delay="0"/>
                                          </p:stCondLst>
                                        </p:cTn>
                                        <p:tgtEl>
                                          <p:spTgt spid="70659">
                                            <p:txEl>
                                              <p:pRg st="10" end="10"/>
                                            </p:txEl>
                                          </p:spTgt>
                                        </p:tgtEl>
                                        <p:attrNameLst>
                                          <p:attrName>style.visibility</p:attrName>
                                        </p:attrNameLst>
                                      </p:cBhvr>
                                      <p:to>
                                        <p:strVal val="visible"/>
                                      </p:to>
                                    </p:set>
                                    <p:anim calcmode="discrete" valueType="clr">
                                      <p:cBhvr override="childStyle">
                                        <p:cTn id="68" dur="80"/>
                                        <p:tgtEl>
                                          <p:spTgt spid="70659">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70659">
                                            <p:txEl>
                                              <p:pRg st="10" end="10"/>
                                            </p:txEl>
                                          </p:spTgt>
                                        </p:tgtEl>
                                        <p:attrNameLst>
                                          <p:attrName>fillcolor</p:attrName>
                                        </p:attrNameLst>
                                      </p:cBhvr>
                                      <p:tavLst>
                                        <p:tav tm="0">
                                          <p:val>
                                            <p:clrVal>
                                              <a:schemeClr val="accent2"/>
                                            </p:clrVal>
                                          </p:val>
                                        </p:tav>
                                        <p:tav tm="50000">
                                          <p:val>
                                            <p:clrVal>
                                              <a:schemeClr val="hlink"/>
                                            </p:clrVal>
                                          </p:val>
                                        </p:tav>
                                      </p:tavLst>
                                    </p:anim>
                                    <p:set>
                                      <p:cBhvr>
                                        <p:cTn id="70" dur="80"/>
                                        <p:tgtEl>
                                          <p:spTgt spid="70659">
                                            <p:txEl>
                                              <p:pRg st="10" end="10"/>
                                            </p:txEl>
                                          </p:spTgt>
                                        </p:tgtEl>
                                        <p:attrNameLst>
                                          <p:attrName>fill.type</p:attrName>
                                        </p:attrNameLst>
                                      </p:cBhvr>
                                      <p:to>
                                        <p:strVal val="solid"/>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7" presetClass="entr" presetSubtype="0" fill="hold" nodeType="clickEffect">
                                  <p:stCondLst>
                                    <p:cond delay="0"/>
                                  </p:stCondLst>
                                  <p:iterate type="lt">
                                    <p:tmPct val="50000"/>
                                  </p:iterate>
                                  <p:childTnLst>
                                    <p:set>
                                      <p:cBhvr>
                                        <p:cTn id="74" dur="1" fill="hold">
                                          <p:stCondLst>
                                            <p:cond delay="0"/>
                                          </p:stCondLst>
                                        </p:cTn>
                                        <p:tgtEl>
                                          <p:spTgt spid="70659">
                                            <p:txEl>
                                              <p:pRg st="11" end="11"/>
                                            </p:txEl>
                                          </p:spTgt>
                                        </p:tgtEl>
                                        <p:attrNameLst>
                                          <p:attrName>style.visibility</p:attrName>
                                        </p:attrNameLst>
                                      </p:cBhvr>
                                      <p:to>
                                        <p:strVal val="visible"/>
                                      </p:to>
                                    </p:set>
                                    <p:anim calcmode="discrete" valueType="clr">
                                      <p:cBhvr override="childStyle">
                                        <p:cTn id="75" dur="80"/>
                                        <p:tgtEl>
                                          <p:spTgt spid="70659">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70659">
                                            <p:txEl>
                                              <p:pRg st="11" end="11"/>
                                            </p:txEl>
                                          </p:spTgt>
                                        </p:tgtEl>
                                        <p:attrNameLst>
                                          <p:attrName>fillcolor</p:attrName>
                                        </p:attrNameLst>
                                      </p:cBhvr>
                                      <p:tavLst>
                                        <p:tav tm="0">
                                          <p:val>
                                            <p:clrVal>
                                              <a:schemeClr val="accent2"/>
                                            </p:clrVal>
                                          </p:val>
                                        </p:tav>
                                        <p:tav tm="50000">
                                          <p:val>
                                            <p:clrVal>
                                              <a:schemeClr val="hlink"/>
                                            </p:clrVal>
                                          </p:val>
                                        </p:tav>
                                      </p:tavLst>
                                    </p:anim>
                                    <p:set>
                                      <p:cBhvr>
                                        <p:cTn id="77" dur="80"/>
                                        <p:tgtEl>
                                          <p:spTgt spid="70659">
                                            <p:txEl>
                                              <p:pRg st="11" end="11"/>
                                            </p:txEl>
                                          </p:spTgt>
                                        </p:tgtEl>
                                        <p:attrNameLst>
                                          <p:attrName>fill.type</p:attrName>
                                        </p:attrNameLst>
                                      </p:cBhvr>
                                      <p:to>
                                        <p:strVal val="solid"/>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7" presetClass="entr" presetSubtype="0" fill="hold" nodeType="clickEffect">
                                  <p:stCondLst>
                                    <p:cond delay="0"/>
                                  </p:stCondLst>
                                  <p:iterate type="lt">
                                    <p:tmPct val="50000"/>
                                  </p:iterate>
                                  <p:childTnLst>
                                    <p:set>
                                      <p:cBhvr>
                                        <p:cTn id="81" dur="1" fill="hold">
                                          <p:stCondLst>
                                            <p:cond delay="0"/>
                                          </p:stCondLst>
                                        </p:cTn>
                                        <p:tgtEl>
                                          <p:spTgt spid="70659">
                                            <p:txEl>
                                              <p:pRg st="12" end="12"/>
                                            </p:txEl>
                                          </p:spTgt>
                                        </p:tgtEl>
                                        <p:attrNameLst>
                                          <p:attrName>style.visibility</p:attrName>
                                        </p:attrNameLst>
                                      </p:cBhvr>
                                      <p:to>
                                        <p:strVal val="visible"/>
                                      </p:to>
                                    </p:set>
                                    <p:anim calcmode="discrete" valueType="clr">
                                      <p:cBhvr override="childStyle">
                                        <p:cTn id="82" dur="80"/>
                                        <p:tgtEl>
                                          <p:spTgt spid="70659">
                                            <p:txEl>
                                              <p:pRg st="12" end="1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3" dur="80"/>
                                        <p:tgtEl>
                                          <p:spTgt spid="70659">
                                            <p:txEl>
                                              <p:pRg st="12" end="12"/>
                                            </p:txEl>
                                          </p:spTgt>
                                        </p:tgtEl>
                                        <p:attrNameLst>
                                          <p:attrName>fillcolor</p:attrName>
                                        </p:attrNameLst>
                                      </p:cBhvr>
                                      <p:tavLst>
                                        <p:tav tm="0">
                                          <p:val>
                                            <p:clrVal>
                                              <a:schemeClr val="accent2"/>
                                            </p:clrVal>
                                          </p:val>
                                        </p:tav>
                                        <p:tav tm="50000">
                                          <p:val>
                                            <p:clrVal>
                                              <a:schemeClr val="hlink"/>
                                            </p:clrVal>
                                          </p:val>
                                        </p:tav>
                                      </p:tavLst>
                                    </p:anim>
                                    <p:set>
                                      <p:cBhvr>
                                        <p:cTn id="84" dur="80"/>
                                        <p:tgtEl>
                                          <p:spTgt spid="70659">
                                            <p:txEl>
                                              <p:pRg st="12" end="12"/>
                                            </p:txEl>
                                          </p:spTgt>
                                        </p:tgtEl>
                                        <p:attrNameLst>
                                          <p:attrName>fill.type</p:attrName>
                                        </p:attrNameLst>
                                      </p:cBhvr>
                                      <p:to>
                                        <p:strVal val="solid"/>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70660"/>
                                        </p:tgtEl>
                                        <p:attrNameLst>
                                          <p:attrName>style.visibility</p:attrName>
                                        </p:attrNameLst>
                                      </p:cBhvr>
                                      <p:to>
                                        <p:strVal val="visible"/>
                                      </p:to>
                                    </p:set>
                                    <p:animEffect transition="in" filter="checkerboard(across)">
                                      <p:cBhvr>
                                        <p:cTn id="89"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4A7E060-D7F6-49C4-86A3-B422D7FF7785}"/>
              </a:ext>
            </a:extLst>
          </p:cNvPr>
          <p:cNvSpPr>
            <a:spLocks noGrp="1" noChangeArrowheads="1"/>
          </p:cNvSpPr>
          <p:nvPr>
            <p:ph type="title"/>
          </p:nvPr>
        </p:nvSpPr>
        <p:spPr/>
        <p:txBody>
          <a:bodyPr/>
          <a:lstStyle/>
          <a:p>
            <a:pPr eaLnBrk="1" hangingPunct="1"/>
            <a:r>
              <a:rPr lang="zh-CN" altLang="en-US"/>
              <a:t>本节重点</a:t>
            </a:r>
          </a:p>
        </p:txBody>
      </p:sp>
      <p:sp>
        <p:nvSpPr>
          <p:cNvPr id="102403" name="Rectangle 3">
            <a:extLst>
              <a:ext uri="{FF2B5EF4-FFF2-40B4-BE49-F238E27FC236}">
                <a16:creationId xmlns:a16="http://schemas.microsoft.com/office/drawing/2014/main" id="{A51DE400-3132-4617-95DB-2A9718AF228D}"/>
              </a:ext>
            </a:extLst>
          </p:cNvPr>
          <p:cNvSpPr>
            <a:spLocks noGrp="1" noChangeArrowheads="1"/>
          </p:cNvSpPr>
          <p:nvPr>
            <p:ph idx="1"/>
          </p:nvPr>
        </p:nvSpPr>
        <p:spPr/>
        <p:txBody>
          <a:bodyPr/>
          <a:lstStyle/>
          <a:p>
            <a:pPr eaLnBrk="1" hangingPunct="1">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ＧＰＳ</a:t>
            </a:r>
            <a:r>
              <a:rPr lang="en-US" altLang="zh-CN" dirty="0">
                <a:latin typeface="Times New Roman" panose="02020603050405020304" pitchFamily="18" charset="0"/>
                <a:cs typeface="Times New Roman" panose="02020603050405020304" pitchFamily="18" charset="0"/>
              </a:rPr>
              <a:t>/GLONASS/</a:t>
            </a:r>
            <a:r>
              <a:rPr lang="en-US" altLang="zh-CN" dirty="0" err="1">
                <a:latin typeface="Times New Roman" panose="02020603050405020304" pitchFamily="18" charset="0"/>
                <a:cs typeface="Times New Roman" panose="02020603050405020304" pitchFamily="18" charset="0"/>
              </a:rPr>
              <a:t>BeiDou</a:t>
            </a:r>
            <a:r>
              <a:rPr lang="en-US" altLang="zh-CN" dirty="0">
                <a:latin typeface="Times New Roman" panose="02020603050405020304" pitchFamily="18" charset="0"/>
                <a:cs typeface="Times New Roman" panose="02020603050405020304" pitchFamily="18" charset="0"/>
              </a:rPr>
              <a:t>/Galileo</a:t>
            </a:r>
            <a:r>
              <a:rPr lang="zh-CN" altLang="en-US" dirty="0"/>
              <a:t>系统的组成及其各组成部分的任务</a:t>
            </a:r>
          </a:p>
          <a:p>
            <a:pPr eaLnBrk="1" hangingPunct="1">
              <a:buFont typeface="Wingdings" panose="05000000000000000000" pitchFamily="2" charset="2"/>
              <a:buChar char="ü"/>
            </a:pPr>
            <a:endParaRPr lang="zh-CN" altLang="en-US" dirty="0"/>
          </a:p>
          <a:p>
            <a:pPr eaLnBrk="1" hangingPunct="1">
              <a:buFont typeface="Wingdings" panose="05000000000000000000" pitchFamily="2" charset="2"/>
              <a:buChar char="ü"/>
            </a:pPr>
            <a:r>
              <a:rPr lang="en-US" altLang="zh-CN" dirty="0"/>
              <a:t>GPS</a:t>
            </a:r>
            <a:r>
              <a:rPr lang="zh-CN" altLang="en-US" dirty="0"/>
              <a:t>系统的工作流程</a:t>
            </a:r>
          </a:p>
          <a:p>
            <a:pPr eaLnBrk="1" hangingPunct="1">
              <a:buFont typeface="Wingdings" panose="05000000000000000000" pitchFamily="2" charset="2"/>
              <a:buChar char="ü"/>
            </a:pPr>
            <a:endParaRPr lang="zh-CN" altLang="en-US" dirty="0"/>
          </a:p>
          <a:p>
            <a:pPr eaLnBrk="1" hangingPunct="1">
              <a:buFont typeface="Wingdings" panose="05000000000000000000" pitchFamily="2" charset="2"/>
              <a:buChar char="ü"/>
            </a:pPr>
            <a:r>
              <a:rPr lang="zh-CN" altLang="en-US" dirty="0"/>
              <a:t>卫星导航系统的分类</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AB59-765A-4C58-85E4-7E14BB239B56}"/>
              </a:ext>
            </a:extLst>
          </p:cNvPr>
          <p:cNvSpPr>
            <a:spLocks noGrp="1"/>
          </p:cNvSpPr>
          <p:nvPr>
            <p:ph type="title"/>
          </p:nvPr>
        </p:nvSpPr>
        <p:spPr/>
        <p:txBody>
          <a:bodyPr/>
          <a:lstStyle/>
          <a:p>
            <a:r>
              <a:rPr lang="zh-CN" altLang="en-US" dirty="0"/>
              <a:t>各</a:t>
            </a:r>
            <a:r>
              <a:rPr lang="en-US" altLang="zh-CN" dirty="0"/>
              <a:t>GNSS</a:t>
            </a:r>
            <a:r>
              <a:rPr lang="zh-CN" altLang="en-US" dirty="0"/>
              <a:t>提供的功能</a:t>
            </a:r>
          </a:p>
        </p:txBody>
      </p:sp>
      <p:sp>
        <p:nvSpPr>
          <p:cNvPr id="3" name="矩形 2">
            <a:extLst>
              <a:ext uri="{FF2B5EF4-FFF2-40B4-BE49-F238E27FC236}">
                <a16:creationId xmlns:a16="http://schemas.microsoft.com/office/drawing/2014/main" id="{10C66086-8472-4D26-A274-FC7C4A1ACD3E}"/>
              </a:ext>
            </a:extLst>
          </p:cNvPr>
          <p:cNvSpPr/>
          <p:nvPr/>
        </p:nvSpPr>
        <p:spPr>
          <a:xfrm>
            <a:off x="1176652" y="6249571"/>
            <a:ext cx="7283780" cy="369332"/>
          </a:xfrm>
          <a:prstGeom prst="rect">
            <a:avLst/>
          </a:prstGeom>
        </p:spPr>
        <p:txBody>
          <a:bodyPr wrap="square">
            <a:spAutoFit/>
          </a:bodyPr>
          <a:lstStyle/>
          <a:p>
            <a:r>
              <a:rPr lang="zh-CN" altLang="en-US" dirty="0">
                <a:solidFill>
                  <a:srgbClr val="FFFF00"/>
                </a:solidFill>
              </a:rPr>
              <a:t>http://www.beidou.gov.cn/zy/kpyd/201905/t20190522_18117.html</a:t>
            </a:r>
          </a:p>
        </p:txBody>
      </p:sp>
      <p:graphicFrame>
        <p:nvGraphicFramePr>
          <p:cNvPr id="6" name="表格 5">
            <a:extLst>
              <a:ext uri="{FF2B5EF4-FFF2-40B4-BE49-F238E27FC236}">
                <a16:creationId xmlns:a16="http://schemas.microsoft.com/office/drawing/2014/main" id="{426E8949-8342-480D-8176-5F4B858C18F7}"/>
              </a:ext>
            </a:extLst>
          </p:cNvPr>
          <p:cNvGraphicFramePr>
            <a:graphicFrameLocks noGrp="1"/>
          </p:cNvGraphicFramePr>
          <p:nvPr>
            <p:extLst>
              <p:ext uri="{D42A27DB-BD31-4B8C-83A1-F6EECF244321}">
                <p14:modId xmlns:p14="http://schemas.microsoft.com/office/powerpoint/2010/main" val="4278644379"/>
              </p:ext>
            </p:extLst>
          </p:nvPr>
        </p:nvGraphicFramePr>
        <p:xfrm>
          <a:off x="1547664" y="1916832"/>
          <a:ext cx="6408710" cy="2411892"/>
        </p:xfrm>
        <a:graphic>
          <a:graphicData uri="http://schemas.openxmlformats.org/drawingml/2006/table">
            <a:tbl>
              <a:tblPr>
                <a:tableStyleId>{5C22544A-7EE6-4342-B048-85BDC9FD1C3A}</a:tableStyleId>
              </a:tblPr>
              <a:tblGrid>
                <a:gridCol w="1281742">
                  <a:extLst>
                    <a:ext uri="{9D8B030D-6E8A-4147-A177-3AD203B41FA5}">
                      <a16:colId xmlns:a16="http://schemas.microsoft.com/office/drawing/2014/main" val="2838714321"/>
                    </a:ext>
                  </a:extLst>
                </a:gridCol>
                <a:gridCol w="1281742">
                  <a:extLst>
                    <a:ext uri="{9D8B030D-6E8A-4147-A177-3AD203B41FA5}">
                      <a16:colId xmlns:a16="http://schemas.microsoft.com/office/drawing/2014/main" val="4233675249"/>
                    </a:ext>
                  </a:extLst>
                </a:gridCol>
                <a:gridCol w="1281742">
                  <a:extLst>
                    <a:ext uri="{9D8B030D-6E8A-4147-A177-3AD203B41FA5}">
                      <a16:colId xmlns:a16="http://schemas.microsoft.com/office/drawing/2014/main" val="470558661"/>
                    </a:ext>
                  </a:extLst>
                </a:gridCol>
                <a:gridCol w="1281742">
                  <a:extLst>
                    <a:ext uri="{9D8B030D-6E8A-4147-A177-3AD203B41FA5}">
                      <a16:colId xmlns:a16="http://schemas.microsoft.com/office/drawing/2014/main" val="4248161949"/>
                    </a:ext>
                  </a:extLst>
                </a:gridCol>
                <a:gridCol w="1281742">
                  <a:extLst>
                    <a:ext uri="{9D8B030D-6E8A-4147-A177-3AD203B41FA5}">
                      <a16:colId xmlns:a16="http://schemas.microsoft.com/office/drawing/2014/main" val="2902239229"/>
                    </a:ext>
                  </a:extLst>
                </a:gridCol>
              </a:tblGrid>
              <a:tr h="401982">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服务功能</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BDS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GPS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GLONASS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Galileo</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566711806"/>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RNSS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1347645797"/>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SBAS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　</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3778108470"/>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PPP</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2013777497"/>
                  </a:ext>
                </a:extLst>
              </a:tr>
              <a:tr h="401982">
                <a:tc>
                  <a:txBody>
                    <a:bodyPr/>
                    <a:lstStyle/>
                    <a:p>
                      <a:pPr algn="ctr" fontAlgn="ctr"/>
                      <a:r>
                        <a:rPr lang="en-US" sz="2000" u="none" strike="noStrike">
                          <a:solidFill>
                            <a:srgbClr val="FFFFFF"/>
                          </a:solidFill>
                          <a:effectLst/>
                          <a:latin typeface="华文中宋" panose="02010600040101010101" pitchFamily="2" charset="-122"/>
                          <a:ea typeface="华文中宋" panose="02010600040101010101" pitchFamily="2" charset="-122"/>
                        </a:rPr>
                        <a:t>SMS</a:t>
                      </a:r>
                      <a:endParaRPr 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en-US" altLang="zh-CN" sz="2000" u="none" strike="noStrike">
                          <a:solidFill>
                            <a:srgbClr val="FFFFFF"/>
                          </a:solidFill>
                          <a:effectLst/>
                          <a:latin typeface="华文中宋" panose="02010600040101010101" pitchFamily="2" charset="-122"/>
                          <a:ea typeface="华文中宋" panose="02010600040101010101" pitchFamily="2" charset="-122"/>
                        </a:rPr>
                        <a:t>-</a:t>
                      </a:r>
                      <a:endParaRPr lang="en-US" altLang="zh-CN"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　</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2823326908"/>
                  </a:ext>
                </a:extLst>
              </a:tr>
              <a:tr h="401982">
                <a:tc>
                  <a:txBody>
                    <a:bodyPr/>
                    <a:lstStyle/>
                    <a:p>
                      <a:pPr algn="ctr" fontAlgn="ctr"/>
                      <a:r>
                        <a:rPr lang="en-US" sz="2000" u="none" strike="noStrike" dirty="0">
                          <a:solidFill>
                            <a:srgbClr val="FFFFFF"/>
                          </a:solidFill>
                          <a:effectLst/>
                          <a:latin typeface="华文中宋" panose="02010600040101010101" pitchFamily="2" charset="-122"/>
                          <a:ea typeface="华文中宋" panose="02010600040101010101" pitchFamily="2" charset="-122"/>
                        </a:rPr>
                        <a:t>SAR</a:t>
                      </a:r>
                      <a:endParaRPr lang="en-US" sz="2000" b="0" i="0" u="none" strike="noStrike" dirty="0">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tc>
                  <a:txBody>
                    <a:bodyPr/>
                    <a:lstStyle/>
                    <a:p>
                      <a:pPr algn="ctr" fontAlgn="ctr"/>
                      <a:r>
                        <a:rPr lang="zh-CN" altLang="en-US" sz="2000" u="none" strike="noStrike" dirty="0">
                          <a:solidFill>
                            <a:srgbClr val="FFFFFF"/>
                          </a:solidFill>
                          <a:effectLst/>
                          <a:latin typeface="华文中宋" panose="02010600040101010101" pitchFamily="2" charset="-122"/>
                          <a:ea typeface="华文中宋" panose="02010600040101010101" pitchFamily="2" charset="-122"/>
                        </a:rPr>
                        <a:t>√</a:t>
                      </a:r>
                      <a:endParaRPr lang="zh-CN" altLang="en-US" sz="2000" b="0" i="0" u="none" strike="noStrike" dirty="0">
                        <a:solidFill>
                          <a:srgbClr val="FFFFFF"/>
                        </a:solidFill>
                        <a:effectLst/>
                        <a:latin typeface="华文中宋" panose="02010600040101010101" pitchFamily="2" charset="-122"/>
                        <a:ea typeface="华文中宋" panose="02010600040101010101" pitchFamily="2" charset="-122"/>
                      </a:endParaRPr>
                    </a:p>
                  </a:txBody>
                  <a:tcPr marL="7620" marR="7620" marT="7620" marB="0" anchor="ctr">
                    <a:noFill/>
                  </a:tcPr>
                </a:tc>
                <a:extLst>
                  <a:ext uri="{0D108BD9-81ED-4DB2-BD59-A6C34878D82A}">
                    <a16:rowId xmlns:a16="http://schemas.microsoft.com/office/drawing/2014/main" val="3510021942"/>
                  </a:ext>
                </a:extLst>
              </a:tr>
            </a:tbl>
          </a:graphicData>
        </a:graphic>
      </p:graphicFrame>
      <p:sp>
        <p:nvSpPr>
          <p:cNvPr id="7" name="文本框 6">
            <a:extLst>
              <a:ext uri="{FF2B5EF4-FFF2-40B4-BE49-F238E27FC236}">
                <a16:creationId xmlns:a16="http://schemas.microsoft.com/office/drawing/2014/main" id="{61E4A370-36BA-4E62-A4C4-3E16BBF7153E}"/>
              </a:ext>
            </a:extLst>
          </p:cNvPr>
          <p:cNvSpPr txBox="1"/>
          <p:nvPr/>
        </p:nvSpPr>
        <p:spPr>
          <a:xfrm>
            <a:off x="1043608" y="4351807"/>
            <a:ext cx="8345554" cy="1907573"/>
          </a:xfrm>
          <a:prstGeom prst="rect">
            <a:avLst/>
          </a:prstGeom>
          <a:noFill/>
        </p:spPr>
        <p:txBody>
          <a:bodyPr wrap="none" rtlCol="0">
            <a:spAutoFit/>
          </a:bodyPr>
          <a:lstStyle/>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RNSS</a:t>
            </a:r>
            <a:r>
              <a:rPr lang="zh-CN" altLang="en-US" sz="2000" dirty="0">
                <a:solidFill>
                  <a:srgbClr val="FFFFFF"/>
                </a:solidFill>
                <a:latin typeface="华文中宋" panose="02010600040101010101" pitchFamily="2" charset="-122"/>
                <a:ea typeface="华文中宋" panose="02010600040101010101" pitchFamily="2" charset="-122"/>
              </a:rPr>
              <a:t>：卫星无线电导航业务（</a:t>
            </a:r>
            <a:r>
              <a:rPr lang="en-US" altLang="zh-CN" sz="2000" dirty="0">
                <a:solidFill>
                  <a:srgbClr val="FFFFFF"/>
                </a:solidFill>
                <a:latin typeface="华文中宋" panose="02010600040101010101" pitchFamily="2" charset="-122"/>
                <a:ea typeface="华文中宋" panose="02010600040101010101" pitchFamily="2" charset="-122"/>
              </a:rPr>
              <a:t> Radio Navigation Satellite System </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SBAS</a:t>
            </a:r>
            <a:r>
              <a:rPr lang="zh-CN" altLang="en-US" sz="2000" dirty="0">
                <a:solidFill>
                  <a:srgbClr val="FFFFFF"/>
                </a:solidFill>
                <a:latin typeface="华文中宋" panose="02010600040101010101" pitchFamily="2" charset="-122"/>
                <a:ea typeface="华文中宋" panose="02010600040101010101" pitchFamily="2" charset="-122"/>
              </a:rPr>
              <a:t>：星基增强系统（</a:t>
            </a:r>
            <a:r>
              <a:rPr lang="en-US" altLang="zh-CN" sz="2000" dirty="0">
                <a:solidFill>
                  <a:srgbClr val="FFFFFF"/>
                </a:solidFill>
                <a:latin typeface="华文中宋" panose="02010600040101010101" pitchFamily="2" charset="-122"/>
                <a:ea typeface="华文中宋" panose="02010600040101010101" pitchFamily="2" charset="-122"/>
              </a:rPr>
              <a:t>Satellite Based Augmentation System</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PPP</a:t>
            </a:r>
            <a:r>
              <a:rPr lang="zh-CN" altLang="en-US" sz="2000" dirty="0">
                <a:solidFill>
                  <a:srgbClr val="FFFFFF"/>
                </a:solidFill>
                <a:latin typeface="华文中宋" panose="02010600040101010101" pitchFamily="2" charset="-122"/>
                <a:ea typeface="华文中宋" panose="02010600040101010101" pitchFamily="2" charset="-122"/>
              </a:rPr>
              <a:t>：精密单点定位（</a:t>
            </a:r>
            <a:r>
              <a:rPr lang="en-US" altLang="zh-CN" sz="2000" dirty="0">
                <a:solidFill>
                  <a:srgbClr val="FFFFFF"/>
                </a:solidFill>
                <a:latin typeface="华文中宋" panose="02010600040101010101" pitchFamily="2" charset="-122"/>
                <a:ea typeface="华文中宋" panose="02010600040101010101" pitchFamily="2" charset="-122"/>
              </a:rPr>
              <a:t>Precise Point Positioning</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SMS</a:t>
            </a:r>
            <a:r>
              <a:rPr lang="zh-CN" altLang="en-US" sz="2000" dirty="0">
                <a:solidFill>
                  <a:srgbClr val="FFFFFF"/>
                </a:solidFill>
                <a:latin typeface="华文中宋" panose="02010600040101010101" pitchFamily="2" charset="-122"/>
                <a:ea typeface="华文中宋" panose="02010600040101010101" pitchFamily="2" charset="-122"/>
              </a:rPr>
              <a:t>：短报文通信服务（</a:t>
            </a:r>
            <a:r>
              <a:rPr lang="en-US" altLang="zh-CN" sz="2000" dirty="0">
                <a:solidFill>
                  <a:srgbClr val="FFFFFF"/>
                </a:solidFill>
                <a:latin typeface="华文中宋" panose="02010600040101010101" pitchFamily="2" charset="-122"/>
                <a:ea typeface="华文中宋" panose="02010600040101010101" pitchFamily="2" charset="-122"/>
              </a:rPr>
              <a:t>Short Message Service</a:t>
            </a:r>
            <a:r>
              <a:rPr lang="zh-CN" altLang="en-US" sz="2000" dirty="0">
                <a:solidFill>
                  <a:srgbClr val="FFFFFF"/>
                </a:solidFill>
                <a:latin typeface="华文中宋" panose="02010600040101010101" pitchFamily="2" charset="-122"/>
                <a:ea typeface="华文中宋" panose="02010600040101010101" pitchFamily="2" charset="-122"/>
              </a:rPr>
              <a:t>）</a:t>
            </a:r>
            <a:endParaRPr lang="en-US" altLang="zh-CN" sz="2000" dirty="0">
              <a:solidFill>
                <a:srgbClr val="FFFFFF"/>
              </a:solidFill>
              <a:latin typeface="华文中宋" panose="02010600040101010101" pitchFamily="2" charset="-122"/>
              <a:ea typeface="华文中宋" panose="02010600040101010101" pitchFamily="2" charset="-122"/>
            </a:endParaRPr>
          </a:p>
          <a:p>
            <a:pPr>
              <a:lnSpc>
                <a:spcPct val="120000"/>
              </a:lnSpc>
            </a:pPr>
            <a:r>
              <a:rPr lang="en-US" altLang="zh-CN" sz="2000" dirty="0">
                <a:solidFill>
                  <a:srgbClr val="FFFFFF"/>
                </a:solidFill>
                <a:latin typeface="华文中宋" panose="02010600040101010101" pitchFamily="2" charset="-122"/>
                <a:ea typeface="华文中宋" panose="02010600040101010101" pitchFamily="2" charset="-122"/>
              </a:rPr>
              <a:t>SAR</a:t>
            </a:r>
            <a:r>
              <a:rPr lang="zh-CN" altLang="en-US" sz="2000" dirty="0">
                <a:solidFill>
                  <a:srgbClr val="FFFFFF"/>
                </a:solidFill>
                <a:latin typeface="华文中宋" panose="02010600040101010101" pitchFamily="2" charset="-122"/>
                <a:ea typeface="华文中宋" panose="02010600040101010101" pitchFamily="2" charset="-122"/>
              </a:rPr>
              <a:t>：国际搜救服务（</a:t>
            </a:r>
            <a:r>
              <a:rPr lang="en-US" altLang="zh-CN" sz="2000" dirty="0">
                <a:solidFill>
                  <a:srgbClr val="FFFFFF"/>
                </a:solidFill>
                <a:latin typeface="华文中宋" panose="02010600040101010101" pitchFamily="2" charset="-122"/>
                <a:ea typeface="华文中宋" panose="02010600040101010101" pitchFamily="2" charset="-122"/>
              </a:rPr>
              <a:t>Search and Rescue</a:t>
            </a:r>
            <a:r>
              <a:rPr lang="zh-CN" altLang="en-US" sz="2000" dirty="0">
                <a:solidFill>
                  <a:srgbClr val="FFFFFF"/>
                </a:solidFill>
                <a:latin typeface="华文中宋" panose="02010600040101010101" pitchFamily="2" charset="-122"/>
                <a:ea typeface="华文中宋" panose="02010600040101010101" pitchFamily="2" charset="-122"/>
              </a:rPr>
              <a:t>）</a:t>
            </a:r>
          </a:p>
        </p:txBody>
      </p:sp>
      <p:sp>
        <p:nvSpPr>
          <p:cNvPr id="8" name="AutoShape 7">
            <a:hlinkClick r:id="rId3" action="ppaction://hlinksldjump"/>
            <a:extLst>
              <a:ext uri="{FF2B5EF4-FFF2-40B4-BE49-F238E27FC236}">
                <a16:creationId xmlns:a16="http://schemas.microsoft.com/office/drawing/2014/main" id="{F72E439D-53CB-4479-A1C5-790B011A3F3D}"/>
              </a:ext>
            </a:extLst>
          </p:cNvPr>
          <p:cNvSpPr>
            <a:spLocks noChangeArrowheads="1"/>
          </p:cNvSpPr>
          <p:nvPr/>
        </p:nvSpPr>
        <p:spPr bwMode="auto">
          <a:xfrm>
            <a:off x="8496300" y="6361113"/>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302392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960338F-DEE4-4C73-B5D3-243DD1579033}"/>
              </a:ext>
            </a:extLst>
          </p:cNvPr>
          <p:cNvSpPr>
            <a:spLocks noGrp="1" noChangeArrowheads="1"/>
          </p:cNvSpPr>
          <p:nvPr>
            <p:ph type="title"/>
          </p:nvPr>
        </p:nvSpPr>
        <p:spPr/>
        <p:txBody>
          <a:bodyPr/>
          <a:lstStyle/>
          <a:p>
            <a:pPr eaLnBrk="1" hangingPunct="1"/>
            <a:r>
              <a:rPr lang="zh-CN" altLang="en-US"/>
              <a:t>ＧＰＳ的含义</a:t>
            </a:r>
          </a:p>
        </p:txBody>
      </p:sp>
      <p:sp>
        <p:nvSpPr>
          <p:cNvPr id="11267" name="Rectangle 3">
            <a:extLst>
              <a:ext uri="{FF2B5EF4-FFF2-40B4-BE49-F238E27FC236}">
                <a16:creationId xmlns:a16="http://schemas.microsoft.com/office/drawing/2014/main" id="{B3ADA531-4F01-4A47-9A61-86626DA6D512}"/>
              </a:ext>
            </a:extLst>
          </p:cNvPr>
          <p:cNvSpPr>
            <a:spLocks noGrp="1" noChangeArrowheads="1"/>
          </p:cNvSpPr>
          <p:nvPr>
            <p:ph idx="1"/>
          </p:nvPr>
        </p:nvSpPr>
        <p:spPr>
          <a:xfrm>
            <a:off x="603981" y="1774582"/>
            <a:ext cx="8243887" cy="1871662"/>
          </a:xfrm>
        </p:spPr>
        <p:txBody>
          <a:bodyPr/>
          <a:lstStyle/>
          <a:p>
            <a:pPr eaLnBrk="1" hangingPunct="1"/>
            <a:r>
              <a:rPr kumimoji="1" lang="en-US" altLang="zh-CN" sz="2400" dirty="0"/>
              <a:t>GPS</a:t>
            </a:r>
            <a:r>
              <a:rPr kumimoji="1" lang="zh-CN" altLang="en-US" sz="2400" dirty="0"/>
              <a:t>的英文全称是</a:t>
            </a:r>
            <a:r>
              <a:rPr kumimoji="1" lang="en-US" altLang="zh-CN" sz="2400" dirty="0" err="1"/>
              <a:t>NAVigation</a:t>
            </a:r>
            <a:r>
              <a:rPr kumimoji="1" lang="en-US" altLang="zh-CN" sz="2400" dirty="0"/>
              <a:t> Satellite Timing And Ranging /Global Position System</a:t>
            </a:r>
            <a:r>
              <a:rPr kumimoji="1" lang="zh-CN" altLang="en-US" sz="2400" dirty="0"/>
              <a:t>（卫星测时测距导航</a:t>
            </a:r>
            <a:r>
              <a:rPr kumimoji="1" lang="en-US" altLang="zh-CN" sz="2400" dirty="0"/>
              <a:t>/</a:t>
            </a:r>
            <a:r>
              <a:rPr kumimoji="1" lang="zh-CN" altLang="en-US" sz="2400" dirty="0"/>
              <a:t>全球定位系统），简称</a:t>
            </a:r>
            <a:r>
              <a:rPr kumimoji="1" lang="en-US" altLang="zh-CN" sz="2400" dirty="0"/>
              <a:t>GPS</a:t>
            </a:r>
            <a:r>
              <a:rPr kumimoji="1" lang="zh-CN" altLang="en-US" sz="2400" dirty="0"/>
              <a:t>有时也被称作</a:t>
            </a:r>
            <a:r>
              <a:rPr kumimoji="1" lang="en-US" altLang="zh-CN" sz="2400" dirty="0"/>
              <a:t>NAVSTAR GPS</a:t>
            </a:r>
            <a:r>
              <a:rPr kumimoji="1" lang="zh-CN" altLang="en-US" sz="2400" dirty="0"/>
              <a:t>。</a:t>
            </a:r>
          </a:p>
        </p:txBody>
      </p:sp>
      <p:sp>
        <p:nvSpPr>
          <p:cNvPr id="11268" name="Text Box 4">
            <a:extLst>
              <a:ext uri="{FF2B5EF4-FFF2-40B4-BE49-F238E27FC236}">
                <a16:creationId xmlns:a16="http://schemas.microsoft.com/office/drawing/2014/main" id="{8CD622D3-CB2C-4D39-AEA7-6103C75119C1}"/>
              </a:ext>
            </a:extLst>
          </p:cNvPr>
          <p:cNvSpPr txBox="1">
            <a:spLocks noChangeArrowheads="1"/>
          </p:cNvSpPr>
          <p:nvPr/>
        </p:nvSpPr>
        <p:spPr bwMode="auto">
          <a:xfrm>
            <a:off x="1166813" y="18796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kumimoji="1" lang="zh-CN" altLang="en-US" sz="2400">
                <a:solidFill>
                  <a:schemeClr val="tx1"/>
                </a:solidFill>
                <a:latin typeface="Times New Roman" panose="02020603050405020304" pitchFamily="18" charset="0"/>
                <a:ea typeface="宋体" panose="02010600030101010101" pitchFamily="2" charset="-122"/>
              </a:rPr>
              <a:t>        </a:t>
            </a:r>
            <a:endParaRPr kumimoji="1" lang="zh-CN" altLang="en-US" sz="2400">
              <a:latin typeface="Times New Roman" panose="02020603050405020304" pitchFamily="18" charset="0"/>
              <a:ea typeface="宋体" panose="02010600030101010101" pitchFamily="2" charset="-122"/>
            </a:endParaRPr>
          </a:p>
        </p:txBody>
      </p:sp>
      <p:pic>
        <p:nvPicPr>
          <p:cNvPr id="11269" name="Picture 5" descr="系统构成">
            <a:extLst>
              <a:ext uri="{FF2B5EF4-FFF2-40B4-BE49-F238E27FC236}">
                <a16:creationId xmlns:a16="http://schemas.microsoft.com/office/drawing/2014/main" id="{72D5DA38-6463-4FE1-BEE4-C6720C79E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725" y="4095750"/>
            <a:ext cx="410527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6">
            <a:extLst>
              <a:ext uri="{FF2B5EF4-FFF2-40B4-BE49-F238E27FC236}">
                <a16:creationId xmlns:a16="http://schemas.microsoft.com/office/drawing/2014/main" id="{3E8779B9-9C65-4BD8-A9B4-A479B6D3DE23}"/>
              </a:ext>
            </a:extLst>
          </p:cNvPr>
          <p:cNvSpPr>
            <a:spLocks noChangeArrowheads="1"/>
          </p:cNvSpPr>
          <p:nvPr/>
        </p:nvSpPr>
        <p:spPr bwMode="auto">
          <a:xfrm>
            <a:off x="611560" y="3266363"/>
            <a:ext cx="4411713" cy="352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lnSpc>
                <a:spcPct val="120000"/>
              </a:lnSpc>
            </a:pPr>
            <a:r>
              <a:rPr kumimoji="1" lang="zh-CN" altLang="en-US" sz="2400" dirty="0"/>
              <a:t>根据</a:t>
            </a:r>
            <a:r>
              <a:rPr kumimoji="1" lang="en-US" altLang="zh-CN" sz="2400" dirty="0"/>
              <a:t>Wooden 1985</a:t>
            </a:r>
            <a:r>
              <a:rPr kumimoji="1" lang="zh-CN" altLang="en-US" sz="2400" dirty="0"/>
              <a:t>年所给出的</a:t>
            </a:r>
            <a:r>
              <a:rPr kumimoji="1" lang="zh-CN" altLang="en-US" sz="2400" dirty="0">
                <a:solidFill>
                  <a:schemeClr val="hlink"/>
                </a:solidFill>
              </a:rPr>
              <a:t>定义</a:t>
            </a:r>
            <a:r>
              <a:rPr kumimoji="1" lang="zh-CN" altLang="en-US" sz="2400" dirty="0"/>
              <a:t>：</a:t>
            </a:r>
            <a:r>
              <a:rPr kumimoji="1" lang="en-US" altLang="zh-CN" sz="2400" dirty="0"/>
              <a:t>NAVSTAR</a:t>
            </a:r>
            <a:r>
              <a:rPr kumimoji="1" lang="zh-CN" altLang="en-US" sz="2400" dirty="0"/>
              <a:t>全球定位系统（</a:t>
            </a:r>
            <a:r>
              <a:rPr kumimoji="1" lang="en-US" altLang="zh-CN" sz="2400" dirty="0"/>
              <a:t>GPS</a:t>
            </a:r>
            <a:r>
              <a:rPr kumimoji="1" lang="zh-CN" altLang="en-US" sz="2400" dirty="0"/>
              <a:t>）是一个</a:t>
            </a:r>
            <a:r>
              <a:rPr kumimoji="1" lang="zh-CN" altLang="en-US" sz="2400" b="1" i="1" dirty="0">
                <a:solidFill>
                  <a:schemeClr val="hlink"/>
                </a:solidFill>
              </a:rPr>
              <a:t>空基</a:t>
            </a:r>
            <a:r>
              <a:rPr kumimoji="1" lang="zh-CN" altLang="en-US" sz="2400" dirty="0"/>
              <a:t>全天侯</a:t>
            </a:r>
            <a:r>
              <a:rPr kumimoji="1" lang="zh-CN" altLang="en-US" sz="2400" b="1" i="1" dirty="0">
                <a:solidFill>
                  <a:schemeClr val="hlink"/>
                </a:solidFill>
              </a:rPr>
              <a:t>导航系统</a:t>
            </a:r>
            <a:r>
              <a:rPr kumimoji="1" lang="zh-CN" altLang="en-US" sz="2400" dirty="0"/>
              <a:t>，它由美国国防部开发，用以满足军方在地面或近地空间内获取在一个通用参照系中的位置、速度和时间信息的要求。</a:t>
            </a:r>
          </a:p>
        </p:txBody>
      </p:sp>
      <p:sp>
        <p:nvSpPr>
          <p:cNvPr id="10247" name="AutoShape 7">
            <a:hlinkClick r:id="rId4" action="ppaction://hlinksldjump"/>
            <a:extLst>
              <a:ext uri="{FF2B5EF4-FFF2-40B4-BE49-F238E27FC236}">
                <a16:creationId xmlns:a16="http://schemas.microsoft.com/office/drawing/2014/main" id="{BE90367C-DCE4-4EFD-B016-E089C7DA2CF5}"/>
              </a:ext>
            </a:extLst>
          </p:cNvPr>
          <p:cNvSpPr>
            <a:spLocks noChangeArrowheads="1"/>
          </p:cNvSpPr>
          <p:nvPr/>
        </p:nvSpPr>
        <p:spPr bwMode="auto">
          <a:xfrm>
            <a:off x="4284663"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
        <p:nvSpPr>
          <p:cNvPr id="9" name="文本框 8">
            <a:extLst>
              <a:ext uri="{FF2B5EF4-FFF2-40B4-BE49-F238E27FC236}">
                <a16:creationId xmlns:a16="http://schemas.microsoft.com/office/drawing/2014/main" id="{573EEC98-21D6-4D9D-838E-1F7BD5ECEA1D}"/>
              </a:ext>
            </a:extLst>
          </p:cNvPr>
          <p:cNvSpPr txBox="1"/>
          <p:nvPr/>
        </p:nvSpPr>
        <p:spPr>
          <a:xfrm>
            <a:off x="4826851" y="2895421"/>
            <a:ext cx="4217440" cy="1200329"/>
          </a:xfrm>
          <a:prstGeom prst="rect">
            <a:avLst/>
          </a:prstGeom>
          <a:noFill/>
        </p:spPr>
        <p:txBody>
          <a:bodyPr wrap="square">
            <a:spAutoFit/>
          </a:bodyPr>
          <a:lstStyle/>
          <a:p>
            <a:r>
              <a:rPr lang="zh-CN" altLang="en-US" sz="2400" dirty="0">
                <a:solidFill>
                  <a:srgbClr val="FFFF00"/>
                </a:solidFill>
                <a:latin typeface="楷体" panose="02010609060101010101" pitchFamily="49" charset="-122"/>
                <a:ea typeface="楷体" panose="02010609060101010101" pitchFamily="49" charset="-122"/>
              </a:rPr>
              <a:t>美国研制建设和管理的为用户提供实时三维位置、速度和时间等信息的全球卫星导航系统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additive="base">
                                        <p:cTn id="15" dur="500" fill="hold"/>
                                        <p:tgtEl>
                                          <p:spTgt spid="10247"/>
                                        </p:tgtEl>
                                        <p:attrNameLst>
                                          <p:attrName>ppt_x</p:attrName>
                                        </p:attrNameLst>
                                      </p:cBhvr>
                                      <p:tavLst>
                                        <p:tav tm="0">
                                          <p:val>
                                            <p:strVal val="#ppt_x"/>
                                          </p:val>
                                        </p:tav>
                                        <p:tav tm="100000">
                                          <p:val>
                                            <p:strVal val="#ppt_x"/>
                                          </p:val>
                                        </p:tav>
                                      </p:tavLst>
                                    </p:anim>
                                    <p:anim calcmode="lin" valueType="num">
                                      <p:cBhvr additive="base">
                                        <p:cTn id="16"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4B25267-0636-4904-AF37-AA891D2E1DEC}"/>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的系统组成（一）</a:t>
            </a:r>
            <a:r>
              <a:rPr lang="en-US" altLang="zh-CN" sz="3400" b="1">
                <a:ea typeface="隶书" panose="02010509060101010101" pitchFamily="49" charset="-122"/>
              </a:rPr>
              <a:t>- </a:t>
            </a:r>
            <a:r>
              <a:rPr lang="zh-CN" altLang="en-US" sz="3400" b="1">
                <a:ea typeface="隶书" panose="02010509060101010101" pitchFamily="49" charset="-122"/>
              </a:rPr>
              <a:t>系统组成</a:t>
            </a:r>
          </a:p>
        </p:txBody>
      </p:sp>
      <p:sp>
        <p:nvSpPr>
          <p:cNvPr id="19459" name="Rectangle 3">
            <a:extLst>
              <a:ext uri="{FF2B5EF4-FFF2-40B4-BE49-F238E27FC236}">
                <a16:creationId xmlns:a16="http://schemas.microsoft.com/office/drawing/2014/main" id="{B7205616-EDB3-4D77-BE12-F90FB5CC9FDA}"/>
              </a:ext>
            </a:extLst>
          </p:cNvPr>
          <p:cNvSpPr>
            <a:spLocks noGrp="1" noChangeArrowheads="1"/>
          </p:cNvSpPr>
          <p:nvPr>
            <p:ph type="body" sz="half" idx="1"/>
          </p:nvPr>
        </p:nvSpPr>
        <p:spPr>
          <a:xfrm>
            <a:off x="900113" y="1773238"/>
            <a:ext cx="3810000" cy="4464050"/>
          </a:xfrm>
        </p:spPr>
        <p:txBody>
          <a:bodyPr/>
          <a:lstStyle/>
          <a:p>
            <a:pPr eaLnBrk="1" hangingPunct="1"/>
            <a:r>
              <a:rPr kumimoji="1" lang="en-US" altLang="zh-CN" sz="2800" b="1" dirty="0"/>
              <a:t>GPS</a:t>
            </a:r>
            <a:r>
              <a:rPr kumimoji="1" lang="zh-CN" altLang="en-US" sz="2800" b="1" dirty="0"/>
              <a:t>系统组成</a:t>
            </a:r>
          </a:p>
          <a:p>
            <a:pPr lvl="3" eaLnBrk="1" hangingPunct="1"/>
            <a:endParaRPr kumimoji="1" lang="zh-CN" altLang="en-US" sz="1600" b="0" dirty="0"/>
          </a:p>
          <a:p>
            <a:pPr lvl="1" eaLnBrk="1" hangingPunct="1"/>
            <a:r>
              <a:rPr kumimoji="1" lang="zh-CN" altLang="en-US" sz="2400" b="1" u="sng" dirty="0">
                <a:hlinkClick r:id="rId3" action="ppaction://hlinksldjump"/>
              </a:rPr>
              <a:t>空间部分</a:t>
            </a:r>
            <a:endParaRPr kumimoji="1" lang="zh-CN" altLang="en-US" sz="2400" b="1" u="sng" dirty="0"/>
          </a:p>
          <a:p>
            <a:pPr lvl="4" eaLnBrk="1" hangingPunct="1"/>
            <a:endParaRPr kumimoji="1" lang="zh-CN" altLang="en-US" sz="1600" b="0" dirty="0"/>
          </a:p>
          <a:p>
            <a:pPr lvl="1" eaLnBrk="1" hangingPunct="1"/>
            <a:r>
              <a:rPr kumimoji="1" lang="zh-CN" altLang="en-US" sz="2400" b="1" u="sng" dirty="0">
                <a:hlinkClick r:id="rId4" action="ppaction://hlinksldjump"/>
              </a:rPr>
              <a:t>地面控制部分</a:t>
            </a:r>
            <a:endParaRPr kumimoji="1" lang="zh-CN" altLang="en-US" sz="2400" b="1" u="sng" dirty="0"/>
          </a:p>
          <a:p>
            <a:pPr lvl="3" eaLnBrk="1" hangingPunct="1"/>
            <a:endParaRPr kumimoji="1" lang="zh-CN" altLang="en-US" sz="1600" b="0" u="sng" dirty="0"/>
          </a:p>
          <a:p>
            <a:pPr lvl="1" eaLnBrk="1" hangingPunct="1"/>
            <a:r>
              <a:rPr kumimoji="1" lang="zh-CN" altLang="en-US" sz="2400" b="1" u="sng" dirty="0">
                <a:hlinkClick r:id="rId5" action="ppaction://hlinksldjump"/>
              </a:rPr>
              <a:t>用户设备部分</a:t>
            </a:r>
            <a:endParaRPr kumimoji="1" lang="zh-CN" altLang="en-US" sz="2400" b="1" u="sng" dirty="0"/>
          </a:p>
          <a:p>
            <a:pPr eaLnBrk="1" hangingPunct="1"/>
            <a:endParaRPr kumimoji="1" lang="zh-CN" altLang="en-US" sz="2800" b="1" u="sng" dirty="0"/>
          </a:p>
          <a:p>
            <a:pPr eaLnBrk="1" hangingPunct="1"/>
            <a:r>
              <a:rPr kumimoji="1" lang="zh-CN" altLang="en-US" sz="2800" b="1" u="sng" dirty="0">
                <a:hlinkClick r:id="rId6" action="ppaction://hlinksldjump"/>
              </a:rPr>
              <a:t>系统工作流程</a:t>
            </a:r>
            <a:endParaRPr kumimoji="1" lang="zh-CN" altLang="en-US" sz="2800" b="1" dirty="0"/>
          </a:p>
        </p:txBody>
      </p:sp>
      <p:pic>
        <p:nvPicPr>
          <p:cNvPr id="19460" name="Picture 4" descr="系统构成">
            <a:extLst>
              <a:ext uri="{FF2B5EF4-FFF2-40B4-BE49-F238E27FC236}">
                <a16:creationId xmlns:a16="http://schemas.microsoft.com/office/drawing/2014/main" id="{95998834-F6D8-4565-B3B0-94C13244B804}"/>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a:xfrm>
            <a:off x="3635375" y="2349500"/>
            <a:ext cx="5257800" cy="3538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1" name="AutoShape 6">
            <a:hlinkClick r:id="rId8" action="ppaction://hlinksldjump"/>
            <a:extLst>
              <a:ext uri="{FF2B5EF4-FFF2-40B4-BE49-F238E27FC236}">
                <a16:creationId xmlns:a16="http://schemas.microsoft.com/office/drawing/2014/main" id="{9401B763-60E8-4E6E-B235-214A7AF7F7FB}"/>
              </a:ext>
            </a:extLst>
          </p:cNvPr>
          <p:cNvSpPr>
            <a:spLocks noChangeArrowheads="1"/>
          </p:cNvSpPr>
          <p:nvPr/>
        </p:nvSpPr>
        <p:spPr bwMode="auto">
          <a:xfrm>
            <a:off x="8496300" y="6308725"/>
            <a:ext cx="647700" cy="549275"/>
          </a:xfrm>
          <a:prstGeom prst="leftArrow">
            <a:avLst>
              <a:gd name="adj1" fmla="val 50000"/>
              <a:gd name="adj2" fmla="val 2948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endParaRPr lang="zh-CN" altLang="en-US" sz="1800">
              <a:solidFill>
                <a:schemeClr val="tx1"/>
              </a:solidFill>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999C17B-B1DD-4AE6-B11E-804B057143C7}"/>
              </a:ext>
            </a:extLst>
          </p:cNvPr>
          <p:cNvSpPr>
            <a:spLocks noGrp="1" noChangeArrowheads="1"/>
          </p:cNvSpPr>
          <p:nvPr>
            <p:ph type="title"/>
          </p:nvPr>
        </p:nvSpPr>
        <p:spPr/>
        <p:txBody>
          <a:bodyPr/>
          <a:lstStyle/>
          <a:p>
            <a:pPr eaLnBrk="1" hangingPunct="1"/>
            <a:r>
              <a:rPr lang="en-US" altLang="zh-CN" sz="3400" b="1">
                <a:ea typeface="隶书" panose="02010509060101010101" pitchFamily="49" charset="-122"/>
              </a:rPr>
              <a:t>GPS</a:t>
            </a:r>
            <a:r>
              <a:rPr lang="zh-CN" altLang="en-US" sz="3400" b="1">
                <a:ea typeface="隶书" panose="02010509060101010101" pitchFamily="49" charset="-122"/>
              </a:rPr>
              <a:t>的系统组成（二）</a:t>
            </a:r>
            <a:r>
              <a:rPr lang="en-US" altLang="zh-CN" sz="3400" b="1">
                <a:ea typeface="隶书" panose="02010509060101010101" pitchFamily="49" charset="-122"/>
              </a:rPr>
              <a:t>- </a:t>
            </a:r>
            <a:r>
              <a:rPr lang="zh-CN" altLang="en-US" sz="3400" b="1">
                <a:ea typeface="隶书" panose="02010509060101010101" pitchFamily="49" charset="-122"/>
              </a:rPr>
              <a:t>空间部分（</a:t>
            </a:r>
            <a:r>
              <a:rPr lang="en-US" altLang="zh-CN" sz="3400" b="1">
                <a:ea typeface="隶书" panose="02010509060101010101" pitchFamily="49" charset="-122"/>
              </a:rPr>
              <a:t>1</a:t>
            </a:r>
            <a:r>
              <a:rPr lang="zh-CN" altLang="en-US" sz="3400" b="1">
                <a:ea typeface="隶书" panose="02010509060101010101" pitchFamily="49" charset="-122"/>
              </a:rPr>
              <a:t>）</a:t>
            </a:r>
          </a:p>
        </p:txBody>
      </p:sp>
      <p:sp>
        <p:nvSpPr>
          <p:cNvPr id="21507" name="Rectangle 4">
            <a:extLst>
              <a:ext uri="{FF2B5EF4-FFF2-40B4-BE49-F238E27FC236}">
                <a16:creationId xmlns:a16="http://schemas.microsoft.com/office/drawing/2014/main" id="{21371808-778B-449B-BA51-6A84C46CDE58}"/>
              </a:ext>
            </a:extLst>
          </p:cNvPr>
          <p:cNvSpPr>
            <a:spLocks noGrp="1" noChangeArrowheads="1"/>
          </p:cNvSpPr>
          <p:nvPr>
            <p:ph idx="1"/>
          </p:nvPr>
        </p:nvSpPr>
        <p:spPr>
          <a:xfrm>
            <a:off x="685800" y="1722438"/>
            <a:ext cx="7772400" cy="457200"/>
          </a:xfrm>
        </p:spPr>
        <p:txBody>
          <a:bodyPr/>
          <a:lstStyle/>
          <a:p>
            <a:pPr eaLnBrk="1" hangingPunct="1">
              <a:spcBef>
                <a:spcPct val="0"/>
              </a:spcBef>
              <a:buFont typeface="Wingdings" panose="05000000000000000000" pitchFamily="2" charset="2"/>
              <a:buChar char="§"/>
            </a:pPr>
            <a:r>
              <a:rPr lang="en-US" altLang="zh-CN" b="1"/>
              <a:t>GPS</a:t>
            </a:r>
            <a:r>
              <a:rPr lang="zh-CN" altLang="en-US" b="1"/>
              <a:t>的空间部分（</a:t>
            </a:r>
            <a:r>
              <a:rPr lang="en-US" altLang="zh-CN" b="1"/>
              <a:t>GPS</a:t>
            </a:r>
            <a:r>
              <a:rPr lang="zh-CN" altLang="en-US" b="1"/>
              <a:t>卫星星座）</a:t>
            </a:r>
          </a:p>
        </p:txBody>
      </p:sp>
      <p:sp>
        <p:nvSpPr>
          <p:cNvPr id="19461" name="Rectangle 5">
            <a:extLst>
              <a:ext uri="{FF2B5EF4-FFF2-40B4-BE49-F238E27FC236}">
                <a16:creationId xmlns:a16="http://schemas.microsoft.com/office/drawing/2014/main" id="{DF511059-D19E-448E-91C6-C1EEAE51021B}"/>
              </a:ext>
            </a:extLst>
          </p:cNvPr>
          <p:cNvSpPr>
            <a:spLocks noChangeArrowheads="1"/>
          </p:cNvSpPr>
          <p:nvPr/>
        </p:nvSpPr>
        <p:spPr bwMode="auto">
          <a:xfrm>
            <a:off x="1066800" y="2255838"/>
            <a:ext cx="40100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50000"/>
              </a:spcBef>
              <a:buClrTx/>
              <a:buSzTx/>
              <a:buFontTx/>
              <a:buChar char="•"/>
            </a:pPr>
            <a:r>
              <a:rPr lang="en-US" altLang="zh-CN" sz="1800" b="1" dirty="0">
                <a:latin typeface="华文细黑" panose="02010600040101010101" pitchFamily="2" charset="-122"/>
              </a:rPr>
              <a:t>GPS</a:t>
            </a:r>
            <a:r>
              <a:rPr lang="zh-CN" altLang="en-US" sz="1800" b="1" dirty="0">
                <a:latin typeface="华文细黑" panose="02010600040101010101" pitchFamily="2" charset="-122"/>
              </a:rPr>
              <a:t>卫星星座</a:t>
            </a:r>
          </a:p>
          <a:p>
            <a:pPr lvl="1"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设计星座：</a:t>
            </a:r>
            <a:r>
              <a:rPr lang="en-US" altLang="zh-CN" sz="1800" dirty="0">
                <a:latin typeface="华文细黑" panose="02010600040101010101" pitchFamily="2" charset="-122"/>
                <a:ea typeface="华文细黑" panose="02010600040101010101" pitchFamily="2" charset="-122"/>
              </a:rPr>
              <a:t>21+3</a:t>
            </a:r>
          </a:p>
          <a:p>
            <a:pPr lvl="2" eaLnBrk="1" hangingPunct="1">
              <a:spcBef>
                <a:spcPct val="50000"/>
              </a:spcBef>
              <a:buClrTx/>
              <a:buSzTx/>
              <a:buFontTx/>
              <a:buChar char="•"/>
            </a:pPr>
            <a:r>
              <a:rPr lang="en-US" altLang="zh-CN" sz="1800" dirty="0">
                <a:latin typeface="华文细黑" panose="02010600040101010101" pitchFamily="2" charset="-122"/>
                <a:ea typeface="华文细黑" panose="02010600040101010101" pitchFamily="2" charset="-122"/>
              </a:rPr>
              <a:t> 21</a:t>
            </a:r>
            <a:r>
              <a:rPr lang="zh-CN" altLang="en-US" sz="1800" dirty="0">
                <a:latin typeface="华文细黑" panose="02010600040101010101" pitchFamily="2" charset="-122"/>
                <a:ea typeface="华文细黑" panose="02010600040101010101" pitchFamily="2" charset="-122"/>
              </a:rPr>
              <a:t>颗正式的工作卫星</a:t>
            </a:r>
            <a:r>
              <a:rPr lang="en-US" altLang="zh-CN" sz="1800" dirty="0">
                <a:latin typeface="华文细黑" panose="02010600040101010101" pitchFamily="2" charset="-122"/>
                <a:ea typeface="华文细黑" panose="02010600040101010101" pitchFamily="2" charset="-122"/>
              </a:rPr>
              <a:t>+3</a:t>
            </a:r>
            <a:r>
              <a:rPr lang="zh-CN" altLang="en-US" sz="1800" dirty="0">
                <a:latin typeface="华文细黑" panose="02010600040101010101" pitchFamily="2" charset="-122"/>
                <a:ea typeface="华文细黑" panose="02010600040101010101" pitchFamily="2" charset="-122"/>
              </a:rPr>
              <a:t>颗活动的备用卫星</a:t>
            </a:r>
          </a:p>
          <a:p>
            <a:pPr lvl="2"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 </a:t>
            </a:r>
            <a:r>
              <a:rPr lang="en-US" altLang="zh-CN" sz="1800" dirty="0">
                <a:solidFill>
                  <a:srgbClr val="FFFF00"/>
                </a:solidFill>
                <a:latin typeface="华文细黑" panose="02010600040101010101" pitchFamily="2" charset="-122"/>
                <a:ea typeface="华文细黑" panose="02010600040101010101" pitchFamily="2" charset="-122"/>
              </a:rPr>
              <a:t>6</a:t>
            </a:r>
            <a:r>
              <a:rPr lang="zh-CN" altLang="en-US" sz="1800" dirty="0">
                <a:solidFill>
                  <a:srgbClr val="FFFF00"/>
                </a:solidFill>
                <a:latin typeface="华文细黑" panose="02010600040101010101" pitchFamily="2" charset="-122"/>
                <a:ea typeface="华文细黑" panose="02010600040101010101" pitchFamily="2" charset="-122"/>
              </a:rPr>
              <a:t>个轨道面</a:t>
            </a:r>
            <a:r>
              <a:rPr lang="zh-CN" altLang="en-US" sz="1800" dirty="0">
                <a:latin typeface="华文细黑" panose="02010600040101010101" pitchFamily="2" charset="-122"/>
                <a:ea typeface="华文细黑" panose="02010600040101010101" pitchFamily="2" charset="-122"/>
              </a:rPr>
              <a:t>，平均轨道高度</a:t>
            </a:r>
            <a:r>
              <a:rPr lang="en-US" altLang="zh-CN" sz="1800" dirty="0">
                <a:latin typeface="华文细黑" panose="02010600040101010101" pitchFamily="2" charset="-122"/>
                <a:ea typeface="华文细黑" panose="02010600040101010101" pitchFamily="2" charset="-122"/>
              </a:rPr>
              <a:t>20200km</a:t>
            </a:r>
            <a:r>
              <a:rPr lang="zh-CN" altLang="en-US" sz="1800" dirty="0">
                <a:latin typeface="华文细黑" panose="02010600040101010101" pitchFamily="2" charset="-122"/>
                <a:ea typeface="华文细黑" panose="02010600040101010101" pitchFamily="2" charset="-122"/>
              </a:rPr>
              <a:t>，轨道</a:t>
            </a:r>
            <a:r>
              <a:rPr lang="zh-CN" altLang="en-US" sz="1800" dirty="0">
                <a:solidFill>
                  <a:srgbClr val="FFFF00"/>
                </a:solidFill>
                <a:latin typeface="华文细黑" panose="02010600040101010101" pitchFamily="2" charset="-122"/>
                <a:ea typeface="华文细黑" panose="02010600040101010101" pitchFamily="2" charset="-122"/>
              </a:rPr>
              <a:t>倾角</a:t>
            </a:r>
            <a:r>
              <a:rPr lang="en-US" altLang="zh-CN" sz="1800" dirty="0">
                <a:latin typeface="华文细黑" panose="02010600040101010101" pitchFamily="2" charset="-122"/>
                <a:ea typeface="华文细黑" panose="02010600040101010101" pitchFamily="2" charset="-122"/>
              </a:rPr>
              <a:t>55 </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a:t>
            </a:r>
            <a:r>
              <a:rPr lang="zh-CN" altLang="en-US" sz="1800" dirty="0">
                <a:solidFill>
                  <a:srgbClr val="FFFF00"/>
                </a:solidFill>
                <a:latin typeface="华文细黑" panose="02010600040101010101" pitchFamily="2" charset="-122"/>
                <a:ea typeface="华文细黑" panose="02010600040101010101" pitchFamily="2" charset="-122"/>
                <a:sym typeface="Symbol" panose="05050102010706020507" pitchFamily="18" charset="2"/>
              </a:rPr>
              <a:t>周期</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11</a:t>
            </a:r>
            <a:r>
              <a:rPr lang="en-US" altLang="zh-CN" sz="1800" baseline="30000" dirty="0">
                <a:latin typeface="华文细黑" panose="02010600040101010101" pitchFamily="2" charset="-122"/>
                <a:ea typeface="华文细黑" panose="02010600040101010101" pitchFamily="2" charset="-122"/>
                <a:sym typeface="Symbol" panose="05050102010706020507" pitchFamily="18" charset="2"/>
              </a:rPr>
              <a:t>h</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 58</a:t>
            </a:r>
            <a:r>
              <a:rPr lang="en-US" altLang="zh-CN" sz="1800" baseline="30000" dirty="0">
                <a:latin typeface="华文细黑" panose="02010600040101010101" pitchFamily="2" charset="-122"/>
                <a:ea typeface="华文细黑" panose="02010600040101010101" pitchFamily="2" charset="-122"/>
                <a:sym typeface="Symbol" panose="05050102010706020507" pitchFamily="18" charset="2"/>
              </a:rPr>
              <a:t>min</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a:t>
            </a:r>
            <a:r>
              <a:rPr lang="zh-CN" altLang="zh-CN" sz="1800" dirty="0">
                <a:latin typeface="华文细黑" panose="02010600040101010101" pitchFamily="2" charset="-122"/>
                <a:ea typeface="华文细黑" panose="02010600040101010101" pitchFamily="2" charset="-122"/>
                <a:sym typeface="Symbol" panose="05050102010706020507" pitchFamily="18" charset="2"/>
              </a:rPr>
              <a:t>顾及地球自转，地球-卫星的几何关系每天提前4</a:t>
            </a:r>
            <a:r>
              <a:rPr lang="en-US" altLang="zh-CN" sz="1800" baseline="30000" dirty="0">
                <a:latin typeface="华文细黑" panose="02010600040101010101" pitchFamily="2" charset="-122"/>
                <a:ea typeface="华文细黑" panose="02010600040101010101" pitchFamily="2" charset="-122"/>
                <a:sym typeface="Symbol" panose="05050102010706020507" pitchFamily="18" charset="2"/>
              </a:rPr>
              <a:t>min</a:t>
            </a:r>
            <a:r>
              <a:rPr lang="zh-CN" altLang="zh-CN" sz="1800" dirty="0">
                <a:latin typeface="华文细黑" panose="02010600040101010101" pitchFamily="2" charset="-122"/>
                <a:ea typeface="华文细黑" panose="02010600040101010101" pitchFamily="2" charset="-122"/>
                <a:sym typeface="Symbol" panose="05050102010706020507" pitchFamily="18" charset="2"/>
              </a:rPr>
              <a:t>重复一次）</a:t>
            </a:r>
            <a:endParaRPr lang="zh-CN" altLang="en-US" sz="1800" dirty="0">
              <a:latin typeface="华文细黑" panose="02010600040101010101" pitchFamily="2" charset="-122"/>
              <a:ea typeface="华文细黑" panose="02010600040101010101" pitchFamily="2" charset="-122"/>
            </a:endParaRPr>
          </a:p>
          <a:p>
            <a:pPr lvl="2"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 保证在</a:t>
            </a:r>
            <a:r>
              <a:rPr lang="en-US" altLang="zh-CN" sz="1800" dirty="0">
                <a:latin typeface="华文细黑" panose="02010600040101010101" pitchFamily="2" charset="-122"/>
                <a:ea typeface="华文细黑" panose="02010600040101010101" pitchFamily="2" charset="-122"/>
              </a:rPr>
              <a:t>24</a:t>
            </a:r>
            <a:r>
              <a:rPr lang="zh-CN" altLang="en-US" sz="1800" dirty="0">
                <a:latin typeface="华文细黑" panose="02010600040101010101" pitchFamily="2" charset="-122"/>
                <a:ea typeface="华文细黑" panose="02010600040101010101" pitchFamily="2" charset="-122"/>
              </a:rPr>
              <a:t>小时，在</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高度角</a:t>
            </a:r>
            <a:r>
              <a:rPr lang="en-US" altLang="zh-CN" sz="1800" dirty="0">
                <a:latin typeface="华文细黑" panose="02010600040101010101" pitchFamily="2" charset="-122"/>
                <a:ea typeface="华文细黑" panose="02010600040101010101" pitchFamily="2" charset="-122"/>
              </a:rPr>
              <a:t>15</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以上，能够同时观测到</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4</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至</a:t>
            </a:r>
            <a:r>
              <a:rPr lang="en-US" altLang="zh-CN" sz="1800" dirty="0">
                <a:latin typeface="华文细黑" panose="02010600040101010101" pitchFamily="2" charset="-122"/>
                <a:ea typeface="华文细黑" panose="02010600040101010101" pitchFamily="2" charset="-122"/>
                <a:sym typeface="Symbol" panose="05050102010706020507" pitchFamily="18" charset="2"/>
              </a:rPr>
              <a:t>11</a:t>
            </a:r>
            <a:r>
              <a:rPr lang="zh-CN" altLang="en-US" sz="1800" dirty="0">
                <a:latin typeface="华文细黑" panose="02010600040101010101" pitchFamily="2" charset="-122"/>
                <a:ea typeface="华文细黑" panose="02010600040101010101" pitchFamily="2" charset="-122"/>
                <a:sym typeface="Symbol" panose="05050102010706020507" pitchFamily="18" charset="2"/>
              </a:rPr>
              <a:t>颗卫星</a:t>
            </a:r>
            <a:endParaRPr lang="zh-CN" altLang="en-US" sz="1800" dirty="0">
              <a:latin typeface="华文细黑" panose="02010600040101010101" pitchFamily="2" charset="-122"/>
              <a:ea typeface="华文细黑" panose="02010600040101010101" pitchFamily="2" charset="-122"/>
            </a:endParaRPr>
          </a:p>
          <a:p>
            <a:pPr lvl="1" eaLnBrk="1" hangingPunct="1">
              <a:spcBef>
                <a:spcPct val="50000"/>
              </a:spcBef>
              <a:buClrTx/>
              <a:buSzTx/>
              <a:buFontTx/>
              <a:buChar char="–"/>
            </a:pPr>
            <a:r>
              <a:rPr lang="zh-CN" altLang="en-US" sz="1800" dirty="0">
                <a:latin typeface="华文细黑" panose="02010600040101010101" pitchFamily="2" charset="-122"/>
                <a:ea typeface="华文细黑" panose="02010600040101010101" pitchFamily="2" charset="-122"/>
              </a:rPr>
              <a:t>当前星座：</a:t>
            </a:r>
            <a:r>
              <a:rPr lang="en-US" altLang="zh-CN" sz="1800" dirty="0">
                <a:latin typeface="华文细黑" panose="02010600040101010101" pitchFamily="2" charset="-122"/>
                <a:ea typeface="华文细黑" panose="02010600040101010101" pitchFamily="2" charset="-122"/>
              </a:rPr>
              <a:t>31</a:t>
            </a:r>
            <a:r>
              <a:rPr lang="zh-CN" altLang="en-US" sz="1800" dirty="0">
                <a:latin typeface="华文细黑" panose="02010600040101010101" pitchFamily="2" charset="-122"/>
                <a:ea typeface="华文细黑" panose="02010600040101010101" pitchFamily="2" charset="-122"/>
              </a:rPr>
              <a:t>颗</a:t>
            </a:r>
          </a:p>
        </p:txBody>
      </p:sp>
      <p:sp>
        <p:nvSpPr>
          <p:cNvPr id="19463" name="Rectangle 7">
            <a:extLst>
              <a:ext uri="{FF2B5EF4-FFF2-40B4-BE49-F238E27FC236}">
                <a16:creationId xmlns:a16="http://schemas.microsoft.com/office/drawing/2014/main" id="{1DE2375B-9C0E-48DD-9DCB-015E78E0979E}"/>
              </a:ext>
            </a:extLst>
          </p:cNvPr>
          <p:cNvSpPr>
            <a:spLocks noChangeArrowheads="1"/>
          </p:cNvSpPr>
          <p:nvPr/>
        </p:nvSpPr>
        <p:spPr bwMode="auto">
          <a:xfrm>
            <a:off x="3491880" y="6237288"/>
            <a:ext cx="5832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00FF"/>
              </a:buClr>
              <a:buSzPct val="60000"/>
              <a:buFont typeface="Wingdings" panose="05000000000000000000" pitchFamily="2" charset="2"/>
              <a:buChar char="n"/>
              <a:defRPr sz="3200">
                <a:solidFill>
                  <a:schemeClr val="bg1"/>
                </a:solidFill>
                <a:latin typeface="Tahoma" panose="020B0604030504040204" pitchFamily="34" charset="0"/>
                <a:ea typeface="华文细黑"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bg1"/>
                </a:solidFill>
                <a:latin typeface="Tahoma" panose="020B0604030504040204" pitchFamily="34" charset="0"/>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bg1"/>
                </a:solidFill>
                <a:latin typeface="Tahoma" panose="020B0604030504040204" pitchFamily="34" charset="0"/>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bg1"/>
                </a:solidFill>
                <a:latin typeface="Tahoma" panose="020B0604030504040204" pitchFamily="34" charset="0"/>
                <a:ea typeface="华文细黑"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bg1"/>
                </a:solidFill>
                <a:latin typeface="Tahoma" panose="020B0604030504040204" pitchFamily="34" charset="0"/>
                <a:ea typeface="幼圆" panose="02010509060101010101" pitchFamily="49" charset="-122"/>
              </a:defRPr>
            </a:lvl9pPr>
          </a:lstStyle>
          <a:p>
            <a:pPr eaLnBrk="1" hangingPunct="1">
              <a:spcBef>
                <a:spcPct val="0"/>
              </a:spcBef>
              <a:buClrTx/>
              <a:buSzTx/>
              <a:buFontTx/>
              <a:buNone/>
            </a:pPr>
            <a:r>
              <a:rPr lang="en-US" altLang="zh-CN" sz="2400" dirty="0">
                <a:solidFill>
                  <a:srgbClr val="FFFF00"/>
                </a:solidFill>
                <a:ea typeface="宋体" panose="02010600030101010101" pitchFamily="2" charset="-122"/>
              </a:rPr>
              <a:t>https://www.gps.gov/systems/gps/space/</a:t>
            </a:r>
            <a:endParaRPr lang="zh-CN" altLang="en-US" sz="2400" dirty="0">
              <a:solidFill>
                <a:srgbClr val="FFFF00"/>
              </a:solidFill>
              <a:ea typeface="宋体" panose="02010600030101010101" pitchFamily="2" charset="-122"/>
            </a:endParaRPr>
          </a:p>
        </p:txBody>
      </p:sp>
      <p:pic>
        <p:nvPicPr>
          <p:cNvPr id="3" name="图片 2">
            <a:extLst>
              <a:ext uri="{FF2B5EF4-FFF2-40B4-BE49-F238E27FC236}">
                <a16:creationId xmlns:a16="http://schemas.microsoft.com/office/drawing/2014/main" id="{063BB690-A959-40F5-8A00-B22FE3DA7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535" y="2784801"/>
            <a:ext cx="3883465" cy="3312368"/>
          </a:xfrm>
          <a:prstGeom prst="rect">
            <a:avLst/>
          </a:prstGeom>
        </p:spPr>
      </p:pic>
      <p:sp>
        <p:nvSpPr>
          <p:cNvPr id="7" name="文本框 6">
            <a:extLst>
              <a:ext uri="{FF2B5EF4-FFF2-40B4-BE49-F238E27FC236}">
                <a16:creationId xmlns:a16="http://schemas.microsoft.com/office/drawing/2014/main" id="{A60CF924-1F9D-4BDA-BDC5-E66593FFEFF4}"/>
              </a:ext>
            </a:extLst>
          </p:cNvPr>
          <p:cNvSpPr txBox="1"/>
          <p:nvPr/>
        </p:nvSpPr>
        <p:spPr>
          <a:xfrm>
            <a:off x="2519772" y="6564216"/>
            <a:ext cx="1944216" cy="369332"/>
          </a:xfrm>
          <a:prstGeom prst="rect">
            <a:avLst/>
          </a:prstGeom>
          <a:noFill/>
        </p:spPr>
        <p:txBody>
          <a:bodyPr wrap="square">
            <a:spAutoFit/>
          </a:bodyPr>
          <a:lstStyle/>
          <a:p>
            <a:r>
              <a:rPr lang="en-US" altLang="zh-CN" b="0" i="0" dirty="0">
                <a:solidFill>
                  <a:schemeClr val="bg1"/>
                </a:solidFill>
                <a:effectLst/>
                <a:latin typeface="Trebuchet MS" panose="020B0603020202020204" pitchFamily="34" charset="0"/>
              </a:rPr>
              <a:t>July 3, 2023</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9461">
                                            <p:txEl>
                                              <p:pRg st="2" end="2"/>
                                            </p:txEl>
                                          </p:spTgt>
                                        </p:tgtEl>
                                        <p:attrNameLst>
                                          <p:attrName>style.visibility</p:attrName>
                                        </p:attrNameLst>
                                      </p:cBhvr>
                                      <p:to>
                                        <p:strVal val="visible"/>
                                      </p:to>
                                    </p:set>
                                    <p:anim calcmode="lin" valueType="num">
                                      <p:cBhvr additive="base">
                                        <p:cTn id="7" dur="500" fill="hold"/>
                                        <p:tgtEl>
                                          <p:spTgt spid="19461">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94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9461">
                                            <p:txEl>
                                              <p:pRg st="3" end="3"/>
                                            </p:txEl>
                                          </p:spTgt>
                                        </p:tgtEl>
                                        <p:attrNameLst>
                                          <p:attrName>style.visibility</p:attrName>
                                        </p:attrNameLst>
                                      </p:cBhvr>
                                      <p:to>
                                        <p:strVal val="visible"/>
                                      </p:to>
                                    </p:set>
                                    <p:anim calcmode="lin" valueType="num">
                                      <p:cBhvr additive="base">
                                        <p:cTn id="13" dur="500" fill="hold"/>
                                        <p:tgtEl>
                                          <p:spTgt spid="19461">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94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9461">
                                            <p:txEl>
                                              <p:pRg st="4" end="4"/>
                                            </p:txEl>
                                          </p:spTgt>
                                        </p:tgtEl>
                                        <p:attrNameLst>
                                          <p:attrName>style.visibility</p:attrName>
                                        </p:attrNameLst>
                                      </p:cBhvr>
                                      <p:to>
                                        <p:strVal val="visible"/>
                                      </p:to>
                                    </p:set>
                                    <p:anim calcmode="lin" valueType="num">
                                      <p:cBhvr additive="base">
                                        <p:cTn id="19" dur="500" fill="hold"/>
                                        <p:tgtEl>
                                          <p:spTgt spid="19461">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946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463"/>
                                        </p:tgtEl>
                                        <p:attrNameLst>
                                          <p:attrName>style.visibility</p:attrName>
                                        </p:attrNameLst>
                                      </p:cBhvr>
                                      <p:to>
                                        <p:strVal val="visible"/>
                                      </p:to>
                                    </p:set>
                                    <p:anim calcmode="lin" valueType="num">
                                      <p:cBhvr additive="base">
                                        <p:cTn id="25" dur="500" fill="hold"/>
                                        <p:tgtEl>
                                          <p:spTgt spid="19463"/>
                                        </p:tgtEl>
                                        <p:attrNameLst>
                                          <p:attrName>ppt_x</p:attrName>
                                        </p:attrNameLst>
                                      </p:cBhvr>
                                      <p:tavLst>
                                        <p:tav tm="0">
                                          <p:val>
                                            <p:strVal val="1+#ppt_w/2"/>
                                          </p:val>
                                        </p:tav>
                                        <p:tav tm="100000">
                                          <p:val>
                                            <p:strVal val="#ppt_x"/>
                                          </p:val>
                                        </p:tav>
                                      </p:tavLst>
                                    </p:anim>
                                    <p:anim calcmode="lin" valueType="num">
                                      <p:cBhvr additive="base">
                                        <p:cTn id="26" dur="500" fill="hold"/>
                                        <p:tgtEl>
                                          <p:spTgt spid="194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Lst>
  </p:timing>
</p:sld>
</file>

<file path=ppt/theme/theme1.xml><?xml version="1.0" encoding="utf-8"?>
<a:theme xmlns:a="http://schemas.openxmlformats.org/drawingml/2006/main" name="Blends">
  <a:themeElements>
    <a:clrScheme name="自定义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C000"/>
      </a:hlink>
      <a:folHlink>
        <a:srgbClr val="00E4A8"/>
      </a:folHlink>
    </a:clrScheme>
    <a:fontScheme name="Blends">
      <a:majorFont>
        <a:latin typeface="Tahoma"/>
        <a:ea typeface="幼圆"/>
        <a:cs typeface=""/>
      </a:majorFont>
      <a:minorFont>
        <a:latin typeface="Tahom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2581</TotalTime>
  <Words>4250</Words>
  <Application>Microsoft Office PowerPoint</Application>
  <PresentationFormat>全屏显示(4:3)</PresentationFormat>
  <Paragraphs>525</Paragraphs>
  <Slides>52</Slides>
  <Notes>41</Notes>
  <HiddenSlides>1</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73" baseType="lpstr">
      <vt:lpstr>-apple-system</vt:lpstr>
      <vt:lpstr>NunitoSans-Regular</vt:lpstr>
      <vt:lpstr>PingFang SC</vt:lpstr>
      <vt:lpstr>等线</vt:lpstr>
      <vt:lpstr>黑体</vt:lpstr>
      <vt:lpstr>华文细黑</vt:lpstr>
      <vt:lpstr>华文新魏</vt:lpstr>
      <vt:lpstr>华文中宋</vt:lpstr>
      <vt:lpstr>楷体</vt:lpstr>
      <vt:lpstr>隶书</vt:lpstr>
      <vt:lpstr>宋体</vt:lpstr>
      <vt:lpstr>微软雅黑</vt:lpstr>
      <vt:lpstr>幼圆</vt:lpstr>
      <vt:lpstr>Arial</vt:lpstr>
      <vt:lpstr>Helvetica</vt:lpstr>
      <vt:lpstr>Tahoma</vt:lpstr>
      <vt:lpstr>Times New Roman</vt:lpstr>
      <vt:lpstr>Trebuchet MS</vt:lpstr>
      <vt:lpstr>Wingdings</vt:lpstr>
      <vt:lpstr>Blends</vt:lpstr>
      <vt:lpstr>文档</vt:lpstr>
      <vt:lpstr>PowerPoint 演示文稿</vt:lpstr>
      <vt:lpstr>本讲主要内容</vt:lpstr>
      <vt:lpstr>卫星定位技术的发展简介</vt:lpstr>
      <vt:lpstr>Global Navigation Satellite System 全球卫星导航系统</vt:lpstr>
      <vt:lpstr>GNSS系统组成</vt:lpstr>
      <vt:lpstr>各GNSS提供的功能</vt:lpstr>
      <vt:lpstr>ＧＰＳ的含义</vt:lpstr>
      <vt:lpstr>GPS的系统组成（一）- 系统组成</vt:lpstr>
      <vt:lpstr>GPS的系统组成（二）- 空间部分（1）</vt:lpstr>
      <vt:lpstr>PowerPoint 演示文稿</vt:lpstr>
      <vt:lpstr>PowerPoint 演示文稿</vt:lpstr>
      <vt:lpstr>PowerPoint 演示文稿</vt:lpstr>
      <vt:lpstr>PowerPoint 演示文稿</vt:lpstr>
      <vt:lpstr>GPS卫星运行情况</vt:lpstr>
      <vt:lpstr>PowerPoint 演示文稿</vt:lpstr>
      <vt:lpstr>PowerPoint 演示文稿</vt:lpstr>
      <vt:lpstr>GPS卫星的核心部件</vt:lpstr>
      <vt:lpstr>ＧＰＳ卫星的作用</vt:lpstr>
      <vt:lpstr>GPS卫星的日常维护</vt:lpstr>
      <vt:lpstr>GPS的系统组成（三）- 地面控制部分（1）</vt:lpstr>
      <vt:lpstr>目前的地面控制段</vt:lpstr>
      <vt:lpstr>PowerPoint 演示文稿</vt:lpstr>
      <vt:lpstr>PowerPoint 演示文稿</vt:lpstr>
      <vt:lpstr>PowerPoint 演示文稿</vt:lpstr>
      <vt:lpstr>监测站与注入站的任务（作用）</vt:lpstr>
      <vt:lpstr>GPS的系统组成（四）- 用户设备部分</vt:lpstr>
      <vt:lpstr>GPS信号接收机的任务</vt:lpstr>
      <vt:lpstr>GPS信号接收机的基本结构</vt:lpstr>
      <vt:lpstr>GPS系统工作流程</vt:lpstr>
      <vt:lpstr>ＧＰＳ系统的特点</vt:lpstr>
      <vt:lpstr>GNSS应用</vt:lpstr>
      <vt:lpstr>运动</vt:lpstr>
      <vt:lpstr>交通出行</vt:lpstr>
      <vt:lpstr>共享单车</vt:lpstr>
      <vt:lpstr>掌上公交</vt:lpstr>
      <vt:lpstr>出行</vt:lpstr>
      <vt:lpstr>位置共享</vt:lpstr>
      <vt:lpstr>儿童手表</vt:lpstr>
      <vt:lpstr>高德淘金</vt:lpstr>
      <vt:lpstr>GNSS市场</vt:lpstr>
      <vt:lpstr>其它卫星定位系统</vt:lpstr>
      <vt:lpstr>GLONASS卫星定位系统</vt:lpstr>
      <vt:lpstr>GLONASS系统的组成 </vt:lpstr>
      <vt:lpstr>GLONASS卫星星座（空间部分） </vt:lpstr>
      <vt:lpstr>PowerPoint 演示文稿</vt:lpstr>
      <vt:lpstr>GLONASS constellation status</vt:lpstr>
      <vt:lpstr>地面控制部分</vt:lpstr>
      <vt:lpstr>PowerPoint 演示文稿</vt:lpstr>
      <vt:lpstr>用户设备部分</vt:lpstr>
      <vt:lpstr>续</vt:lpstr>
      <vt:lpstr>卫星导航系统分类</vt:lpstr>
      <vt:lpstr>本节重点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hwl</dc:creator>
  <cp:lastModifiedBy>hwl</cp:lastModifiedBy>
  <cp:revision>257</cp:revision>
  <dcterms:created xsi:type="dcterms:W3CDTF">1601-01-01T00:00:00Z</dcterms:created>
  <dcterms:modified xsi:type="dcterms:W3CDTF">2025-02-20T07:02:31Z</dcterms:modified>
</cp:coreProperties>
</file>